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5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9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5D77E-77D8-474A-8187-1814E2C9EB9B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75797-5C69-4995-B9CA-054AE7A43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429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75797-5C69-4995-B9CA-054AE7A439F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64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slow" advClick="0" advTm="4000">
    <p:wheel spokes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46EB8CE-E5F1-4909-9225-DE748CD9C186}" type="datetimeFigureOut">
              <a:rPr lang="ru-RU" smtClean="0"/>
              <a:t>14.09.2015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0663546-9ADD-4183-A113-F8C1F5A113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4000">
    <p:wheel spokes="1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692696"/>
            <a:ext cx="6912768" cy="2952327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>
                <a:latin typeface="Comic Sans MS" panose="030F0702030302020204" pitchFamily="66" charset="0"/>
              </a:rPr>
              <a:t/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>
                <a:latin typeface="Comic Sans MS" panose="030F0702030302020204" pitchFamily="66" charset="0"/>
              </a:rPr>
              <a:t/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3200" b="1" dirty="0" smtClean="0">
                <a:latin typeface="Comic Sans MS" panose="030F0702030302020204" pitchFamily="66" charset="0"/>
              </a:rPr>
              <a:t/>
            </a:r>
            <a:br>
              <a:rPr lang="ru-RU" sz="3200" b="1" dirty="0" smtClean="0">
                <a:latin typeface="Comic Sans MS" panose="030F0702030302020204" pitchFamily="66" charset="0"/>
              </a:rPr>
            </a:br>
            <a:r>
              <a:rPr lang="ru-RU" sz="3200" b="1" dirty="0">
                <a:latin typeface="Comic Sans MS" panose="030F0702030302020204" pitchFamily="66" charset="0"/>
              </a:rPr>
              <a:t/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2200" b="1" dirty="0" smtClean="0">
                <a:latin typeface="Comic Sans MS" panose="030F0702030302020204" pitchFamily="66" charset="0"/>
              </a:rPr>
              <a:t>МБДОУ ДС КВ №5 «Крепыш»</a:t>
            </a:r>
            <a:br>
              <a:rPr lang="ru-RU" sz="2200" b="1" dirty="0" smtClean="0">
                <a:latin typeface="Comic Sans MS" panose="030F0702030302020204" pitchFamily="66" charset="0"/>
              </a:rPr>
            </a:br>
            <a:r>
              <a:rPr lang="ru-RU" sz="3200" b="1" dirty="0" smtClean="0">
                <a:latin typeface="Comic Sans MS" panose="030F0702030302020204" pitchFamily="66" charset="0"/>
              </a:rPr>
              <a:t>«Речевое развитие детей  с задержкой психического развития посредством </a:t>
            </a:r>
            <a:r>
              <a:rPr lang="ru-RU" sz="3200" b="1">
                <a:latin typeface="Comic Sans MS" panose="030F0702030302020204" pitchFamily="66" charset="0"/>
              </a:rPr>
              <a:t>пальчиковых </a:t>
            </a:r>
            <a:r>
              <a:rPr lang="ru-RU" sz="3200" b="1" smtClean="0">
                <a:latin typeface="Comic Sans MS" panose="030F0702030302020204" pitchFamily="66" charset="0"/>
              </a:rPr>
              <a:t>игр».</a:t>
            </a:r>
            <a:r>
              <a:rPr lang="ru-RU" sz="3200" b="1" dirty="0">
                <a:latin typeface="Comic Sans MS" panose="030F0702030302020204" pitchFamily="66" charset="0"/>
              </a:rPr>
              <a:t/>
            </a:r>
            <a:br>
              <a:rPr lang="ru-RU" sz="3200" b="1" dirty="0">
                <a:latin typeface="Comic Sans MS" panose="030F0702030302020204" pitchFamily="66" charset="0"/>
              </a:rPr>
            </a:br>
            <a:r>
              <a:rPr lang="ru-RU" sz="3200" b="1" dirty="0" smtClean="0">
                <a:latin typeface="Segoe Print" panose="02000600000000000000" pitchFamily="2" charset="0"/>
              </a:rPr>
              <a:t/>
            </a:r>
            <a:br>
              <a:rPr lang="ru-RU" sz="3200" b="1" dirty="0" smtClean="0">
                <a:latin typeface="Segoe Print" panose="02000600000000000000" pitchFamily="2" charset="0"/>
              </a:rPr>
            </a:br>
            <a:endParaRPr lang="ru-RU" sz="32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344816" cy="2304256"/>
          </a:xfrm>
          <a:noFill/>
        </p:spPr>
        <p:txBody>
          <a:bodyPr>
            <a:normAutofit/>
          </a:bodyPr>
          <a:lstStyle/>
          <a:p>
            <a:r>
              <a:rPr lang="ru-RU" sz="2400" dirty="0">
                <a:latin typeface="Segoe Print" panose="02000600000000000000" pitchFamily="2" charset="0"/>
              </a:rPr>
              <a:t>«Ум ребенка находиться на кончиках его пальцев». В.А.Сухомлинский </a:t>
            </a:r>
            <a:endParaRPr lang="ru-RU" sz="2400" dirty="0" smtClean="0">
              <a:latin typeface="Segoe Print" panose="02000600000000000000" pitchFamily="2" charset="0"/>
            </a:endParaRPr>
          </a:p>
          <a:p>
            <a:endParaRPr lang="ru-RU" sz="2400" dirty="0">
              <a:latin typeface="Segoe Print" panose="02000600000000000000" pitchFamily="2" charset="0"/>
            </a:endParaRPr>
          </a:p>
          <a:p>
            <a:pPr algn="r"/>
            <a:r>
              <a:rPr lang="ru-RU" sz="1600" b="1" dirty="0" smtClean="0">
                <a:latin typeface="Segoe Print" panose="02000600000000000000" pitchFamily="2" charset="0"/>
              </a:rPr>
              <a:t>Воспитатель:</a:t>
            </a:r>
          </a:p>
          <a:p>
            <a:pPr algn="r"/>
            <a:r>
              <a:rPr lang="ru-RU" sz="1600" b="1" dirty="0" smtClean="0">
                <a:latin typeface="Segoe Print" panose="02000600000000000000" pitchFamily="2" charset="0"/>
              </a:rPr>
              <a:t>Сметанюк Анастасия Анатольевна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г.Мегион 2014г</a:t>
            </a:r>
            <a:endParaRPr lang="ru-RU" sz="1600" b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749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wheel spokes="1"/>
        <p:sndAc>
          <p:stSnd>
            <p:snd r:embed="rId2" name="chimes.wav"/>
          </p:stSnd>
        </p:sndAc>
      </p:transition>
    </mc:Choice>
    <mc:Fallback xmlns="">
      <p:transition spd="slow" advClick="0" advTm="4000">
        <p:wheel spokes="1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7544" y="2060848"/>
            <a:ext cx="8208912" cy="2520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  <a:t/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Segoe Print" panose="02000600000000000000" pitchFamily="2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СПАСИБО ЗА ВНИМАНИЕ!!!</a:t>
            </a:r>
            <a:br>
              <a:rPr lang="ru-RU" sz="2800" dirty="0" smtClean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ru-RU" sz="2800" dirty="0">
                <a:solidFill>
                  <a:schemeClr val="bg1"/>
                </a:solidFill>
                <a:latin typeface="Segoe Print" panose="02000600000000000000" pitchFamily="2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endParaRPr lang="ru-RU" sz="2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064896" cy="1728192"/>
          </a:xfrm>
        </p:spPr>
        <p:txBody>
          <a:bodyPr>
            <a:normAutofit/>
          </a:bodyPr>
          <a:lstStyle/>
          <a:p>
            <a:pPr lvl="0" algn="l">
              <a:lnSpc>
                <a:spcPct val="115000"/>
              </a:lnSpc>
            </a:pP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5. У детей  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развиваются воображение и фантазия. Овладев всеми упражнениями, он сможет «рассказывать» руками целые истории; </a:t>
            </a:r>
          </a:p>
          <a:p>
            <a:pPr lvl="0" algn="l">
              <a:lnSpc>
                <a:spcPct val="115000"/>
              </a:lnSpc>
            </a:pPr>
            <a:r>
              <a:rPr lang="ru-RU" sz="1600" dirty="0" smtClean="0">
                <a:latin typeface="Segoe Print" panose="02000600000000000000" pitchFamily="2" charset="0"/>
                <a:ea typeface="Calibri"/>
                <a:cs typeface="Times New Roman"/>
              </a:rPr>
              <a:t>6. 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Стимулировать фантазию, проявлять творческие </a:t>
            </a: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способности;     7. Ощутить 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радость взаимопонимания без слов, понять возможности </a:t>
            </a: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невербального общения.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98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pull/>
        <p:sndAc>
          <p:stSnd>
            <p:snd r:embed="rId2" name="chimes.wav"/>
          </p:stSnd>
        </p:sndAc>
      </p:transition>
    </mc:Choice>
    <mc:Fallback xmlns="">
      <p:transition spd="slow" advClick="0" advTm="4000">
        <p:pull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323528" y="2708920"/>
            <a:ext cx="8674425" cy="34563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Segoe Print"/>
                <a:ea typeface="Calibri"/>
                <a:cs typeface="Times New Roman"/>
              </a:rPr>
              <a:t>Овладение речью – одна из самых сложных и таинственных проблем детской психологии. Трудно понять, каким образом маленький ребёнок, который не может ни на чём сосредоточиться, не владеет умственными действиями, и вообще ничего не понимает, всего за несколько месяцев практически в совершенстве овладевает столь сложной знаковой системой как язык.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18002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Segoe Print" panose="02000600000000000000" pitchFamily="2" charset="0"/>
              </a:rPr>
              <a:t>Речь – это результат согласованной деятельности многих областей головного мозга. Органы артикуляции лишь выполняют приказы, поступающие из мозга.</a:t>
            </a:r>
            <a:br>
              <a:rPr lang="ru-RU" sz="2400" dirty="0">
                <a:latin typeface="Segoe Print" panose="02000600000000000000" pitchFamily="2" charset="0"/>
              </a:rPr>
            </a:br>
            <a:endParaRPr lang="ru-RU" sz="24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indow dir="vert"/>
        <p:sndAc>
          <p:stSnd>
            <p:snd r:embed="rId3" name="chimes.wav"/>
          </p:stSnd>
        </p:sndAc>
      </p:transition>
    </mc:Choice>
    <mc:Fallback xmlns="">
      <p:transition spd="slow"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176464" cy="5400600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Segoe Print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Segoe Print"/>
                <a:ea typeface="Calibri"/>
                <a:cs typeface="Times New Roman"/>
              </a:rPr>
            </a:br>
            <a:r>
              <a:rPr lang="ru-RU" sz="1800" dirty="0">
                <a:latin typeface="Segoe Print"/>
                <a:ea typeface="Calibri"/>
                <a:cs typeface="Times New Roman"/>
              </a:rPr>
              <a:t/>
            </a:r>
            <a:br>
              <a:rPr lang="ru-RU" sz="1800" dirty="0">
                <a:latin typeface="Segoe Print"/>
                <a:ea typeface="Calibri"/>
                <a:cs typeface="Times New Roman"/>
              </a:rPr>
            </a:br>
            <a:r>
              <a:rPr lang="ru-RU" sz="1800" dirty="0" smtClean="0">
                <a:latin typeface="Segoe Print" panose="02000600000000000000" pitchFamily="2" charset="0"/>
              </a:rPr>
              <a:t/>
            </a:r>
            <a:br>
              <a:rPr lang="ru-RU" sz="1800" dirty="0" smtClean="0">
                <a:latin typeface="Segoe Print" panose="02000600000000000000" pitchFamily="2" charset="0"/>
              </a:rPr>
            </a:br>
            <a:r>
              <a:rPr lang="ru-RU" sz="1800" dirty="0">
                <a:latin typeface="Segoe Print" panose="02000600000000000000" pitchFamily="2" charset="0"/>
              </a:rPr>
              <a:t/>
            </a:r>
            <a:br>
              <a:rPr lang="ru-RU" sz="1800" dirty="0">
                <a:latin typeface="Segoe Print" panose="02000600000000000000" pitchFamily="2" charset="0"/>
              </a:rPr>
            </a:br>
            <a:r>
              <a:rPr lang="ru-RU" sz="1800" dirty="0" smtClean="0">
                <a:latin typeface="Segoe Print" panose="02000600000000000000" pitchFamily="2" charset="0"/>
              </a:rPr>
              <a:t/>
            </a:r>
            <a:br>
              <a:rPr lang="ru-RU" sz="1800" dirty="0" smtClean="0">
                <a:latin typeface="Segoe Print" panose="02000600000000000000" pitchFamily="2" charset="0"/>
              </a:rPr>
            </a:br>
            <a:r>
              <a:rPr lang="ru-RU" sz="2000" dirty="0">
                <a:latin typeface="Segoe Print"/>
                <a:ea typeface="Calibri"/>
                <a:cs typeface="Times New Roman"/>
              </a:rPr>
              <a:t>Даже самое примитивное речевое общение уже содержит в себе обобщение, а значит, связано с развитием сознания и мышления ребёнка. Поэтому своевременное и правильное овладение речью имеет чрезвычайное значение для общего развития ребёнка. Однако именно проблема задержки речевого развития у детей является одной из наиболее распространенных на сегодняшний день.</a:t>
            </a:r>
            <a:r>
              <a:rPr lang="ru-RU" sz="2000" dirty="0">
                <a:latin typeface="Segoe Print" panose="02000600000000000000" pitchFamily="2" charset="0"/>
              </a:rPr>
              <a:t/>
            </a:r>
            <a:br>
              <a:rPr lang="ru-RU" sz="2000" dirty="0">
                <a:latin typeface="Segoe Print" panose="02000600000000000000" pitchFamily="2" charset="0"/>
              </a:rPr>
            </a:br>
            <a:r>
              <a:rPr lang="ru-RU" sz="2000" dirty="0">
                <a:latin typeface="Segoe Print" panose="02000600000000000000" pitchFamily="2" charset="0"/>
              </a:rPr>
              <a:t/>
            </a:r>
            <a:br>
              <a:rPr lang="ru-RU" sz="2000" dirty="0">
                <a:latin typeface="Segoe Print" panose="02000600000000000000" pitchFamily="2" charset="0"/>
              </a:rPr>
            </a:br>
            <a:r>
              <a:rPr lang="ru-RU" sz="2000" dirty="0">
                <a:latin typeface="Segoe Print" panose="02000600000000000000" pitchFamily="2" charset="0"/>
              </a:rPr>
              <a:t/>
            </a:r>
            <a:br>
              <a:rPr lang="ru-RU" sz="2000" dirty="0">
                <a:latin typeface="Segoe Print" panose="02000600000000000000" pitchFamily="2" charset="0"/>
              </a:rPr>
            </a:br>
            <a:r>
              <a:rPr lang="ru-RU" sz="2000" dirty="0">
                <a:latin typeface="Segoe Print" panose="02000600000000000000" pitchFamily="2" charset="0"/>
              </a:rPr>
              <a:t/>
            </a:r>
            <a:br>
              <a:rPr lang="ru-RU" sz="2000" dirty="0">
                <a:latin typeface="Segoe Print" panose="02000600000000000000" pitchFamily="2" charset="0"/>
              </a:rPr>
            </a:br>
            <a:r>
              <a:rPr lang="ru-RU" sz="2000" dirty="0">
                <a:latin typeface="Segoe Print" panose="02000600000000000000" pitchFamily="2" charset="0"/>
              </a:rPr>
              <a:t/>
            </a:r>
            <a:br>
              <a:rPr lang="ru-RU" sz="2000" dirty="0">
                <a:latin typeface="Segoe Print" panose="02000600000000000000" pitchFamily="2" charset="0"/>
              </a:rPr>
            </a:b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8" y="4149080"/>
            <a:ext cx="4536504" cy="1440160"/>
          </a:xfrm>
        </p:spPr>
        <p:txBody>
          <a:bodyPr>
            <a:noAutofit/>
          </a:bodyPr>
          <a:lstStyle/>
          <a:p>
            <a:pPr algn="r"/>
            <a:r>
              <a:rPr lang="ru-RU" dirty="0">
                <a:latin typeface="Segoe Print"/>
                <a:ea typeface="Calibri"/>
                <a:cs typeface="Times New Roman"/>
              </a:rPr>
              <a:t>Речь ребенка непосредственно связана с его деятельностью, с ситуациями, в которых происходит общение. Раньше всего ребенок начинает называть те предметы, которые чаще трогает </a:t>
            </a:r>
            <a:r>
              <a:rPr lang="ru-RU" dirty="0" smtClean="0">
                <a:latin typeface="Segoe Print"/>
                <a:ea typeface="Calibri"/>
                <a:cs typeface="Times New Roman"/>
              </a:rPr>
              <a:t>руками.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312267"/>
            <a:ext cx="4572000" cy="69403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Segoe Print"/>
                <a:ea typeface="Calibri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8" name="Рисунок 7" descr="G:\фото коллаж\Фото08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1192"/>
            <a:ext cx="3168352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1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conveyor dir="l"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76672"/>
            <a:ext cx="4104456" cy="496855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Segoe Print"/>
                <a:ea typeface="Calibri"/>
                <a:cs typeface="Times New Roman"/>
              </a:rPr>
              <a:t>Трогая предметы, ощупывая их, развивая движения </a:t>
            </a:r>
            <a:r>
              <a:rPr lang="ru-RU" sz="2000" dirty="0">
                <a:latin typeface="Segoe Print"/>
                <a:ea typeface="Calibri"/>
                <a:cs typeface="Times New Roman"/>
              </a:rPr>
              <a:t>пальцев </a:t>
            </a:r>
            <a:r>
              <a:rPr lang="ru-RU" sz="2000" dirty="0" smtClean="0">
                <a:latin typeface="Segoe Print"/>
                <a:ea typeface="Calibri"/>
                <a:cs typeface="Times New Roman"/>
              </a:rPr>
              <a:t>рук, они как </a:t>
            </a:r>
            <a:r>
              <a:rPr lang="ru-RU" sz="2000" dirty="0">
                <a:latin typeface="Segoe Print"/>
                <a:ea typeface="Calibri"/>
                <a:cs typeface="Times New Roman"/>
              </a:rPr>
              <a:t>бы </a:t>
            </a:r>
            <a:r>
              <a:rPr lang="ru-RU" sz="2000" dirty="0" smtClean="0">
                <a:latin typeface="Segoe Print"/>
                <a:ea typeface="Calibri"/>
                <a:cs typeface="Times New Roman"/>
              </a:rPr>
              <a:t>подготавливают </a:t>
            </a:r>
            <a:r>
              <a:rPr lang="ru-RU" sz="2000" dirty="0">
                <a:latin typeface="Segoe Print"/>
                <a:ea typeface="Calibri"/>
                <a:cs typeface="Times New Roman"/>
              </a:rPr>
              <a:t>почву для развития </a:t>
            </a:r>
            <a:r>
              <a:rPr lang="ru-RU" sz="2000" dirty="0" smtClean="0">
                <a:latin typeface="Segoe Print"/>
                <a:ea typeface="Calibri"/>
                <a:cs typeface="Times New Roman"/>
              </a:rPr>
              <a:t>речи, </a:t>
            </a:r>
            <a:r>
              <a:rPr lang="ru-RU" sz="2000" dirty="0">
                <a:latin typeface="Segoe Print"/>
                <a:ea typeface="Calibri"/>
                <a:cs typeface="Times New Roman"/>
              </a:rPr>
              <a:t>так как, речевые области в коре больших полушарий головного мозга формируются под влиянием импульсов из пальцев </a:t>
            </a:r>
            <a:r>
              <a:rPr lang="ru-RU" sz="2000" dirty="0" smtClean="0">
                <a:latin typeface="Segoe Print"/>
                <a:ea typeface="Calibri"/>
                <a:cs typeface="Times New Roman"/>
              </a:rPr>
              <a:t>рук. Дети</a:t>
            </a:r>
            <a:r>
              <a:rPr lang="ru-RU" sz="2000" dirty="0">
                <a:latin typeface="Segoe Print"/>
                <a:ea typeface="Calibri"/>
                <a:cs typeface="Times New Roman"/>
              </a:rPr>
              <a:t>, совершающие многочисленные оживленные движения пальцами рук, развиваются в речевом отношении явно быстрее других</a:t>
            </a:r>
            <a:r>
              <a:rPr lang="ru-RU" sz="2000" dirty="0" smtClean="0">
                <a:latin typeface="Segoe Print"/>
                <a:ea typeface="Calibri"/>
                <a:cs typeface="Times New Roman"/>
              </a:rPr>
              <a:t>. </a:t>
            </a:r>
            <a:endParaRPr lang="ru-RU" sz="2000" dirty="0">
              <a:latin typeface="Segoe Print" panose="02000600000000000000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220072" y="5445224"/>
            <a:ext cx="3818467" cy="117211"/>
          </a:xfrm>
          <a:scene3d>
            <a:camera prst="perspectiveLeft"/>
            <a:lightRig rig="threePt" dir="t"/>
          </a:scene3d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Рисунок 5" descr="C:\Users\Сметанюк\AppData\Local\Microsoft\Windows\Temporary Internet Files\Content.Word\DSCN0867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539552" y="1412776"/>
            <a:ext cx="3805808" cy="3209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13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3672408" cy="2808312"/>
          </a:xfrm>
        </p:spPr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212976"/>
            <a:ext cx="6120680" cy="2808312"/>
          </a:xfrm>
        </p:spPr>
        <p:txBody>
          <a:bodyPr>
            <a:noAutofit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latin typeface="Segoe Print"/>
                <a:ea typeface="Calibri"/>
                <a:cs typeface="Times New Roman"/>
              </a:rPr>
              <a:t>Пальчиковые игры дают </a:t>
            </a:r>
            <a:r>
              <a:rPr lang="ru-RU" sz="1800" dirty="0" smtClean="0">
                <a:latin typeface="Segoe Print"/>
                <a:ea typeface="Calibri"/>
                <a:cs typeface="Times New Roman"/>
              </a:rPr>
              <a:t>возможность не только развивать </a:t>
            </a:r>
            <a:r>
              <a:rPr lang="ru-RU" sz="1800" dirty="0">
                <a:latin typeface="Segoe Print"/>
                <a:ea typeface="Calibri"/>
                <a:cs typeface="Times New Roman"/>
              </a:rPr>
              <a:t>речь и мелкую </a:t>
            </a:r>
            <a:r>
              <a:rPr lang="ru-RU" sz="1800" dirty="0" smtClean="0">
                <a:latin typeface="Segoe Print"/>
                <a:ea typeface="Calibri"/>
                <a:cs typeface="Times New Roman"/>
              </a:rPr>
              <a:t>моторику, но и помогают  </a:t>
            </a:r>
            <a:r>
              <a:rPr lang="ru-RU" sz="1800" dirty="0">
                <a:latin typeface="Segoe Print"/>
                <a:ea typeface="Calibri"/>
                <a:cs typeface="Times New Roman"/>
              </a:rPr>
              <a:t>родителям и воспитателям играть с </a:t>
            </a:r>
            <a:r>
              <a:rPr lang="ru-RU" sz="1800" dirty="0" smtClean="0">
                <a:latin typeface="Segoe Print"/>
                <a:ea typeface="Calibri"/>
                <a:cs typeface="Times New Roman"/>
              </a:rPr>
              <a:t>детьми, </a:t>
            </a:r>
            <a:r>
              <a:rPr lang="ru-RU" sz="1800" dirty="0">
                <a:latin typeface="Segoe Print"/>
                <a:ea typeface="Calibri"/>
                <a:cs typeface="Times New Roman"/>
              </a:rPr>
              <a:t>радовать их </a:t>
            </a:r>
            <a:r>
              <a:rPr lang="ru-RU" sz="1800" dirty="0" smtClean="0">
                <a:latin typeface="Segoe Print"/>
                <a:ea typeface="Calibri"/>
                <a:cs typeface="Times New Roman"/>
              </a:rPr>
              <a:t>. Вместе </a:t>
            </a:r>
            <a:r>
              <a:rPr lang="ru-RU" sz="1800" dirty="0">
                <a:latin typeface="Segoe Print"/>
                <a:ea typeface="Calibri"/>
                <a:cs typeface="Times New Roman"/>
              </a:rPr>
              <a:t>с </a:t>
            </a:r>
            <a:r>
              <a:rPr lang="ru-RU" sz="1800" dirty="0" smtClean="0">
                <a:latin typeface="Segoe Print"/>
                <a:ea typeface="Calibri"/>
                <a:cs typeface="Times New Roman"/>
              </a:rPr>
              <a:t>этим, благодаря </a:t>
            </a:r>
            <a:r>
              <a:rPr lang="ru-RU" sz="1800" dirty="0">
                <a:latin typeface="Segoe Print"/>
                <a:ea typeface="Calibri"/>
                <a:cs typeface="Times New Roman"/>
              </a:rPr>
              <a:t>таким </a:t>
            </a:r>
            <a:r>
              <a:rPr lang="ru-RU" sz="1800" dirty="0" smtClean="0">
                <a:latin typeface="Segoe Print"/>
                <a:ea typeface="Calibri"/>
                <a:cs typeface="Times New Roman"/>
              </a:rPr>
              <a:t>играм, </a:t>
            </a:r>
            <a:r>
              <a:rPr lang="ru-RU" sz="1800" dirty="0">
                <a:latin typeface="Segoe Print"/>
                <a:ea typeface="Calibri"/>
                <a:cs typeface="Times New Roman"/>
              </a:rPr>
              <a:t>ребёнок получает разнообразные сенсорные впечатления, у него развивается внимательность и способность сосредотачиваться. </a:t>
            </a:r>
            <a:endParaRPr lang="ru-RU" sz="1800" dirty="0"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4" y="476672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4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cover/>
        <p:sndAc>
          <p:stSnd>
            <p:snd r:embed="rId2" name="chimes.wav"/>
          </p:stSnd>
        </p:sndAc>
      </p:transition>
    </mc:Choice>
    <mc:Fallback xmlns="">
      <p:transition spd="slow" advClick="0" advTm="4000">
        <p:cov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Segoe Print" panose="02000600000000000000" pitchFamily="2" charset="0"/>
                <a:ea typeface="Calibri"/>
                <a:cs typeface="Times New Roman"/>
              </a:rPr>
              <a:t>Одни пальчиковые игры готовят </a:t>
            </a:r>
            <a:r>
              <a:rPr lang="ru-RU" sz="2000" dirty="0" smtClean="0">
                <a:latin typeface="Segoe Print" panose="02000600000000000000" pitchFamily="2" charset="0"/>
                <a:ea typeface="Calibri"/>
                <a:cs typeface="Times New Roman"/>
              </a:rPr>
              <a:t> </a:t>
            </a:r>
            <a:r>
              <a:rPr lang="ru-RU" sz="2000" dirty="0">
                <a:latin typeface="Segoe Print" panose="02000600000000000000" pitchFamily="2" charset="0"/>
                <a:ea typeface="Calibri"/>
                <a:cs typeface="Times New Roman"/>
              </a:rPr>
              <a:t>к счёту, в других ребёнок должен действовать, используя обе руки, что помогает лучше осознать понятия выше и ниже, сверху и снизу, право и лево.</a:t>
            </a:r>
            <a:br>
              <a:rPr lang="ru-RU" sz="2000" dirty="0">
                <a:latin typeface="Segoe Print" panose="02000600000000000000" pitchFamily="2" charset="0"/>
                <a:ea typeface="Calibri"/>
                <a:cs typeface="Times New Roman"/>
              </a:rPr>
            </a:br>
            <a:endParaRPr lang="ru-RU" sz="2000" dirty="0">
              <a:latin typeface="Segoe Print" panose="02000600000000000000" pitchFamily="2" charset="0"/>
            </a:endParaRPr>
          </a:p>
        </p:txBody>
      </p:sp>
      <p:pic>
        <p:nvPicPr>
          <p:cNvPr id="6" name="Объект 5" descr="C:\Users\Сметанюк\AppData\Local\Microsoft\Windows\Temporary Internet Files\Content.Word\DSCN0849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0374">
            <a:off x="515975" y="3087831"/>
            <a:ext cx="382270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 descr="C:\Users\Сметанюк\AppData\Local\Microsoft\Windows\Temporary Internet Files\Content.Word\DSCN0860.jpg"/>
          <p:cNvPicPr>
            <a:picLocks noGrp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843">
            <a:off x="4949197" y="3111272"/>
            <a:ext cx="382270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0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split orient="vert"/>
        <p:sndAc>
          <p:stSnd>
            <p:snd r:embed="rId2" name="chimes.wav"/>
          </p:stSnd>
        </p:sndAc>
      </p:transition>
    </mc:Choice>
    <mc:Fallback xmlns="">
      <p:transition spd="slow" advClick="0" advTm="4000">
        <p:split orient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>
                <a:latin typeface="Segoe Print" panose="02000600000000000000" pitchFamily="2" charset="0"/>
                <a:ea typeface="Calibri"/>
                <a:cs typeface="Times New Roman"/>
              </a:rPr>
              <a:t>Пальчиковые игры не должны быть продолжительными, 5 – 10 минут в день достаточно для того, чтобы стимулировать речевую функцию ребенка. Никогда не принуждайте ребенка к участию в игре. Это может привести к негативной реакции. </a:t>
            </a:r>
            <a:endParaRPr lang="ru-RU" dirty="0"/>
          </a:p>
        </p:txBody>
      </p:sp>
      <p:pic>
        <p:nvPicPr>
          <p:cNvPr id="5" name="Объект 4" descr="C:\Users\Сметанюк\AppData\Local\Microsoft\Windows\Temporary Internet Files\Content.Word\DSCN085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5105160" cy="36343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88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  <p:sndAc>
          <p:stSnd>
            <p:snd r:embed="rId2" name="chimes.wav"/>
          </p:stSnd>
        </p:sndAc>
      </p:transition>
    </mc:Choice>
    <mc:Fallback xmlns="">
      <p:transition spd="slow" advClick="0" advTm="4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424936" cy="1252728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Segoe Print"/>
                <a:ea typeface="Calibri"/>
                <a:cs typeface="Times New Roman"/>
              </a:rPr>
              <a:t>Пальчиковые игры очень </a:t>
            </a:r>
            <a:r>
              <a:rPr lang="ru-RU" sz="2000" dirty="0">
                <a:latin typeface="Segoe Print"/>
                <a:ea typeface="Calibri"/>
                <a:cs typeface="Times New Roman"/>
              </a:rPr>
              <a:t>заразительны. Понаблюдайте за ребенком, и вы увидите, что </a:t>
            </a:r>
            <a:r>
              <a:rPr lang="ru-RU" sz="2000" dirty="0" smtClean="0">
                <a:latin typeface="Segoe Print"/>
                <a:ea typeface="Calibri"/>
                <a:cs typeface="Times New Roman"/>
              </a:rPr>
              <a:t>он сам быстро включится в игру. А если на кончики пальцев надеть игрушечные колпачки, то игра превратится в забавное приключение и ребенок получит огромное удовольствие от совместной игры.</a:t>
            </a:r>
            <a:endParaRPr lang="ru-RU" dirty="0"/>
          </a:p>
        </p:txBody>
      </p:sp>
      <p:pic>
        <p:nvPicPr>
          <p:cNvPr id="7" name="Объект 6" descr="C:\Users\Сметанюк\AppData\Local\Microsoft\Windows\Temporary Internet Files\Content.Word\DSCN0854.jpg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69419"/>
            <a:ext cx="3751709" cy="2907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 descr="C:\Users\Сметанюк\AppData\Local\Microsoft\Windows\Temporary Internet Files\Content.Word\DSCN0864.jpg"/>
          <p:cNvPicPr>
            <a:picLocks noGrp="1"/>
          </p:cNvPicPr>
          <p:nvPr>
            <p:ph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t="13542" r="27734"/>
          <a:stretch/>
        </p:blipFill>
        <p:spPr bwMode="auto">
          <a:xfrm>
            <a:off x="5284774" y="2821786"/>
            <a:ext cx="2527586" cy="3199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989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Bar dir="vert"/>
        <p:sndAc>
          <p:stSnd>
            <p:snd r:embed="rId2" name="chimes.wav"/>
          </p:stSnd>
        </p:sndAc>
      </p:transition>
    </mc:Choice>
    <mc:Fallback xmlns="">
      <p:transition spd="slow" advClick="0" advTm="4000">
        <p:randomBar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388709" cy="3140968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Segoe Print" panose="02000600000000000000" pitchFamily="2" charset="0"/>
              </a:rPr>
              <a:t>Можно сделать вывод, что </a:t>
            </a: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использование 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пальчиковых игр и упражнений помогают </a:t>
            </a: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детям не только </a:t>
            </a:r>
            <a:r>
              <a:rPr lang="ru-RU" sz="1600" dirty="0" smtClean="0">
                <a:latin typeface="Segoe Print" panose="02000600000000000000" pitchFamily="2" charset="0"/>
                <a:ea typeface="Calibri"/>
              </a:rPr>
              <a:t>развивать речь</a:t>
            </a:r>
            <a:r>
              <a:rPr lang="ru-RU" sz="1600" dirty="0" smtClean="0">
                <a:latin typeface="Segoe Print" panose="02000600000000000000" pitchFamily="2" charset="0"/>
                <a:ea typeface="Calibri"/>
                <a:cs typeface="Times New Roman"/>
              </a:rPr>
              <a:t> и увеличить </a:t>
            </a:r>
            <a:r>
              <a:rPr lang="ru-RU" sz="1600" dirty="0">
                <a:latin typeface="Segoe Print" panose="02000600000000000000" pitchFamily="2" charset="0"/>
                <a:ea typeface="Calibri"/>
                <a:cs typeface="Times New Roman"/>
              </a:rPr>
              <a:t>словарный </a:t>
            </a:r>
            <a:r>
              <a:rPr lang="ru-RU" sz="1600" dirty="0" smtClean="0">
                <a:latin typeface="Segoe Print" panose="02000600000000000000" pitchFamily="2" charset="0"/>
                <a:ea typeface="Calibri"/>
                <a:cs typeface="Times New Roman"/>
              </a:rPr>
              <a:t>запас, но и:</a:t>
            </a:r>
            <a:br>
              <a:rPr lang="ru-RU" sz="1600" dirty="0" smtClean="0">
                <a:latin typeface="Segoe Print" panose="02000600000000000000" pitchFamily="2" charset="0"/>
                <a:ea typeface="Calibri"/>
                <a:cs typeface="Times New Roman"/>
              </a:rPr>
            </a:br>
            <a:r>
              <a:rPr lang="ru-RU" sz="1600" dirty="0" smtClean="0">
                <a:latin typeface="Segoe Print" panose="02000600000000000000" pitchFamily="2" charset="0"/>
                <a:ea typeface="Calibri"/>
                <a:cs typeface="Times New Roman"/>
              </a:rPr>
              <a:t>1. </a:t>
            </a: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Подготовить 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руку к письму, что особенно важно для ребят, которые скоро пойдут в школу; </a:t>
            </a:r>
            <a:r>
              <a:rPr lang="ru-RU" sz="1600" dirty="0">
                <a:latin typeface="Segoe Print" panose="02000600000000000000" pitchFamily="2" charset="0"/>
                <a:ea typeface="Calibri"/>
                <a:cs typeface="Times New Roman"/>
              </a:rPr>
              <a:t/>
            </a:r>
            <a:br>
              <a:rPr lang="ru-RU" sz="1600" dirty="0">
                <a:latin typeface="Segoe Print" panose="02000600000000000000" pitchFamily="2" charset="0"/>
                <a:ea typeface="Calibri"/>
                <a:cs typeface="Times New Roman"/>
              </a:rPr>
            </a:br>
            <a:r>
              <a:rPr lang="ru-RU" sz="1600" dirty="0" smtClean="0">
                <a:latin typeface="Segoe Print" panose="02000600000000000000" pitchFamily="2" charset="0"/>
                <a:ea typeface="Calibri"/>
                <a:cs typeface="Times New Roman"/>
              </a:rPr>
              <a:t>2. </a:t>
            </a: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Предотвратить 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появление так называемого писчего спазма – частой беды начинающих школьников; </a:t>
            </a:r>
            <a:endParaRPr lang="ru-RU" sz="1600" dirty="0">
              <a:latin typeface="Segoe Print" panose="02000600000000000000" pitchFamily="2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355976" y="3356992"/>
            <a:ext cx="4536504" cy="288032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3. Развивать 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внимание, терпение, внутренний тормоз – умение сдерживаться именно тогда, когда это необходимо</a:t>
            </a: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;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 </a:t>
            </a:r>
            <a:endParaRPr lang="ru-RU" sz="1600" dirty="0" smtClean="0">
              <a:latin typeface="Segoe Print" panose="02000600000000000000" pitchFamily="2" charset="0"/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4. Развивать 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память ребенка, так как он учится запоминать определенные положения рук и последовательность </a:t>
            </a: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движений</a:t>
            </a:r>
            <a:r>
              <a:rPr lang="ru-RU" sz="1600" dirty="0">
                <a:latin typeface="Segoe Print" panose="02000600000000000000" pitchFamily="2" charset="0"/>
                <a:ea typeface="Times New Roman"/>
                <a:cs typeface="Times New Roman"/>
              </a:rPr>
              <a:t>;</a:t>
            </a:r>
            <a:endParaRPr lang="ru-RU" sz="1600" dirty="0">
              <a:latin typeface="Segoe Print" panose="02000600000000000000" pitchFamily="2" charset="0"/>
              <a:ea typeface="Calibri"/>
              <a:cs typeface="Times New Roman"/>
            </a:endParaRPr>
          </a:p>
          <a:p>
            <a:pPr lvl="0" algn="r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Segoe Print" panose="02000600000000000000" pitchFamily="2" charset="0"/>
                <a:ea typeface="Times New Roman"/>
                <a:cs typeface="Times New Roman"/>
              </a:rPr>
              <a:t> </a:t>
            </a:r>
            <a:endParaRPr lang="ru-RU" sz="1600" dirty="0">
              <a:latin typeface="Segoe Print" panose="02000600000000000000" pitchFamily="2" charset="0"/>
              <a:ea typeface="Calibri"/>
              <a:cs typeface="Times New Roman"/>
            </a:endParaRPr>
          </a:p>
          <a:p>
            <a:pPr algn="r"/>
            <a:endParaRPr lang="ru-RU" sz="1600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 descr="C:\Users\Сметанюк\AppData\Local\Microsoft\Windows\Temporary Internet Files\Content.Word\DSCN08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2444"/>
            <a:ext cx="352839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8264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circle/>
        <p:sndAc>
          <p:stSnd>
            <p:snd r:embed="rId2" name="chimes.wav"/>
          </p:stSnd>
        </p:sndAc>
      </p:transition>
    </mc:Choice>
    <mc:Fallback xmlns="">
      <p:transition spd="slow" advClick="0" advTm="4000">
        <p:circl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705</TotalTime>
  <Words>450</Words>
  <Application>Microsoft Office PowerPoint</Application>
  <PresentationFormat>Экран (4:3)</PresentationFormat>
  <Paragraphs>25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  МБДОУ ДС КВ №5 «Крепыш» «Речевое развитие детей  с задержкой психического развития посредством пальчиковых игр».  </vt:lpstr>
      <vt:lpstr>Речь – это результат согласованной деятельности многих областей головного мозга. Органы артикуляции лишь выполняют приказы, поступающие из мозга. </vt:lpstr>
      <vt:lpstr>     Даже самое примитивное речевое общение уже содержит в себе обобщение, а значит, связано с развитием сознания и мышления ребёнка. Поэтому своевременное и правильное овладение речью имеет чрезвычайное значение для общего развития ребёнка. Однако именно проблема задержки речевого развития у детей является одной из наиболее распространенных на сегодняшний день.     </vt:lpstr>
      <vt:lpstr>Трогая предметы, ощупывая их, развивая движения пальцев рук, они как бы подготавливают почву для развития речи, так как, речевые области в коре больших полушарий головного мозга формируются под влиянием импульсов из пальцев рук. Дети, совершающие многочисленные оживленные движения пальцами рук, развиваются в речевом отношении явно быстрее других. </vt:lpstr>
      <vt:lpstr>Презентация PowerPoint</vt:lpstr>
      <vt:lpstr>Одни пальчиковые игры готовят  к счёту, в других ребёнок должен действовать, используя обе руки, что помогает лучше осознать понятия выше и ниже, сверху и снизу, право и лево. </vt:lpstr>
      <vt:lpstr>Пальчиковые игры не должны быть продолжительными, 5 – 10 минут в день достаточно для того, чтобы стимулировать речевую функцию ребенка. Никогда не принуждайте ребенка к участию в игре. Это может привести к негативной реакции. </vt:lpstr>
      <vt:lpstr>Пальчиковые игры очень заразительны. Понаблюдайте за ребенком, и вы увидите, что он сам быстро включится в игру. А если на кончики пальцев надеть игрушечные колпачки, то игра превратится в забавное приключение и ребенок получит огромное удовольствие от совместной игры.</vt:lpstr>
      <vt:lpstr>Можно сделать вывод, что использование пальчиковых игр и упражнений помогают детям не только развивать речь и увеличить словарный запас, но и: 1. Подготовить руку к письму, что особенно важно для ребят, которые скоро пойдут в школу;  2. Предотвратить появление так называемого писчего спазма – частой беды начинающих школьников; </vt:lpstr>
      <vt:lpstr> СПАСИБО ЗА ВНИМАНИЕ!!!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Пальчиковая гимнастика как средство развития речи ребенка</dc:title>
  <dc:creator>наталья</dc:creator>
  <cp:lastModifiedBy>RePack by Diakov</cp:lastModifiedBy>
  <cp:revision>52</cp:revision>
  <dcterms:created xsi:type="dcterms:W3CDTF">2013-09-24T12:59:30Z</dcterms:created>
  <dcterms:modified xsi:type="dcterms:W3CDTF">2015-09-14T20:06:44Z</dcterms:modified>
</cp:coreProperties>
</file>