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24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F1BC3-8CB0-41E9-84C8-7A743D574D15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DD5BF-105D-4FEE-A123-51CEA5B46AC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5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6875" cy="4106863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39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6875" cy="4106863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-17033875" y="-12082463"/>
            <a:ext cx="34069338" cy="2555240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3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6875" cy="4106863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-17033875" y="-12082463"/>
            <a:ext cx="34069338" cy="2555240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7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6875" cy="4106863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-17033875" y="-12082463"/>
            <a:ext cx="34069338" cy="2555240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1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6875" cy="4106863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-17033875" y="-12084050"/>
            <a:ext cx="34069338" cy="255524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5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6875" cy="4106863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59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6875" cy="4106863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-17033875" y="-12085638"/>
            <a:ext cx="34069338" cy="2555240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3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6875" cy="4106863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-17033875" y="-12080875"/>
            <a:ext cx="34069338" cy="255524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07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6875" cy="4106863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B4C7-DC32-4F3C-8161-52F9C101FE3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7C4C-DFE2-4F31-A372-16E74BE434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B4C7-DC32-4F3C-8161-52F9C101FE3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7C4C-DFE2-4F31-A372-16E74BE434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B4C7-DC32-4F3C-8161-52F9C101FE3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7C4C-DFE2-4F31-A372-16E74BE434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B4C7-DC32-4F3C-8161-52F9C101FE3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7C4C-DFE2-4F31-A372-16E74BE434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B4C7-DC32-4F3C-8161-52F9C101FE3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7C4C-DFE2-4F31-A372-16E74BE434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B4C7-DC32-4F3C-8161-52F9C101FE3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7C4C-DFE2-4F31-A372-16E74BE434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B4C7-DC32-4F3C-8161-52F9C101FE3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7C4C-DFE2-4F31-A372-16E74BE434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B4C7-DC32-4F3C-8161-52F9C101FE3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7C4C-DFE2-4F31-A372-16E74BE434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B4C7-DC32-4F3C-8161-52F9C101FE3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7C4C-DFE2-4F31-A372-16E74BE434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B4C7-DC32-4F3C-8161-52F9C101FE3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7C4C-DFE2-4F31-A372-16E74BE434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B4C7-DC32-4F3C-8161-52F9C101FE3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7C4C-DFE2-4F31-A372-16E74BE434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9B4C7-DC32-4F3C-8161-52F9C101FE3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C7C4C-DFE2-4F31-A372-16E74BE434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../&#1089;&#1086;&#1086;&#1073;&#1097;&#1077;&#1085;&#1080;&#1077;%20&#1086;%20&#1041;&#1077;&#1079;&#1091;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1435100" y="144463"/>
            <a:ext cx="749776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000125" y="1447800"/>
            <a:ext cx="7932738" cy="4981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928688" y="0"/>
            <a:ext cx="7772400" cy="1922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buClr>
                <a:srgbClr val="495A74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 b="1">
                <a:solidFill>
                  <a:srgbClr val="495A74"/>
                </a:solidFill>
              </a:rPr>
              <a:t/>
            </a:r>
            <a:br>
              <a:rPr lang="en-GB" sz="4000" b="1">
                <a:solidFill>
                  <a:srgbClr val="495A74"/>
                </a:solidFill>
              </a:rPr>
            </a:br>
            <a:r>
              <a:rPr lang="en-GB" sz="4000" b="1">
                <a:solidFill>
                  <a:srgbClr val="495A74"/>
                </a:solidFill>
              </a:rPr>
              <a:t>ЗАКЛЮЧЕНИЕ</a:t>
            </a:r>
            <a:br>
              <a:rPr lang="en-GB" sz="4000" b="1">
                <a:solidFill>
                  <a:srgbClr val="495A74"/>
                </a:solidFill>
              </a:rPr>
            </a:br>
            <a:endParaRPr lang="en-GB" sz="4000" b="1">
              <a:solidFill>
                <a:srgbClr val="495A74"/>
              </a:solidFill>
            </a:endParaRP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1143000" y="-247650"/>
            <a:ext cx="7772400" cy="681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>
              <a:spcBef>
                <a:spcPts val="600"/>
              </a:spcBef>
              <a:buClr>
                <a:srgbClr val="7FD13B"/>
              </a:buClr>
              <a:buFont typeface="Wingdings 2" pitchFamily="16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320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buClr>
                <a:srgbClr val="7FD13B"/>
              </a:buClr>
              <a:buFont typeface="Wingdings 2" pitchFamily="16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320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buClr>
                <a:srgbClr val="7FD13B"/>
              </a:buClr>
              <a:buFont typeface="Wingdings 2" pitchFamily="16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320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buClr>
                <a:srgbClr val="7FD13B"/>
              </a:buClr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dirty="0" err="1">
                <a:solidFill>
                  <a:srgbClr val="000000"/>
                </a:solidFill>
              </a:rPr>
              <a:t>Теорема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  <a:r>
              <a:rPr lang="en-GB" sz="3200" dirty="0" err="1">
                <a:solidFill>
                  <a:srgbClr val="000000"/>
                </a:solidFill>
              </a:rPr>
              <a:t>Безу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  <a:r>
              <a:rPr lang="en-GB" sz="3200" dirty="0" err="1">
                <a:solidFill>
                  <a:srgbClr val="000000"/>
                </a:solidFill>
              </a:rPr>
              <a:t>дает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  <a:r>
              <a:rPr lang="en-GB" sz="3200" dirty="0" err="1">
                <a:solidFill>
                  <a:srgbClr val="000000"/>
                </a:solidFill>
              </a:rPr>
              <a:t>возможность</a:t>
            </a:r>
            <a:r>
              <a:rPr lang="en-GB" sz="3200" dirty="0">
                <a:solidFill>
                  <a:srgbClr val="000000"/>
                </a:solidFill>
              </a:rPr>
              <a:t>, </a:t>
            </a:r>
            <a:r>
              <a:rPr lang="en-GB" sz="3200" dirty="0" err="1">
                <a:solidFill>
                  <a:srgbClr val="000000"/>
                </a:solidFill>
              </a:rPr>
              <a:t>найдя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  <a:r>
              <a:rPr lang="en-GB" sz="3200" dirty="0" err="1">
                <a:solidFill>
                  <a:srgbClr val="000000"/>
                </a:solidFill>
              </a:rPr>
              <a:t>один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  <a:r>
              <a:rPr lang="en-GB" sz="3200" dirty="0" err="1">
                <a:solidFill>
                  <a:srgbClr val="000000"/>
                </a:solidFill>
              </a:rPr>
              <a:t>корень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  <a:r>
              <a:rPr lang="en-GB" sz="3200" dirty="0" err="1">
                <a:solidFill>
                  <a:srgbClr val="000000"/>
                </a:solidFill>
              </a:rPr>
              <a:t>многочлена</a:t>
            </a:r>
            <a:r>
              <a:rPr lang="en-GB" sz="3200" dirty="0">
                <a:solidFill>
                  <a:srgbClr val="000000"/>
                </a:solidFill>
              </a:rPr>
              <a:t>, </a:t>
            </a:r>
            <a:r>
              <a:rPr lang="en-GB" sz="3200" dirty="0" err="1">
                <a:solidFill>
                  <a:srgbClr val="000000"/>
                </a:solidFill>
              </a:rPr>
              <a:t>искать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  <a:r>
              <a:rPr lang="en-GB" sz="3200" dirty="0" err="1">
                <a:solidFill>
                  <a:srgbClr val="000000"/>
                </a:solidFill>
              </a:rPr>
              <a:t>далее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  <a:r>
              <a:rPr lang="en-GB" sz="3200" dirty="0" err="1">
                <a:solidFill>
                  <a:srgbClr val="000000"/>
                </a:solidFill>
              </a:rPr>
              <a:t>корни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  <a:r>
              <a:rPr lang="en-GB" sz="3200" dirty="0" err="1">
                <a:solidFill>
                  <a:srgbClr val="000000"/>
                </a:solidFill>
              </a:rPr>
              <a:t>многочлена</a:t>
            </a:r>
            <a:r>
              <a:rPr lang="en-GB" sz="3200" dirty="0">
                <a:solidFill>
                  <a:srgbClr val="000000"/>
                </a:solidFill>
              </a:rPr>
              <a:t>, </a:t>
            </a:r>
            <a:r>
              <a:rPr lang="en-GB" sz="3200" dirty="0" err="1">
                <a:solidFill>
                  <a:srgbClr val="000000"/>
                </a:solidFill>
              </a:rPr>
              <a:t>степень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  <a:r>
              <a:rPr lang="en-GB" sz="3200" dirty="0" err="1">
                <a:solidFill>
                  <a:srgbClr val="000000"/>
                </a:solidFill>
              </a:rPr>
              <a:t>которого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  <a:r>
              <a:rPr lang="en-GB" sz="3200" dirty="0" err="1">
                <a:solidFill>
                  <a:srgbClr val="000000"/>
                </a:solidFill>
              </a:rPr>
              <a:t>на</a:t>
            </a:r>
            <a:r>
              <a:rPr lang="en-GB" sz="3200" dirty="0">
                <a:solidFill>
                  <a:srgbClr val="000000"/>
                </a:solidFill>
              </a:rPr>
              <a:t> 1 </a:t>
            </a:r>
            <a:r>
              <a:rPr lang="en-GB" sz="3200" dirty="0" err="1">
                <a:solidFill>
                  <a:srgbClr val="000000"/>
                </a:solidFill>
              </a:rPr>
              <a:t>меньше</a:t>
            </a:r>
            <a:r>
              <a:rPr lang="en-GB" sz="3200" dirty="0">
                <a:solidFill>
                  <a:srgbClr val="000000"/>
                </a:solidFill>
              </a:rPr>
              <a:t>: </a:t>
            </a:r>
            <a:r>
              <a:rPr lang="en-GB" sz="3200" b="1" dirty="0" err="1">
                <a:solidFill>
                  <a:srgbClr val="000000"/>
                </a:solidFill>
              </a:rPr>
              <a:t>если</a:t>
            </a:r>
            <a:r>
              <a:rPr lang="en-GB" sz="3200" b="1" dirty="0">
                <a:solidFill>
                  <a:srgbClr val="000000"/>
                </a:solidFill>
              </a:rPr>
              <a:t> Р(а) = 0, </a:t>
            </a:r>
            <a:r>
              <a:rPr lang="en-GB" sz="3200" b="1" dirty="0" err="1">
                <a:solidFill>
                  <a:srgbClr val="000000"/>
                </a:solidFill>
              </a:rPr>
              <a:t>то</a:t>
            </a:r>
            <a:r>
              <a:rPr lang="en-GB" sz="3200" b="1" dirty="0">
                <a:solidFill>
                  <a:srgbClr val="000000"/>
                </a:solidFill>
              </a:rPr>
              <a:t> Р(х)= (x - а)∙Q(x), и </a:t>
            </a:r>
            <a:r>
              <a:rPr lang="en-GB" sz="3200" b="1" dirty="0" err="1">
                <a:solidFill>
                  <a:srgbClr val="000000"/>
                </a:solidFill>
              </a:rPr>
              <a:t>остается</a:t>
            </a:r>
            <a:r>
              <a:rPr lang="en-GB" sz="3200" b="1" dirty="0">
                <a:solidFill>
                  <a:srgbClr val="000000"/>
                </a:solidFill>
              </a:rPr>
              <a:t> </a:t>
            </a:r>
            <a:r>
              <a:rPr lang="en-GB" sz="3200" b="1" dirty="0" err="1">
                <a:solidFill>
                  <a:srgbClr val="000000"/>
                </a:solidFill>
              </a:rPr>
              <a:t>решить</a:t>
            </a:r>
            <a:r>
              <a:rPr lang="en-GB" sz="3200" b="1" dirty="0">
                <a:solidFill>
                  <a:srgbClr val="000000"/>
                </a:solidFill>
              </a:rPr>
              <a:t> </a:t>
            </a:r>
            <a:r>
              <a:rPr lang="en-GB" sz="3200" b="1" dirty="0" err="1">
                <a:solidFill>
                  <a:srgbClr val="000000"/>
                </a:solidFill>
              </a:rPr>
              <a:t>уравнение</a:t>
            </a:r>
            <a:r>
              <a:rPr lang="en-GB" sz="3200" b="1" dirty="0">
                <a:solidFill>
                  <a:srgbClr val="000000"/>
                </a:solidFill>
              </a:rPr>
              <a:t> Q(x) = 0</a:t>
            </a:r>
            <a:r>
              <a:rPr lang="en-GB" sz="3200" dirty="0">
                <a:solidFill>
                  <a:srgbClr val="000000"/>
                </a:solidFill>
              </a:rPr>
              <a:t>. </a:t>
            </a:r>
          </a:p>
          <a:p>
            <a:pPr>
              <a:spcBef>
                <a:spcPts val="600"/>
              </a:spcBef>
              <a:buClr>
                <a:srgbClr val="7FD13B"/>
              </a:buClr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dirty="0" err="1">
                <a:solidFill>
                  <a:srgbClr val="000000"/>
                </a:solidFill>
              </a:rPr>
              <a:t>Иногда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  <a:r>
              <a:rPr lang="en-GB" sz="3200" dirty="0" err="1">
                <a:solidFill>
                  <a:srgbClr val="000000"/>
                </a:solidFill>
              </a:rPr>
              <a:t>этим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  <a:r>
              <a:rPr lang="en-GB" sz="3200" dirty="0" err="1">
                <a:solidFill>
                  <a:srgbClr val="000000"/>
                </a:solidFill>
              </a:rPr>
              <a:t>приемом</a:t>
            </a:r>
            <a:r>
              <a:rPr lang="en-GB" sz="3200" dirty="0">
                <a:solidFill>
                  <a:srgbClr val="000000"/>
                </a:solidFill>
              </a:rPr>
              <a:t> - </a:t>
            </a:r>
            <a:r>
              <a:rPr lang="en-GB" sz="3200" dirty="0" err="1">
                <a:solidFill>
                  <a:srgbClr val="000000"/>
                </a:solidFill>
              </a:rPr>
              <a:t>он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  <a:r>
              <a:rPr lang="en-GB" sz="3200" dirty="0" err="1">
                <a:solidFill>
                  <a:srgbClr val="000000"/>
                </a:solidFill>
              </a:rPr>
              <a:t>называется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  <a:r>
              <a:rPr lang="en-GB" sz="3200" b="1" dirty="0" err="1">
                <a:solidFill>
                  <a:srgbClr val="000000"/>
                </a:solidFill>
              </a:rPr>
              <a:t>понижением</a:t>
            </a:r>
            <a:r>
              <a:rPr lang="en-GB" sz="3200" b="1" dirty="0">
                <a:solidFill>
                  <a:srgbClr val="000000"/>
                </a:solidFill>
              </a:rPr>
              <a:t> </a:t>
            </a:r>
            <a:r>
              <a:rPr lang="en-GB" sz="3200" b="1" dirty="0" err="1">
                <a:solidFill>
                  <a:srgbClr val="000000"/>
                </a:solidFill>
              </a:rPr>
              <a:t>степени</a:t>
            </a:r>
            <a:r>
              <a:rPr lang="en-GB" sz="3200" b="1" dirty="0">
                <a:solidFill>
                  <a:srgbClr val="000000"/>
                </a:solidFill>
              </a:rPr>
              <a:t> </a:t>
            </a:r>
            <a:r>
              <a:rPr lang="en-GB" sz="3200" dirty="0">
                <a:solidFill>
                  <a:srgbClr val="000000"/>
                </a:solidFill>
              </a:rPr>
              <a:t>- </a:t>
            </a:r>
            <a:r>
              <a:rPr lang="en-GB" sz="3200" dirty="0" err="1">
                <a:solidFill>
                  <a:srgbClr val="000000"/>
                </a:solidFill>
              </a:rPr>
              <a:t>можно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  <a:r>
              <a:rPr lang="en-GB" sz="3200" dirty="0" err="1">
                <a:solidFill>
                  <a:srgbClr val="000000"/>
                </a:solidFill>
              </a:rPr>
              <a:t>найти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  <a:r>
              <a:rPr lang="en-GB" sz="3200" dirty="0" err="1">
                <a:solidFill>
                  <a:srgbClr val="000000"/>
                </a:solidFill>
              </a:rPr>
              <a:t>все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  <a:r>
              <a:rPr lang="en-GB" sz="3200" dirty="0" err="1">
                <a:solidFill>
                  <a:srgbClr val="000000"/>
                </a:solidFill>
              </a:rPr>
              <a:t>корни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  <a:r>
              <a:rPr lang="en-GB" sz="3200" dirty="0" err="1">
                <a:solidFill>
                  <a:srgbClr val="000000"/>
                </a:solidFill>
              </a:rPr>
              <a:t>многочлена</a:t>
            </a:r>
            <a:r>
              <a:rPr lang="en-GB" sz="3200" dirty="0">
                <a:solidFill>
                  <a:srgbClr val="000000"/>
                </a:solidFill>
              </a:rPr>
              <a:t>.</a:t>
            </a:r>
          </a:p>
          <a:p>
            <a:pPr>
              <a:spcBef>
                <a:spcPts val="600"/>
              </a:spcBef>
              <a:buClr>
                <a:srgbClr val="7FD13B"/>
              </a:buClr>
              <a:buFont typeface="Wingdings 2" pitchFamily="16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dirty="0">
                <a:solidFill>
                  <a:srgbClr val="000000"/>
                </a:solidFill>
              </a:rPr>
              <a:t> 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1435100" y="142875"/>
            <a:ext cx="7499350" cy="1404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431925" y="1849438"/>
            <a:ext cx="7407275" cy="4722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5276850" y="1447800"/>
            <a:ext cx="3659188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1071563" y="1447800"/>
            <a:ext cx="4022725" cy="4951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354013" indent="-282575">
              <a:spcBef>
                <a:spcPts val="600"/>
              </a:spcBef>
              <a:buClr>
                <a:srgbClr val="7FD13B"/>
              </a:buClr>
              <a:buFont typeface="Wingdings 2" pitchFamily="16" charset="2"/>
              <a:buNone/>
              <a:tabLst>
                <a:tab pos="354013" algn="l"/>
                <a:tab pos="801688" algn="l"/>
                <a:tab pos="1250950" algn="l"/>
                <a:tab pos="1700213" algn="l"/>
                <a:tab pos="2149475" algn="l"/>
                <a:tab pos="2598738" algn="l"/>
                <a:tab pos="3048000" algn="l"/>
                <a:tab pos="3497263" algn="l"/>
                <a:tab pos="3946525" algn="l"/>
                <a:tab pos="4395788" algn="l"/>
                <a:tab pos="4845050" algn="l"/>
                <a:tab pos="5294313" algn="l"/>
                <a:tab pos="5743575" algn="l"/>
                <a:tab pos="6192838" algn="l"/>
                <a:tab pos="6642100" algn="l"/>
                <a:tab pos="7091363" algn="l"/>
                <a:tab pos="7540625" algn="l"/>
                <a:tab pos="7989888" algn="l"/>
                <a:tab pos="8439150" algn="l"/>
                <a:tab pos="8888413" algn="l"/>
                <a:tab pos="9337675" algn="l"/>
              </a:tabLst>
            </a:pPr>
            <a:r>
              <a:rPr lang="en-GB" sz="3200">
                <a:solidFill>
                  <a:srgbClr val="000000"/>
                </a:solidFill>
              </a:rPr>
              <a:t>    </a:t>
            </a:r>
            <a:r>
              <a:rPr lang="ru-RU" sz="3200">
                <a:solidFill>
                  <a:srgbClr val="000000"/>
                </a:solidFill>
              </a:rPr>
              <a:t>«</a:t>
            </a:r>
            <a:r>
              <a:rPr lang="en-GB" sz="3200">
                <a:solidFill>
                  <a:srgbClr val="000000"/>
                </a:solidFill>
              </a:rPr>
              <a:t>Для того, чтобы совершенствовать ум, </a:t>
            </a:r>
            <a:r>
              <a:rPr lang="en-GB" sz="3200" b="1">
                <a:solidFill>
                  <a:srgbClr val="000000"/>
                </a:solidFill>
              </a:rPr>
              <a:t>надо больше рассуждать, чем заучивать</a:t>
            </a:r>
            <a:r>
              <a:rPr lang="ru-RU" sz="3200" b="1">
                <a:solidFill>
                  <a:srgbClr val="000000"/>
                </a:solidFill>
              </a:rPr>
              <a:t>»</a:t>
            </a:r>
            <a:r>
              <a:rPr lang="en-GB" sz="3200" b="1">
                <a:solidFill>
                  <a:srgbClr val="000000"/>
                </a:solidFill>
              </a:rPr>
              <a:t>.</a:t>
            </a:r>
          </a:p>
          <a:p>
            <a:pPr marL="354013" indent="-282575">
              <a:spcBef>
                <a:spcPts val="600"/>
              </a:spcBef>
              <a:buClr>
                <a:srgbClr val="7FD13B"/>
              </a:buClr>
              <a:buFont typeface="Wingdings 2" pitchFamily="16" charset="2"/>
              <a:buNone/>
              <a:tabLst>
                <a:tab pos="354013" algn="l"/>
                <a:tab pos="801688" algn="l"/>
                <a:tab pos="1250950" algn="l"/>
                <a:tab pos="1700213" algn="l"/>
                <a:tab pos="2149475" algn="l"/>
                <a:tab pos="2598738" algn="l"/>
                <a:tab pos="3048000" algn="l"/>
                <a:tab pos="3497263" algn="l"/>
                <a:tab pos="3946525" algn="l"/>
                <a:tab pos="4395788" algn="l"/>
                <a:tab pos="4845050" algn="l"/>
                <a:tab pos="5294313" algn="l"/>
                <a:tab pos="5743575" algn="l"/>
                <a:tab pos="6192838" algn="l"/>
                <a:tab pos="6642100" algn="l"/>
                <a:tab pos="7091363" algn="l"/>
                <a:tab pos="7540625" algn="l"/>
                <a:tab pos="7989888" algn="l"/>
                <a:tab pos="8439150" algn="l"/>
                <a:tab pos="8888413" algn="l"/>
                <a:tab pos="9337675" algn="l"/>
              </a:tabLst>
            </a:pPr>
            <a:r>
              <a:rPr lang="en-GB" sz="2800" i="1">
                <a:solidFill>
                  <a:srgbClr val="000000"/>
                </a:solidFill>
                <a:cs typeface="Times New Roman" pitchFamily="16" charset="0"/>
              </a:rPr>
              <a:t>Декарт (1596-1650). Французский математик, физик, филолог.</a:t>
            </a:r>
          </a:p>
        </p:txBody>
      </p:sp>
      <p:pic>
        <p:nvPicPr>
          <p:cNvPr id="307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1412875"/>
            <a:ext cx="3779838" cy="4859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435100" y="1357313"/>
            <a:ext cx="7499350" cy="2786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>
                <a:srgbClr val="495A74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6000" b="1">
                <a:solidFill>
                  <a:srgbClr val="495A7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Тема урока:</a:t>
            </a:r>
          </a:p>
          <a:p>
            <a:pPr algn="ctr">
              <a:buClr>
                <a:srgbClr val="495A74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6000" b="1">
                <a:solidFill>
                  <a:srgbClr val="495A7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«Теорема Безу»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357313" y="2500313"/>
            <a:ext cx="7499350" cy="301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1071563" y="857250"/>
            <a:ext cx="7772400" cy="2214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1071563" y="449263"/>
            <a:ext cx="7772400" cy="2714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Clr>
                <a:srgbClr val="495A74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300" b="1">
                <a:solidFill>
                  <a:srgbClr val="495A74"/>
                </a:solidFill>
              </a:rPr>
              <a:t>                    Решить уравнение:</a:t>
            </a:r>
            <a:br>
              <a:rPr lang="en-GB" sz="4300" b="1">
                <a:solidFill>
                  <a:srgbClr val="495A74"/>
                </a:solidFill>
              </a:rPr>
            </a:br>
            <a:r>
              <a:rPr lang="en-GB" sz="4300" b="1">
                <a:solidFill>
                  <a:srgbClr val="495A74"/>
                </a:solidFill>
              </a:rPr>
              <a:t>                    x</a:t>
            </a:r>
            <a:r>
              <a:rPr lang="en-GB" sz="4300" b="1" baseline="30000">
                <a:solidFill>
                  <a:srgbClr val="495A74"/>
                </a:solidFill>
              </a:rPr>
              <a:t>3</a:t>
            </a:r>
            <a:r>
              <a:rPr lang="en-GB" sz="4300" b="1">
                <a:solidFill>
                  <a:srgbClr val="495A74"/>
                </a:solidFill>
              </a:rPr>
              <a:t>-2x</a:t>
            </a:r>
            <a:r>
              <a:rPr lang="en-GB" sz="4300" b="1" baseline="30000">
                <a:solidFill>
                  <a:srgbClr val="495A74"/>
                </a:solidFill>
              </a:rPr>
              <a:t>2</a:t>
            </a:r>
            <a:r>
              <a:rPr lang="en-GB" sz="4300" b="1">
                <a:solidFill>
                  <a:srgbClr val="495A74"/>
                </a:solidFill>
              </a:rPr>
              <a:t>-6x+4=0</a:t>
            </a:r>
            <a:br>
              <a:rPr lang="en-GB" sz="4300" b="1">
                <a:solidFill>
                  <a:srgbClr val="495A74"/>
                </a:solidFill>
              </a:rPr>
            </a:br>
            <a:r>
              <a:rPr lang="en-GB" sz="4300" b="1">
                <a:solidFill>
                  <a:srgbClr val="495A74"/>
                </a:solidFill>
              </a:rPr>
              <a:t/>
            </a:r>
            <a:br>
              <a:rPr lang="en-GB" sz="4300" b="1">
                <a:solidFill>
                  <a:srgbClr val="495A74"/>
                </a:solidFill>
              </a:rPr>
            </a:br>
            <a:endParaRPr lang="en-GB" sz="4300" b="1">
              <a:solidFill>
                <a:srgbClr val="495A74"/>
              </a:solidFill>
            </a:endParaRP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214438" y="2643188"/>
            <a:ext cx="7929562" cy="335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spcBef>
                <a:spcPts val="600"/>
              </a:spcBef>
              <a:buClr>
                <a:srgbClr val="7FD13B"/>
              </a:buClr>
              <a:buFont typeface="Wingdings 2" pitchFamily="16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b="1">
                <a:solidFill>
                  <a:srgbClr val="000000"/>
                </a:solidFill>
              </a:rPr>
              <a:t>Проблема: </a:t>
            </a:r>
          </a:p>
          <a:p>
            <a:pPr algn="ctr">
              <a:spcBef>
                <a:spcPts val="600"/>
              </a:spcBef>
              <a:buClr>
                <a:srgbClr val="7FD13B"/>
              </a:buClr>
              <a:buFont typeface="Wingdings 2" pitchFamily="16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b="1">
                <a:solidFill>
                  <a:srgbClr val="000000"/>
                </a:solidFill>
              </a:rPr>
              <a:t>Возможно ли многочлен третьей степени x</a:t>
            </a:r>
            <a:r>
              <a:rPr lang="en-GB" sz="3600" b="1" baseline="30000">
                <a:solidFill>
                  <a:srgbClr val="000000"/>
                </a:solidFill>
              </a:rPr>
              <a:t>3</a:t>
            </a:r>
            <a:r>
              <a:rPr lang="en-GB" sz="3600" b="1">
                <a:solidFill>
                  <a:srgbClr val="000000"/>
                </a:solidFill>
              </a:rPr>
              <a:t>-2x</a:t>
            </a:r>
            <a:r>
              <a:rPr lang="en-GB" sz="3600" b="1" baseline="30000">
                <a:solidFill>
                  <a:srgbClr val="000000"/>
                </a:solidFill>
              </a:rPr>
              <a:t>2</a:t>
            </a:r>
            <a:r>
              <a:rPr lang="en-GB" sz="3600" b="1">
                <a:solidFill>
                  <a:srgbClr val="000000"/>
                </a:solidFill>
              </a:rPr>
              <a:t>-6x+4</a:t>
            </a:r>
          </a:p>
          <a:p>
            <a:pPr algn="ctr">
              <a:spcBef>
                <a:spcPts val="600"/>
              </a:spcBef>
              <a:buClr>
                <a:srgbClr val="7FD13B"/>
              </a:buClr>
              <a:buFont typeface="Wingdings 2" pitchFamily="16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b="1">
                <a:solidFill>
                  <a:srgbClr val="000000"/>
                </a:solidFill>
              </a:rPr>
              <a:t>  разложить на множители</a:t>
            </a:r>
            <a:r>
              <a:rPr lang="en-GB" sz="3200" b="1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5124" name="Заголовок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1647825" y="100013"/>
            <a:ext cx="7496175" cy="2058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Clr>
                <a:srgbClr val="495A74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4300" b="1">
              <a:solidFill>
                <a:srgbClr val="495A74"/>
              </a:solidFill>
            </a:endParaRPr>
          </a:p>
          <a:p>
            <a:pPr>
              <a:buClr>
                <a:srgbClr val="495A74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300" b="1">
                <a:solidFill>
                  <a:srgbClr val="495A74"/>
                </a:solidFill>
              </a:rPr>
              <a:t>Как разложить на множители многочлен х</a:t>
            </a:r>
            <a:r>
              <a:rPr lang="en-GB" sz="4300" b="1" baseline="30000">
                <a:solidFill>
                  <a:srgbClr val="495A74"/>
                </a:solidFill>
              </a:rPr>
              <a:t>2 </a:t>
            </a:r>
            <a:r>
              <a:rPr lang="en-GB" sz="4300" b="1">
                <a:solidFill>
                  <a:srgbClr val="495A74"/>
                </a:solidFill>
              </a:rPr>
              <a:t>- 5х </a:t>
            </a:r>
            <a:r>
              <a:rPr lang="ru-RU" sz="4300" b="1">
                <a:solidFill>
                  <a:srgbClr val="495A74"/>
                </a:solidFill>
              </a:rPr>
              <a:t>-</a:t>
            </a:r>
            <a:r>
              <a:rPr lang="en-GB" sz="4300" b="1">
                <a:solidFill>
                  <a:srgbClr val="495A74"/>
                </a:solidFill>
              </a:rPr>
              <a:t> 6?</a:t>
            </a:r>
            <a:br>
              <a:rPr lang="en-GB" sz="4300" b="1">
                <a:solidFill>
                  <a:srgbClr val="495A74"/>
                </a:solidFill>
              </a:rPr>
            </a:br>
            <a:endParaRPr lang="en-GB" sz="4300" b="1">
              <a:solidFill>
                <a:srgbClr val="495A74"/>
              </a:solidFill>
            </a:endParaRP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435100" y="2879725"/>
            <a:ext cx="7496175" cy="1120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54013" indent="-282575">
              <a:spcBef>
                <a:spcPts val="600"/>
              </a:spcBef>
              <a:buClr>
                <a:srgbClr val="7FD13B"/>
              </a:buClr>
              <a:buFont typeface="Wingdings 2" pitchFamily="16" charset="2"/>
              <a:buNone/>
              <a:tabLst>
                <a:tab pos="354013" algn="l"/>
                <a:tab pos="801688" algn="l"/>
                <a:tab pos="1250950" algn="l"/>
                <a:tab pos="1700213" algn="l"/>
                <a:tab pos="2149475" algn="l"/>
                <a:tab pos="2598738" algn="l"/>
                <a:tab pos="3048000" algn="l"/>
                <a:tab pos="3497263" algn="l"/>
                <a:tab pos="3946525" algn="l"/>
                <a:tab pos="4395788" algn="l"/>
                <a:tab pos="4845050" algn="l"/>
                <a:tab pos="5294313" algn="l"/>
                <a:tab pos="5743575" algn="l"/>
                <a:tab pos="6192838" algn="l"/>
                <a:tab pos="6642100" algn="l"/>
                <a:tab pos="7091363" algn="l"/>
                <a:tab pos="7540625" algn="l"/>
                <a:tab pos="7989888" algn="l"/>
                <a:tab pos="8439150" algn="l"/>
                <a:tab pos="8888413" algn="l"/>
                <a:tab pos="9337675" algn="l"/>
              </a:tabLst>
            </a:pPr>
            <a:r>
              <a:rPr lang="en-GB" sz="4800">
                <a:solidFill>
                  <a:srgbClr val="000000"/>
                </a:solidFill>
              </a:rPr>
              <a:t>х</a:t>
            </a:r>
            <a:r>
              <a:rPr lang="en-GB" sz="4800" baseline="30000">
                <a:solidFill>
                  <a:srgbClr val="000000"/>
                </a:solidFill>
              </a:rPr>
              <a:t>2 </a:t>
            </a:r>
            <a:r>
              <a:rPr lang="en-GB" sz="4800">
                <a:solidFill>
                  <a:srgbClr val="000000"/>
                </a:solidFill>
              </a:rPr>
              <a:t>- 5х </a:t>
            </a:r>
            <a:r>
              <a:rPr lang="ru-RU" sz="4800">
                <a:solidFill>
                  <a:srgbClr val="000000"/>
                </a:solidFill>
              </a:rPr>
              <a:t>-</a:t>
            </a:r>
            <a:r>
              <a:rPr lang="en-GB" sz="4800">
                <a:solidFill>
                  <a:srgbClr val="000000"/>
                </a:solidFill>
              </a:rPr>
              <a:t> 6 = (х – 6)(х + 1)</a:t>
            </a:r>
            <a:r>
              <a:rPr lang="ar-SA" sz="4800">
                <a:solidFill>
                  <a:srgbClr val="000000"/>
                </a:solidFill>
                <a:cs typeface="Arial" charset="0"/>
              </a:rPr>
              <a:t>‏</a:t>
            </a:r>
            <a:endParaRPr lang="en-GB" sz="4800">
              <a:solidFill>
                <a:srgbClr val="000000"/>
              </a:solidFill>
            </a:endParaRPr>
          </a:p>
          <a:p>
            <a:pPr marL="354013" indent="-282575">
              <a:spcBef>
                <a:spcPts val="600"/>
              </a:spcBef>
              <a:buClr>
                <a:srgbClr val="7FD13B"/>
              </a:buClr>
              <a:buFont typeface="Wingdings 2" pitchFamily="16" charset="2"/>
              <a:buNone/>
              <a:tabLst>
                <a:tab pos="354013" algn="l"/>
                <a:tab pos="801688" algn="l"/>
                <a:tab pos="1250950" algn="l"/>
                <a:tab pos="1700213" algn="l"/>
                <a:tab pos="2149475" algn="l"/>
                <a:tab pos="2598738" algn="l"/>
                <a:tab pos="3048000" algn="l"/>
                <a:tab pos="3497263" algn="l"/>
                <a:tab pos="3946525" algn="l"/>
                <a:tab pos="4395788" algn="l"/>
                <a:tab pos="4845050" algn="l"/>
                <a:tab pos="5294313" algn="l"/>
                <a:tab pos="5743575" algn="l"/>
                <a:tab pos="6192838" algn="l"/>
                <a:tab pos="6642100" algn="l"/>
                <a:tab pos="7091363" algn="l"/>
                <a:tab pos="7540625" algn="l"/>
                <a:tab pos="7989888" algn="l"/>
                <a:tab pos="8439150" algn="l"/>
                <a:tab pos="8888413" algn="l"/>
                <a:tab pos="9337675" algn="l"/>
              </a:tabLst>
            </a:pPr>
            <a:endParaRPr lang="en-GB" sz="4800">
              <a:solidFill>
                <a:srgbClr val="000000"/>
              </a:solidFill>
            </a:endParaRPr>
          </a:p>
          <a:p>
            <a:pPr marL="354013" indent="-282575" algn="ctr">
              <a:spcBef>
                <a:spcPts val="600"/>
              </a:spcBef>
              <a:buClr>
                <a:srgbClr val="7FD13B"/>
              </a:buClr>
              <a:buFont typeface="Wingdings 2" pitchFamily="16" charset="2"/>
              <a:buNone/>
              <a:tabLst>
                <a:tab pos="354013" algn="l"/>
                <a:tab pos="801688" algn="l"/>
                <a:tab pos="1250950" algn="l"/>
                <a:tab pos="1700213" algn="l"/>
                <a:tab pos="2149475" algn="l"/>
                <a:tab pos="2598738" algn="l"/>
                <a:tab pos="3048000" algn="l"/>
                <a:tab pos="3497263" algn="l"/>
                <a:tab pos="3946525" algn="l"/>
                <a:tab pos="4395788" algn="l"/>
                <a:tab pos="4845050" algn="l"/>
                <a:tab pos="5294313" algn="l"/>
                <a:tab pos="5743575" algn="l"/>
                <a:tab pos="6192838" algn="l"/>
                <a:tab pos="6642100" algn="l"/>
                <a:tab pos="7091363" algn="l"/>
                <a:tab pos="7540625" algn="l"/>
                <a:tab pos="7989888" algn="l"/>
                <a:tab pos="8439150" algn="l"/>
                <a:tab pos="8888413" algn="l"/>
                <a:tab pos="9337675" algn="l"/>
              </a:tabLst>
            </a:pPr>
            <a:r>
              <a:rPr lang="ar-SA" sz="3600" b="1">
                <a:solidFill>
                  <a:srgbClr val="000000"/>
                </a:solidFill>
                <a:cs typeface="Arial" charset="0"/>
              </a:rPr>
              <a:t>‏</a:t>
            </a:r>
            <a:r>
              <a:rPr lang="en-GB" sz="3600" b="1">
                <a:solidFill>
                  <a:srgbClr val="000000"/>
                </a:solidFill>
              </a:rPr>
              <a:t>Вывод: </a:t>
            </a:r>
          </a:p>
          <a:p>
            <a:pPr marL="354013" indent="-282575" algn="ctr">
              <a:spcBef>
                <a:spcPts val="600"/>
              </a:spcBef>
              <a:buClr>
                <a:srgbClr val="7FD13B"/>
              </a:buClr>
              <a:buFont typeface="Wingdings 2" pitchFamily="16" charset="2"/>
              <a:buNone/>
              <a:tabLst>
                <a:tab pos="354013" algn="l"/>
                <a:tab pos="801688" algn="l"/>
                <a:tab pos="1250950" algn="l"/>
                <a:tab pos="1700213" algn="l"/>
                <a:tab pos="2149475" algn="l"/>
                <a:tab pos="2598738" algn="l"/>
                <a:tab pos="3048000" algn="l"/>
                <a:tab pos="3497263" algn="l"/>
                <a:tab pos="3946525" algn="l"/>
                <a:tab pos="4395788" algn="l"/>
                <a:tab pos="4845050" algn="l"/>
                <a:tab pos="5294313" algn="l"/>
                <a:tab pos="5743575" algn="l"/>
                <a:tab pos="6192838" algn="l"/>
                <a:tab pos="6642100" algn="l"/>
                <a:tab pos="7091363" algn="l"/>
                <a:tab pos="7540625" algn="l"/>
                <a:tab pos="7989888" algn="l"/>
                <a:tab pos="8439150" algn="l"/>
                <a:tab pos="8888413" algn="l"/>
                <a:tab pos="9337675" algn="l"/>
              </a:tabLst>
            </a:pPr>
            <a:r>
              <a:rPr lang="en-GB" sz="3600" b="1">
                <a:solidFill>
                  <a:srgbClr val="000000"/>
                </a:solidFill>
              </a:rPr>
              <a:t>Корни трехчлена  являются   делителями свободного  члена</a:t>
            </a:r>
            <a:r>
              <a:rPr lang="en-GB" sz="3600" b="1" i="1">
                <a:solidFill>
                  <a:srgbClr val="000000"/>
                </a:solidFill>
              </a:rPr>
              <a:t>.</a:t>
            </a:r>
            <a:r>
              <a:rPr lang="en-GB" sz="4800" b="1" i="1">
                <a:solidFill>
                  <a:srgbClr val="000000"/>
                </a:solidFill>
              </a:rPr>
              <a:t> </a:t>
            </a:r>
          </a:p>
          <a:p>
            <a:pPr marL="354013" indent="-282575">
              <a:spcBef>
                <a:spcPts val="600"/>
              </a:spcBef>
              <a:buClr>
                <a:srgbClr val="7FD13B"/>
              </a:buClr>
              <a:buFont typeface="Wingdings 2" pitchFamily="16" charset="2"/>
              <a:buNone/>
              <a:tabLst>
                <a:tab pos="354013" algn="l"/>
                <a:tab pos="801688" algn="l"/>
                <a:tab pos="1250950" algn="l"/>
                <a:tab pos="1700213" algn="l"/>
                <a:tab pos="2149475" algn="l"/>
                <a:tab pos="2598738" algn="l"/>
                <a:tab pos="3048000" algn="l"/>
                <a:tab pos="3497263" algn="l"/>
                <a:tab pos="3946525" algn="l"/>
                <a:tab pos="4395788" algn="l"/>
                <a:tab pos="4845050" algn="l"/>
                <a:tab pos="5294313" algn="l"/>
                <a:tab pos="5743575" algn="l"/>
                <a:tab pos="6192838" algn="l"/>
                <a:tab pos="6642100" algn="l"/>
                <a:tab pos="7091363" algn="l"/>
                <a:tab pos="7540625" algn="l"/>
                <a:tab pos="7989888" algn="l"/>
                <a:tab pos="8439150" algn="l"/>
                <a:tab pos="8888413" algn="l"/>
                <a:tab pos="9337675" algn="l"/>
              </a:tabLst>
            </a:pPr>
            <a:endParaRPr lang="en-GB" sz="4800" b="1" i="1">
              <a:solidFill>
                <a:srgbClr val="000000"/>
              </a:solidFill>
            </a:endParaRP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4459288" y="674688"/>
            <a:ext cx="227012" cy="306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>
                <a:solidFill>
                  <a:srgbClr val="FFFFFF"/>
                </a:solidFill>
                <a:latin typeface="Calibri" pitchFamily="32" charset="0"/>
              </a:rPr>
              <a:t>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214438" y="357188"/>
            <a:ext cx="7496175" cy="1120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54013" indent="-282575">
              <a:spcBef>
                <a:spcPts val="600"/>
              </a:spcBef>
              <a:buClr>
                <a:srgbClr val="7FD13B"/>
              </a:buClr>
              <a:buFont typeface="Wingdings 2" pitchFamily="16" charset="2"/>
              <a:buNone/>
              <a:tabLst>
                <a:tab pos="354013" algn="l"/>
                <a:tab pos="801688" algn="l"/>
                <a:tab pos="1250950" algn="l"/>
                <a:tab pos="1700213" algn="l"/>
                <a:tab pos="2149475" algn="l"/>
                <a:tab pos="2598738" algn="l"/>
                <a:tab pos="3048000" algn="l"/>
                <a:tab pos="3497263" algn="l"/>
                <a:tab pos="3946525" algn="l"/>
                <a:tab pos="4395788" algn="l"/>
                <a:tab pos="4845050" algn="l"/>
                <a:tab pos="5294313" algn="l"/>
                <a:tab pos="5743575" algn="l"/>
                <a:tab pos="6192838" algn="l"/>
                <a:tab pos="6642100" algn="l"/>
                <a:tab pos="7091363" algn="l"/>
                <a:tab pos="7540625" algn="l"/>
                <a:tab pos="7989888" algn="l"/>
                <a:tab pos="8439150" algn="l"/>
                <a:tab pos="8888413" algn="l"/>
                <a:tab pos="9337675" algn="l"/>
              </a:tabLst>
            </a:pPr>
            <a:r>
              <a:rPr lang="en-GB" sz="4800" b="1" i="1">
                <a:solidFill>
                  <a:srgbClr val="000000"/>
                </a:solidFill>
              </a:rPr>
              <a:t> </a:t>
            </a:r>
          </a:p>
          <a:p>
            <a:pPr marL="354013" indent="-282575">
              <a:spcBef>
                <a:spcPts val="600"/>
              </a:spcBef>
              <a:buClr>
                <a:srgbClr val="7FD13B"/>
              </a:buClr>
              <a:buFont typeface="Wingdings 2" pitchFamily="16" charset="2"/>
              <a:buNone/>
              <a:tabLst>
                <a:tab pos="354013" algn="l"/>
                <a:tab pos="801688" algn="l"/>
                <a:tab pos="1250950" algn="l"/>
                <a:tab pos="1700213" algn="l"/>
                <a:tab pos="2149475" algn="l"/>
                <a:tab pos="2598738" algn="l"/>
                <a:tab pos="3048000" algn="l"/>
                <a:tab pos="3497263" algn="l"/>
                <a:tab pos="3946525" algn="l"/>
                <a:tab pos="4395788" algn="l"/>
                <a:tab pos="4845050" algn="l"/>
                <a:tab pos="5294313" algn="l"/>
                <a:tab pos="5743575" algn="l"/>
                <a:tab pos="6192838" algn="l"/>
                <a:tab pos="6642100" algn="l"/>
                <a:tab pos="7091363" algn="l"/>
                <a:tab pos="7540625" algn="l"/>
                <a:tab pos="7989888" algn="l"/>
                <a:tab pos="8439150" algn="l"/>
                <a:tab pos="8888413" algn="l"/>
                <a:tab pos="9337675" algn="l"/>
              </a:tabLst>
            </a:pPr>
            <a:endParaRPr lang="en-GB" sz="4800" b="1" i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1647825" y="500063"/>
            <a:ext cx="7496175" cy="1214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Clr>
                <a:srgbClr val="495A74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4300" b="1">
              <a:solidFill>
                <a:srgbClr val="495A74"/>
              </a:solidFill>
            </a:endParaRPr>
          </a:p>
          <a:p>
            <a:pPr>
              <a:buClr>
                <a:srgbClr val="495A74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300" b="1">
                <a:solidFill>
                  <a:srgbClr val="495A74"/>
                </a:solidFill>
              </a:rPr>
              <a:t>Схема Горнера</a:t>
            </a:r>
            <a:br>
              <a:rPr lang="en-GB" sz="4300" b="1">
                <a:solidFill>
                  <a:srgbClr val="495A74"/>
                </a:solidFill>
              </a:rPr>
            </a:br>
            <a:endParaRPr lang="en-GB" sz="4300" b="1">
              <a:solidFill>
                <a:srgbClr val="495A74"/>
              </a:solidFill>
            </a:endParaRP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285875" y="1500188"/>
            <a:ext cx="7496175" cy="1120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54013" indent="-282575" algn="ctr">
              <a:spcBef>
                <a:spcPts val="600"/>
              </a:spcBef>
              <a:buClr>
                <a:srgbClr val="7FD13B"/>
              </a:buClr>
              <a:buFont typeface="Wingdings 2" pitchFamily="16" charset="2"/>
              <a:buNone/>
              <a:tabLst>
                <a:tab pos="354013" algn="l"/>
                <a:tab pos="801688" algn="l"/>
                <a:tab pos="1250950" algn="l"/>
                <a:tab pos="1700213" algn="l"/>
                <a:tab pos="2149475" algn="l"/>
                <a:tab pos="2598738" algn="l"/>
                <a:tab pos="3048000" algn="l"/>
                <a:tab pos="3497263" algn="l"/>
                <a:tab pos="3946525" algn="l"/>
                <a:tab pos="4395788" algn="l"/>
                <a:tab pos="4845050" algn="l"/>
                <a:tab pos="5294313" algn="l"/>
                <a:tab pos="5743575" algn="l"/>
                <a:tab pos="6192838" algn="l"/>
                <a:tab pos="6642100" algn="l"/>
                <a:tab pos="7091363" algn="l"/>
                <a:tab pos="7540625" algn="l"/>
                <a:tab pos="7989888" algn="l"/>
                <a:tab pos="8439150" algn="l"/>
                <a:tab pos="8888413" algn="l"/>
                <a:tab pos="9337675" algn="l"/>
              </a:tabLst>
            </a:pPr>
            <a:r>
              <a:rPr lang="en-GB" sz="4800" b="1" i="1">
                <a:solidFill>
                  <a:srgbClr val="000000"/>
                </a:solidFill>
              </a:rPr>
              <a:t> </a:t>
            </a:r>
          </a:p>
          <a:p>
            <a:pPr marL="354013" indent="-282575">
              <a:spcBef>
                <a:spcPts val="600"/>
              </a:spcBef>
              <a:buClr>
                <a:srgbClr val="7FD13B"/>
              </a:buClr>
              <a:buFont typeface="Wingdings 2" pitchFamily="16" charset="2"/>
              <a:buNone/>
              <a:tabLst>
                <a:tab pos="354013" algn="l"/>
                <a:tab pos="801688" algn="l"/>
                <a:tab pos="1250950" algn="l"/>
                <a:tab pos="1700213" algn="l"/>
                <a:tab pos="2149475" algn="l"/>
                <a:tab pos="2598738" algn="l"/>
                <a:tab pos="3048000" algn="l"/>
                <a:tab pos="3497263" algn="l"/>
                <a:tab pos="3946525" algn="l"/>
                <a:tab pos="4395788" algn="l"/>
                <a:tab pos="4845050" algn="l"/>
                <a:tab pos="5294313" algn="l"/>
                <a:tab pos="5743575" algn="l"/>
                <a:tab pos="6192838" algn="l"/>
                <a:tab pos="6642100" algn="l"/>
                <a:tab pos="7091363" algn="l"/>
                <a:tab pos="7540625" algn="l"/>
                <a:tab pos="7989888" algn="l"/>
                <a:tab pos="8439150" algn="l"/>
                <a:tab pos="8888413" algn="l"/>
                <a:tab pos="9337675" algn="l"/>
              </a:tabLst>
            </a:pPr>
            <a:endParaRPr lang="en-GB" sz="4800" b="1" i="1">
              <a:solidFill>
                <a:srgbClr val="000000"/>
              </a:solidFill>
            </a:endParaRP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4459288" y="674688"/>
            <a:ext cx="227012" cy="306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>
                <a:solidFill>
                  <a:srgbClr val="FFFFFF"/>
                </a:solidFill>
                <a:latin typeface="Calibri" pitchFamily="32" charset="0"/>
              </a:rPr>
              <a:t>.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1214438" y="357188"/>
            <a:ext cx="7496175" cy="1120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54013" indent="-282575">
              <a:spcBef>
                <a:spcPts val="600"/>
              </a:spcBef>
              <a:buClr>
                <a:srgbClr val="7FD13B"/>
              </a:buClr>
              <a:buFont typeface="Wingdings 2" pitchFamily="16" charset="2"/>
              <a:buNone/>
              <a:tabLst>
                <a:tab pos="354013" algn="l"/>
                <a:tab pos="801688" algn="l"/>
                <a:tab pos="1250950" algn="l"/>
                <a:tab pos="1700213" algn="l"/>
                <a:tab pos="2149475" algn="l"/>
                <a:tab pos="2598738" algn="l"/>
                <a:tab pos="3048000" algn="l"/>
                <a:tab pos="3497263" algn="l"/>
                <a:tab pos="3946525" algn="l"/>
                <a:tab pos="4395788" algn="l"/>
                <a:tab pos="4845050" algn="l"/>
                <a:tab pos="5294313" algn="l"/>
                <a:tab pos="5743575" algn="l"/>
                <a:tab pos="6192838" algn="l"/>
                <a:tab pos="6642100" algn="l"/>
                <a:tab pos="7091363" algn="l"/>
                <a:tab pos="7540625" algn="l"/>
                <a:tab pos="7989888" algn="l"/>
                <a:tab pos="8439150" algn="l"/>
                <a:tab pos="8888413" algn="l"/>
                <a:tab pos="9337675" algn="l"/>
              </a:tabLst>
            </a:pPr>
            <a:r>
              <a:rPr lang="en-GB" sz="4800" b="1" i="1">
                <a:solidFill>
                  <a:srgbClr val="000000"/>
                </a:solidFill>
              </a:rPr>
              <a:t> </a:t>
            </a:r>
          </a:p>
          <a:p>
            <a:pPr marL="354013" indent="-282575">
              <a:spcBef>
                <a:spcPts val="600"/>
              </a:spcBef>
              <a:buClr>
                <a:srgbClr val="7FD13B"/>
              </a:buClr>
              <a:buFont typeface="Wingdings 2" pitchFamily="16" charset="2"/>
              <a:buNone/>
              <a:tabLst>
                <a:tab pos="354013" algn="l"/>
                <a:tab pos="801688" algn="l"/>
                <a:tab pos="1250950" algn="l"/>
                <a:tab pos="1700213" algn="l"/>
                <a:tab pos="2149475" algn="l"/>
                <a:tab pos="2598738" algn="l"/>
                <a:tab pos="3048000" algn="l"/>
                <a:tab pos="3497263" algn="l"/>
                <a:tab pos="3946525" algn="l"/>
                <a:tab pos="4395788" algn="l"/>
                <a:tab pos="4845050" algn="l"/>
                <a:tab pos="5294313" algn="l"/>
                <a:tab pos="5743575" algn="l"/>
                <a:tab pos="6192838" algn="l"/>
                <a:tab pos="6642100" algn="l"/>
                <a:tab pos="7091363" algn="l"/>
                <a:tab pos="7540625" algn="l"/>
                <a:tab pos="7989888" algn="l"/>
                <a:tab pos="8439150" algn="l"/>
                <a:tab pos="8888413" algn="l"/>
                <a:tab pos="9337675" algn="l"/>
              </a:tabLst>
            </a:pPr>
            <a:endParaRPr lang="en-GB" sz="4800" b="1" i="1">
              <a:solidFill>
                <a:srgbClr val="000000"/>
              </a:solidFill>
            </a:endParaRP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1428750" y="1571625"/>
            <a:ext cx="7429500" cy="1144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54013" indent="-282575">
              <a:spcBef>
                <a:spcPts val="600"/>
              </a:spcBef>
              <a:buClr>
                <a:srgbClr val="7FD13B"/>
              </a:buClr>
              <a:buFont typeface="Wingdings 2" pitchFamily="16" charset="2"/>
              <a:buNone/>
              <a:tabLst>
                <a:tab pos="354013" algn="l"/>
                <a:tab pos="801688" algn="l"/>
                <a:tab pos="1250950" algn="l"/>
                <a:tab pos="1700213" algn="l"/>
                <a:tab pos="2149475" algn="l"/>
                <a:tab pos="2598738" algn="l"/>
                <a:tab pos="3048000" algn="l"/>
                <a:tab pos="3497263" algn="l"/>
                <a:tab pos="3946525" algn="l"/>
                <a:tab pos="4395788" algn="l"/>
                <a:tab pos="4845050" algn="l"/>
                <a:tab pos="5294313" algn="l"/>
                <a:tab pos="5743575" algn="l"/>
                <a:tab pos="6192838" algn="l"/>
                <a:tab pos="6642100" algn="l"/>
                <a:tab pos="7091363" algn="l"/>
                <a:tab pos="7540625" algn="l"/>
                <a:tab pos="7989888" algn="l"/>
                <a:tab pos="8439150" algn="l"/>
                <a:tab pos="8888413" algn="l"/>
                <a:tab pos="9337675" algn="l"/>
              </a:tabLst>
            </a:pPr>
            <a:r>
              <a:rPr lang="en-GB" sz="3200" b="1">
                <a:solidFill>
                  <a:srgbClr val="000000"/>
                </a:solidFill>
              </a:rPr>
              <a:t>x</a:t>
            </a:r>
            <a:r>
              <a:rPr lang="en-GB" sz="3200" b="1" baseline="30000">
                <a:solidFill>
                  <a:srgbClr val="000000"/>
                </a:solidFill>
              </a:rPr>
              <a:t>3</a:t>
            </a:r>
            <a:r>
              <a:rPr lang="en-GB" sz="3200" b="1">
                <a:solidFill>
                  <a:srgbClr val="000000"/>
                </a:solidFill>
              </a:rPr>
              <a:t>-2x</a:t>
            </a:r>
            <a:r>
              <a:rPr lang="en-GB" sz="3200" b="1" baseline="30000">
                <a:solidFill>
                  <a:srgbClr val="000000"/>
                </a:solidFill>
              </a:rPr>
              <a:t>2</a:t>
            </a:r>
            <a:r>
              <a:rPr lang="en-GB" sz="3200" b="1">
                <a:solidFill>
                  <a:srgbClr val="000000"/>
                </a:solidFill>
              </a:rPr>
              <a:t>-6x+4 разделим на двучлен  х + 2</a:t>
            </a:r>
          </a:p>
          <a:p>
            <a:pPr marL="354013" indent="-282575">
              <a:spcBef>
                <a:spcPts val="600"/>
              </a:spcBef>
              <a:buClr>
                <a:srgbClr val="7FD13B"/>
              </a:buClr>
              <a:buFont typeface="Wingdings 2" pitchFamily="16" charset="2"/>
              <a:buNone/>
              <a:tabLst>
                <a:tab pos="354013" algn="l"/>
                <a:tab pos="801688" algn="l"/>
                <a:tab pos="1250950" algn="l"/>
                <a:tab pos="1700213" algn="l"/>
                <a:tab pos="2149475" algn="l"/>
                <a:tab pos="2598738" algn="l"/>
                <a:tab pos="3048000" algn="l"/>
                <a:tab pos="3497263" algn="l"/>
                <a:tab pos="3946525" algn="l"/>
                <a:tab pos="4395788" algn="l"/>
                <a:tab pos="4845050" algn="l"/>
                <a:tab pos="5294313" algn="l"/>
                <a:tab pos="5743575" algn="l"/>
                <a:tab pos="6192838" algn="l"/>
                <a:tab pos="6642100" algn="l"/>
                <a:tab pos="7091363" algn="l"/>
                <a:tab pos="7540625" algn="l"/>
                <a:tab pos="7989888" algn="l"/>
                <a:tab pos="8439150" algn="l"/>
                <a:tab pos="8888413" algn="l"/>
                <a:tab pos="9337675" algn="l"/>
              </a:tabLst>
            </a:pPr>
            <a:endParaRPr lang="en-GB" sz="3200" b="1">
              <a:solidFill>
                <a:srgbClr val="000000"/>
              </a:solidFill>
            </a:endParaRPr>
          </a:p>
        </p:txBody>
      </p:sp>
      <p:sp>
        <p:nvSpPr>
          <p:cNvPr id="7175" name="AutoShape 6"/>
          <p:cNvSpPr>
            <a:spLocks noChangeArrowheads="1"/>
          </p:cNvSpPr>
          <p:nvPr/>
        </p:nvSpPr>
        <p:spPr bwMode="auto">
          <a:xfrm>
            <a:off x="2879725" y="2879725"/>
            <a:ext cx="720725" cy="720725"/>
          </a:xfrm>
          <a:prstGeom prst="roundRect">
            <a:avLst>
              <a:gd name="adj" fmla="val 218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3060700" y="2879725"/>
            <a:ext cx="720725" cy="639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177" name="AutoShape 8"/>
          <p:cNvSpPr>
            <a:spLocks noChangeArrowheads="1"/>
          </p:cNvSpPr>
          <p:nvPr/>
        </p:nvSpPr>
        <p:spPr bwMode="auto">
          <a:xfrm>
            <a:off x="4319588" y="2879725"/>
            <a:ext cx="720725" cy="720725"/>
          </a:xfrm>
          <a:prstGeom prst="roundRect">
            <a:avLst>
              <a:gd name="adj" fmla="val 218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8" name="Text Box 9"/>
          <p:cNvSpPr txBox="1">
            <a:spLocks noChangeArrowheads="1"/>
          </p:cNvSpPr>
          <p:nvPr/>
        </p:nvSpPr>
        <p:spPr bwMode="auto">
          <a:xfrm>
            <a:off x="4500563" y="2879725"/>
            <a:ext cx="720725" cy="639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b="1">
                <a:solidFill>
                  <a:schemeClr val="accent2"/>
                </a:solidFill>
              </a:rPr>
              <a:t>-2</a:t>
            </a:r>
          </a:p>
        </p:txBody>
      </p:sp>
      <p:sp>
        <p:nvSpPr>
          <p:cNvPr id="7179" name="AutoShape 10"/>
          <p:cNvSpPr>
            <a:spLocks noChangeArrowheads="1"/>
          </p:cNvSpPr>
          <p:nvPr/>
        </p:nvSpPr>
        <p:spPr bwMode="auto">
          <a:xfrm>
            <a:off x="5580063" y="2879725"/>
            <a:ext cx="720725" cy="720725"/>
          </a:xfrm>
          <a:prstGeom prst="roundRect">
            <a:avLst>
              <a:gd name="adj" fmla="val 218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0" name="Text Box 11"/>
          <p:cNvSpPr txBox="1">
            <a:spLocks noChangeArrowheads="1"/>
          </p:cNvSpPr>
          <p:nvPr/>
        </p:nvSpPr>
        <p:spPr bwMode="auto">
          <a:xfrm>
            <a:off x="5759450" y="2879725"/>
            <a:ext cx="720725" cy="639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600" b="1" dirty="0">
                <a:solidFill>
                  <a:schemeClr val="accent6"/>
                </a:solidFill>
              </a:rPr>
              <a:t>-6</a:t>
            </a:r>
          </a:p>
        </p:txBody>
      </p:sp>
      <p:sp>
        <p:nvSpPr>
          <p:cNvPr id="7181" name="AutoShape 12"/>
          <p:cNvSpPr>
            <a:spLocks noChangeArrowheads="1"/>
          </p:cNvSpPr>
          <p:nvPr/>
        </p:nvSpPr>
        <p:spPr bwMode="auto">
          <a:xfrm>
            <a:off x="6840538" y="2879725"/>
            <a:ext cx="720725" cy="720725"/>
          </a:xfrm>
          <a:prstGeom prst="roundRect">
            <a:avLst>
              <a:gd name="adj" fmla="val 218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2" name="Text Box 13"/>
          <p:cNvSpPr txBox="1">
            <a:spLocks noChangeArrowheads="1"/>
          </p:cNvSpPr>
          <p:nvPr/>
        </p:nvSpPr>
        <p:spPr bwMode="auto">
          <a:xfrm>
            <a:off x="7019925" y="2879725"/>
            <a:ext cx="720725" cy="639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600" b="1" dirty="0">
                <a:solidFill>
                  <a:schemeClr val="accent6"/>
                </a:solidFill>
              </a:rPr>
              <a:t>4</a:t>
            </a:r>
          </a:p>
        </p:txBody>
      </p:sp>
      <p:sp>
        <p:nvSpPr>
          <p:cNvPr id="7183" name="AutoShape 14"/>
          <p:cNvSpPr>
            <a:spLocks noChangeArrowheads="1"/>
          </p:cNvSpPr>
          <p:nvPr/>
        </p:nvSpPr>
        <p:spPr bwMode="auto">
          <a:xfrm>
            <a:off x="2879725" y="2879725"/>
            <a:ext cx="720725" cy="720725"/>
          </a:xfrm>
          <a:prstGeom prst="roundRect">
            <a:avLst>
              <a:gd name="adj" fmla="val 218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4" name="Text Box 15"/>
          <p:cNvSpPr txBox="1">
            <a:spLocks noChangeArrowheads="1"/>
          </p:cNvSpPr>
          <p:nvPr/>
        </p:nvSpPr>
        <p:spPr bwMode="auto">
          <a:xfrm>
            <a:off x="3060700" y="2879725"/>
            <a:ext cx="720725" cy="639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b="1">
                <a:solidFill>
                  <a:srgbClr val="000080"/>
                </a:solidFill>
              </a:rPr>
              <a:t>1</a:t>
            </a:r>
          </a:p>
        </p:txBody>
      </p:sp>
      <p:sp>
        <p:nvSpPr>
          <p:cNvPr id="7185" name="AutoShape 16"/>
          <p:cNvSpPr>
            <a:spLocks noChangeArrowheads="1"/>
          </p:cNvSpPr>
          <p:nvPr/>
        </p:nvSpPr>
        <p:spPr bwMode="auto">
          <a:xfrm>
            <a:off x="2879725" y="4140200"/>
            <a:ext cx="720725" cy="720725"/>
          </a:xfrm>
          <a:prstGeom prst="roundRect">
            <a:avLst>
              <a:gd name="adj" fmla="val 218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3060700" y="4140200"/>
            <a:ext cx="720725" cy="639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187" name="AutoShape 18"/>
          <p:cNvSpPr>
            <a:spLocks noChangeArrowheads="1"/>
          </p:cNvSpPr>
          <p:nvPr/>
        </p:nvSpPr>
        <p:spPr bwMode="auto">
          <a:xfrm>
            <a:off x="4319588" y="4140200"/>
            <a:ext cx="720725" cy="720725"/>
          </a:xfrm>
          <a:prstGeom prst="roundRect">
            <a:avLst>
              <a:gd name="adj" fmla="val 218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4500563" y="4140200"/>
            <a:ext cx="720725" cy="639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>
                <a:solidFill>
                  <a:srgbClr val="000000"/>
                </a:solidFill>
              </a:rPr>
              <a:t>-4</a:t>
            </a:r>
          </a:p>
        </p:txBody>
      </p:sp>
      <p:sp>
        <p:nvSpPr>
          <p:cNvPr id="7189" name="AutoShape 20"/>
          <p:cNvSpPr>
            <a:spLocks noChangeArrowheads="1"/>
          </p:cNvSpPr>
          <p:nvPr/>
        </p:nvSpPr>
        <p:spPr bwMode="auto">
          <a:xfrm>
            <a:off x="5580063" y="4140200"/>
            <a:ext cx="720725" cy="720725"/>
          </a:xfrm>
          <a:prstGeom prst="roundRect">
            <a:avLst>
              <a:gd name="adj" fmla="val 218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5759450" y="4140200"/>
            <a:ext cx="720725" cy="639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191" name="AutoShape 22"/>
          <p:cNvSpPr>
            <a:spLocks noChangeArrowheads="1"/>
          </p:cNvSpPr>
          <p:nvPr/>
        </p:nvSpPr>
        <p:spPr bwMode="auto">
          <a:xfrm>
            <a:off x="6840538" y="4140200"/>
            <a:ext cx="720725" cy="720725"/>
          </a:xfrm>
          <a:prstGeom prst="roundRect">
            <a:avLst>
              <a:gd name="adj" fmla="val 218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7019925" y="4140200"/>
            <a:ext cx="720725" cy="639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7193" name="AutoShape 24"/>
          <p:cNvSpPr>
            <a:spLocks noChangeArrowheads="1"/>
          </p:cNvSpPr>
          <p:nvPr/>
        </p:nvSpPr>
        <p:spPr bwMode="auto">
          <a:xfrm>
            <a:off x="1439863" y="4140200"/>
            <a:ext cx="720725" cy="720725"/>
          </a:xfrm>
          <a:prstGeom prst="roundRect">
            <a:avLst>
              <a:gd name="adj" fmla="val 218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4" name="Text Box 25"/>
          <p:cNvSpPr txBox="1">
            <a:spLocks noChangeArrowheads="1"/>
          </p:cNvSpPr>
          <p:nvPr/>
        </p:nvSpPr>
        <p:spPr bwMode="auto">
          <a:xfrm>
            <a:off x="1619250" y="4140200"/>
            <a:ext cx="720725" cy="639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600" b="1" dirty="0">
                <a:solidFill>
                  <a:schemeClr val="accent6"/>
                </a:solidFill>
              </a:rPr>
              <a:t>-2</a:t>
            </a:r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3240088" y="3600450"/>
            <a:ext cx="1587" cy="53975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196" name="Text Box 30"/>
          <p:cNvSpPr txBox="1">
            <a:spLocks noChangeArrowheads="1"/>
          </p:cNvSpPr>
          <p:nvPr/>
        </p:nvSpPr>
        <p:spPr bwMode="auto">
          <a:xfrm>
            <a:off x="7019925" y="4859338"/>
            <a:ext cx="2303463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>
                <a:solidFill>
                  <a:srgbClr val="000000"/>
                </a:solidFill>
              </a:rPr>
              <a:t>остаток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1255713" y="5421313"/>
            <a:ext cx="3060700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b="1" dirty="0" err="1">
                <a:solidFill>
                  <a:schemeClr val="accent6"/>
                </a:solidFill>
              </a:rPr>
              <a:t>умножить</a:t>
            </a:r>
            <a:endParaRPr lang="en-GB" sz="3200" b="1" dirty="0">
              <a:solidFill>
                <a:schemeClr val="accent6"/>
              </a:solidFill>
            </a:endParaRPr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>
            <a:off x="4679950" y="3600450"/>
            <a:ext cx="1588" cy="53975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>
            <a:off x="5940425" y="3600450"/>
            <a:ext cx="1588" cy="53975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200" name="Line 34"/>
          <p:cNvSpPr>
            <a:spLocks noChangeShapeType="1"/>
          </p:cNvSpPr>
          <p:nvPr/>
        </p:nvSpPr>
        <p:spPr bwMode="auto">
          <a:xfrm>
            <a:off x="7199313" y="3600450"/>
            <a:ext cx="1587" cy="53975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720725" y="2174875"/>
            <a:ext cx="1979613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dirty="0">
                <a:solidFill>
                  <a:srgbClr val="000000"/>
                </a:solidFill>
              </a:rPr>
              <a:t>   </a:t>
            </a:r>
            <a:r>
              <a:rPr lang="en-GB" sz="3200" b="1" dirty="0" err="1">
                <a:solidFill>
                  <a:schemeClr val="accent6"/>
                </a:solidFill>
              </a:rPr>
              <a:t>сложить</a:t>
            </a:r>
            <a:endParaRPr lang="en-GB" sz="3200" b="1" dirty="0">
              <a:solidFill>
                <a:schemeClr val="accent6"/>
              </a:solidFill>
            </a:endParaRP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1079500" y="6119813"/>
            <a:ext cx="8064500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b="1" dirty="0">
                <a:solidFill>
                  <a:srgbClr val="000000"/>
                </a:solidFill>
                <a:latin typeface="+mn-lt"/>
                <a:cs typeface="Times New Roman" pitchFamily="16" charset="0"/>
              </a:rPr>
              <a:t>x</a:t>
            </a:r>
            <a:r>
              <a:rPr lang="en-GB" sz="3200" b="1" baseline="26000" dirty="0">
                <a:solidFill>
                  <a:srgbClr val="000000"/>
                </a:solidFill>
                <a:latin typeface="+mn-lt"/>
                <a:cs typeface="Times New Roman" pitchFamily="16" charset="0"/>
              </a:rPr>
              <a:t>3</a:t>
            </a:r>
            <a:r>
              <a:rPr lang="en-GB" sz="3200" b="1" dirty="0">
                <a:solidFill>
                  <a:srgbClr val="000000"/>
                </a:solidFill>
                <a:latin typeface="+mn-lt"/>
                <a:cs typeface="Times New Roman" pitchFamily="16" charset="0"/>
              </a:rPr>
              <a:t> - 2x</a:t>
            </a:r>
            <a:r>
              <a:rPr lang="en-GB" sz="3200" b="1" baseline="26000" dirty="0">
                <a:solidFill>
                  <a:srgbClr val="000000"/>
                </a:solidFill>
                <a:latin typeface="+mn-lt"/>
                <a:cs typeface="Times New Roman" pitchFamily="16" charset="0"/>
              </a:rPr>
              <a:t>2</a:t>
            </a:r>
            <a:r>
              <a:rPr lang="en-GB" sz="3200" b="1" dirty="0">
                <a:solidFill>
                  <a:srgbClr val="000000"/>
                </a:solidFill>
                <a:latin typeface="+mn-lt"/>
                <a:cs typeface="Times New Roman" pitchFamily="16" charset="0"/>
              </a:rPr>
              <a:t> - 6x + 4= (x</a:t>
            </a:r>
            <a:r>
              <a:rPr lang="en-GB" sz="3200" b="1" baseline="26000" dirty="0">
                <a:solidFill>
                  <a:srgbClr val="000000"/>
                </a:solidFill>
                <a:latin typeface="+mn-lt"/>
                <a:cs typeface="Times New Roman" pitchFamily="16" charset="0"/>
              </a:rPr>
              <a:t>2</a:t>
            </a:r>
            <a:r>
              <a:rPr lang="en-GB" sz="3200" b="1" dirty="0">
                <a:solidFill>
                  <a:srgbClr val="000000"/>
                </a:solidFill>
                <a:latin typeface="+mn-lt"/>
                <a:cs typeface="Times New Roman" pitchFamily="16" charset="0"/>
              </a:rPr>
              <a:t>-4x+2)(x+ 2)‏</a:t>
            </a:r>
          </a:p>
        </p:txBody>
      </p:sp>
      <p:cxnSp>
        <p:nvCxnSpPr>
          <p:cNvPr id="45" name="Скругленная соединительная линия 44"/>
          <p:cNvCxnSpPr>
            <a:cxnSpLocks noChangeShapeType="1"/>
            <a:stCxn id="7187" idx="2"/>
            <a:endCxn id="7194" idx="2"/>
          </p:cNvCxnSpPr>
          <p:nvPr/>
        </p:nvCxnSpPr>
        <p:spPr bwMode="auto">
          <a:xfrm rot="5400000" flipH="1">
            <a:off x="3289301" y="3470275"/>
            <a:ext cx="80962" cy="2700337"/>
          </a:xfrm>
          <a:prstGeom prst="curvedConnector3">
            <a:avLst>
              <a:gd name="adj1" fmla="val -766394"/>
            </a:avLst>
          </a:prstGeom>
          <a:ln>
            <a:headEnd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" name="Shape 46"/>
          <p:cNvCxnSpPr>
            <a:cxnSpLocks noChangeShapeType="1"/>
            <a:stCxn id="7189" idx="2"/>
            <a:endCxn id="7194" idx="2"/>
          </p:cNvCxnSpPr>
          <p:nvPr/>
        </p:nvCxnSpPr>
        <p:spPr bwMode="auto">
          <a:xfrm rot="5400000" flipH="1">
            <a:off x="3919538" y="2840038"/>
            <a:ext cx="80962" cy="3960812"/>
          </a:xfrm>
          <a:prstGeom prst="curvedConnector3">
            <a:avLst>
              <a:gd name="adj1" fmla="val -1331106"/>
            </a:avLst>
          </a:prstGeom>
          <a:ln>
            <a:headEnd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3" name="Скругленная соединительная линия 62"/>
          <p:cNvCxnSpPr>
            <a:stCxn id="7185" idx="2"/>
            <a:endCxn id="7193" idx="2"/>
          </p:cNvCxnSpPr>
          <p:nvPr/>
        </p:nvCxnSpPr>
        <p:spPr bwMode="auto">
          <a:xfrm rot="5400000">
            <a:off x="2520156" y="4140995"/>
            <a:ext cx="3175" cy="1439862"/>
          </a:xfrm>
          <a:prstGeom prst="curvedConnector3">
            <a:avLst>
              <a:gd name="adj1" fmla="val 14395466"/>
            </a:avLst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6" name="Shape 95"/>
          <p:cNvCxnSpPr>
            <a:cxnSpLocks noChangeShapeType="1"/>
          </p:cNvCxnSpPr>
          <p:nvPr/>
        </p:nvCxnSpPr>
        <p:spPr bwMode="auto">
          <a:xfrm flipV="1">
            <a:off x="1428750" y="2857500"/>
            <a:ext cx="3360738" cy="1263650"/>
          </a:xfrm>
          <a:prstGeom prst="curvedConnector4">
            <a:avLst>
              <a:gd name="adj1" fmla="val 1236"/>
              <a:gd name="adj2" fmla="val 135319"/>
            </a:avLst>
          </a:prstGeom>
          <a:ln>
            <a:headEnd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4" name="Shape 133"/>
          <p:cNvCxnSpPr>
            <a:cxnSpLocks noChangeShapeType="1"/>
            <a:endCxn id="7180" idx="0"/>
          </p:cNvCxnSpPr>
          <p:nvPr/>
        </p:nvCxnSpPr>
        <p:spPr bwMode="auto">
          <a:xfrm flipV="1">
            <a:off x="2071688" y="2879725"/>
            <a:ext cx="4048125" cy="1241425"/>
          </a:xfrm>
          <a:prstGeom prst="curvedConnector4">
            <a:avLst>
              <a:gd name="adj1" fmla="val 1986"/>
              <a:gd name="adj2" fmla="val 118412"/>
            </a:avLst>
          </a:prstGeom>
          <a:ln>
            <a:headEnd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208" name="Прямоугольник 134"/>
          <p:cNvSpPr>
            <a:spLocks noChangeArrowheads="1"/>
          </p:cNvSpPr>
          <p:nvPr/>
        </p:nvSpPr>
        <p:spPr bwMode="auto">
          <a:xfrm>
            <a:off x="2955925" y="3244850"/>
            <a:ext cx="3232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x</a:t>
            </a:r>
            <a:r>
              <a:rPr lang="ru-RU" baseline="30000"/>
              <a:t>3</a:t>
            </a:r>
            <a:r>
              <a:rPr lang="ru-RU"/>
              <a:t> - 2x</a:t>
            </a:r>
            <a:r>
              <a:rPr lang="ru-RU" baseline="30000"/>
              <a:t>2</a:t>
            </a:r>
            <a:r>
              <a:rPr lang="ru-RU"/>
              <a:t> - 6x + 4= (x</a:t>
            </a:r>
            <a:r>
              <a:rPr lang="ru-RU" baseline="30000"/>
              <a:t>2</a:t>
            </a:r>
            <a:r>
              <a:rPr lang="ru-RU"/>
              <a:t>-4x+2)(x+ 2)=</a:t>
            </a:r>
          </a:p>
        </p:txBody>
      </p:sp>
      <p:cxnSp>
        <p:nvCxnSpPr>
          <p:cNvPr id="144" name="Shape 143"/>
          <p:cNvCxnSpPr>
            <a:cxnSpLocks noChangeShapeType="1"/>
            <a:endCxn id="7182" idx="0"/>
          </p:cNvCxnSpPr>
          <p:nvPr/>
        </p:nvCxnSpPr>
        <p:spPr bwMode="auto">
          <a:xfrm flipV="1">
            <a:off x="1714500" y="2879725"/>
            <a:ext cx="5665788" cy="1263650"/>
          </a:xfrm>
          <a:prstGeom prst="curvedConnector4">
            <a:avLst>
              <a:gd name="adj1" fmla="val 3782"/>
              <a:gd name="adj2" fmla="val 152546"/>
            </a:avLst>
          </a:prstGeom>
          <a:ln>
            <a:headEnd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435100" y="9525"/>
            <a:ext cx="7494588" cy="176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>
              <a:buClr>
                <a:srgbClr val="495A74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b="1">
                <a:solidFill>
                  <a:srgbClr val="495A74"/>
                </a:solidFill>
              </a:rPr>
              <a:t>Значения                                               Схема </a:t>
            </a:r>
            <a:br>
              <a:rPr lang="en-GB" sz="2800" b="1">
                <a:solidFill>
                  <a:srgbClr val="495A74"/>
                </a:solidFill>
              </a:rPr>
            </a:br>
            <a:r>
              <a:rPr lang="en-GB" sz="2800" b="1">
                <a:solidFill>
                  <a:srgbClr val="495A74"/>
                </a:solidFill>
              </a:rPr>
              <a:t>многочлена                                         Горнер</a:t>
            </a:r>
            <a:r>
              <a:rPr lang="en-GB" sz="2800">
                <a:solidFill>
                  <a:srgbClr val="495A74"/>
                </a:solidFill>
              </a:rPr>
              <a:t>а </a:t>
            </a:r>
            <a:br>
              <a:rPr lang="en-GB" sz="2800">
                <a:solidFill>
                  <a:srgbClr val="495A74"/>
                </a:solidFill>
              </a:rPr>
            </a:br>
            <a:r>
              <a:rPr lang="en-GB" sz="2800" b="1">
                <a:solidFill>
                  <a:srgbClr val="000000"/>
                </a:solidFill>
              </a:rPr>
              <a:t> Р(х)=x</a:t>
            </a:r>
            <a:r>
              <a:rPr lang="en-GB" sz="2800" b="1" baseline="30000">
                <a:solidFill>
                  <a:srgbClr val="000000"/>
                </a:solidFill>
              </a:rPr>
              <a:t>3</a:t>
            </a:r>
            <a:r>
              <a:rPr lang="en-GB" sz="2800" b="1">
                <a:solidFill>
                  <a:srgbClr val="000000"/>
                </a:solidFill>
              </a:rPr>
              <a:t>-2x</a:t>
            </a:r>
            <a:r>
              <a:rPr lang="en-GB" sz="2800" b="1" baseline="30000">
                <a:solidFill>
                  <a:srgbClr val="000000"/>
                </a:solidFill>
              </a:rPr>
              <a:t>2</a:t>
            </a:r>
            <a:r>
              <a:rPr lang="en-GB" sz="2800" b="1">
                <a:solidFill>
                  <a:srgbClr val="000000"/>
                </a:solidFill>
              </a:rPr>
              <a:t>-6x+4</a:t>
            </a:r>
            <a:r>
              <a:rPr lang="en-GB" sz="3200" b="1">
                <a:solidFill>
                  <a:srgbClr val="000000"/>
                </a:solidFill>
              </a:rPr>
              <a:t/>
            </a:r>
            <a:br>
              <a:rPr lang="en-GB" sz="3200" b="1">
                <a:solidFill>
                  <a:srgbClr val="000000"/>
                </a:solidFill>
              </a:rPr>
            </a:br>
            <a:endParaRPr lang="en-GB" sz="3200" b="1">
              <a:solidFill>
                <a:srgbClr val="000000"/>
              </a:solidFill>
            </a:endParaRP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079500" y="5572125"/>
            <a:ext cx="8064500" cy="100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b="1">
                <a:solidFill>
                  <a:srgbClr val="000000"/>
                </a:solidFill>
                <a:cs typeface="Times New Roman" pitchFamily="16" charset="0"/>
              </a:rPr>
              <a:t>Гипотеза: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b="1">
                <a:solidFill>
                  <a:srgbClr val="000000"/>
                </a:solidFill>
                <a:cs typeface="Times New Roman" pitchFamily="16" charset="0"/>
              </a:rPr>
              <a:t>Значение многочлена при х=а равно остатку от деления многочлена на х - а.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57313" y="1500188"/>
            <a:ext cx="1712912" cy="3548062"/>
            <a:chOff x="855" y="945"/>
            <a:chExt cx="1079" cy="2235"/>
          </a:xfrm>
        </p:grpSpPr>
        <p:sp>
          <p:nvSpPr>
            <p:cNvPr id="8246" name="Rectangle 4"/>
            <p:cNvSpPr>
              <a:spLocks noChangeArrowheads="1"/>
            </p:cNvSpPr>
            <p:nvPr/>
          </p:nvSpPr>
          <p:spPr bwMode="auto">
            <a:xfrm>
              <a:off x="855" y="945"/>
              <a:ext cx="507" cy="39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pPr algn="ct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х</a:t>
              </a:r>
            </a:p>
          </p:txBody>
        </p:sp>
        <p:sp>
          <p:nvSpPr>
            <p:cNvPr id="8247" name="Rectangle 5"/>
            <p:cNvSpPr>
              <a:spLocks noChangeArrowheads="1"/>
            </p:cNvSpPr>
            <p:nvPr/>
          </p:nvSpPr>
          <p:spPr bwMode="auto">
            <a:xfrm>
              <a:off x="1362" y="945"/>
              <a:ext cx="573" cy="39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pPr algn="ct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Р(х)</a:t>
              </a:r>
              <a:r>
                <a:rPr lang="ar-SA" sz="2400">
                  <a:solidFill>
                    <a:srgbClr val="000000"/>
                  </a:solidFill>
                  <a:latin typeface="Arial" charset="0"/>
                  <a:cs typeface="Arial" charset="0"/>
                </a:rPr>
                <a:t>‏</a:t>
              </a:r>
              <a:endParaRPr lang="en-GB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248" name="Rectangle 6"/>
            <p:cNvSpPr>
              <a:spLocks noChangeArrowheads="1"/>
            </p:cNvSpPr>
            <p:nvPr/>
          </p:nvSpPr>
          <p:spPr bwMode="auto">
            <a:xfrm>
              <a:off x="855" y="1343"/>
              <a:ext cx="507" cy="2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249" name="Rectangle 7"/>
            <p:cNvSpPr>
              <a:spLocks noChangeArrowheads="1"/>
            </p:cNvSpPr>
            <p:nvPr/>
          </p:nvSpPr>
          <p:spPr bwMode="auto">
            <a:xfrm>
              <a:off x="1362" y="1343"/>
              <a:ext cx="573" cy="288"/>
            </a:xfrm>
            <a:prstGeom prst="rect">
              <a:avLst/>
            </a:prstGeom>
            <a:solidFill>
              <a:srgbClr val="EEF9F4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 b="1">
                  <a:solidFill>
                    <a:srgbClr val="000000"/>
                  </a:solidFill>
                  <a:latin typeface="Arial" charset="0"/>
                </a:rPr>
                <a:t>-3</a:t>
              </a:r>
            </a:p>
          </p:txBody>
        </p:sp>
        <p:sp>
          <p:nvSpPr>
            <p:cNvPr id="8250" name="Rectangle 8"/>
            <p:cNvSpPr>
              <a:spLocks noChangeArrowheads="1"/>
            </p:cNvSpPr>
            <p:nvPr/>
          </p:nvSpPr>
          <p:spPr bwMode="auto">
            <a:xfrm>
              <a:off x="855" y="1631"/>
              <a:ext cx="507" cy="2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-1</a:t>
              </a:r>
            </a:p>
          </p:txBody>
        </p:sp>
        <p:sp>
          <p:nvSpPr>
            <p:cNvPr id="8251" name="Rectangle 9"/>
            <p:cNvSpPr>
              <a:spLocks noChangeArrowheads="1"/>
            </p:cNvSpPr>
            <p:nvPr/>
          </p:nvSpPr>
          <p:spPr bwMode="auto">
            <a:xfrm>
              <a:off x="1362" y="1631"/>
              <a:ext cx="573" cy="288"/>
            </a:xfrm>
            <a:prstGeom prst="rect">
              <a:avLst/>
            </a:prstGeom>
            <a:solidFill>
              <a:srgbClr val="EEF9F4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 b="1">
                  <a:solidFill>
                    <a:srgbClr val="00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8252" name="Rectangle 10"/>
            <p:cNvSpPr>
              <a:spLocks noChangeArrowheads="1"/>
            </p:cNvSpPr>
            <p:nvPr/>
          </p:nvSpPr>
          <p:spPr bwMode="auto">
            <a:xfrm>
              <a:off x="855" y="1919"/>
              <a:ext cx="507" cy="2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8253" name="Rectangle 11"/>
            <p:cNvSpPr>
              <a:spLocks noChangeArrowheads="1"/>
            </p:cNvSpPr>
            <p:nvPr/>
          </p:nvSpPr>
          <p:spPr bwMode="auto">
            <a:xfrm>
              <a:off x="1362" y="1919"/>
              <a:ext cx="573" cy="288"/>
            </a:xfrm>
            <a:prstGeom prst="rect">
              <a:avLst/>
            </a:prstGeom>
            <a:solidFill>
              <a:srgbClr val="EEF9F4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 b="1">
                  <a:solidFill>
                    <a:srgbClr val="000000"/>
                  </a:solidFill>
                  <a:latin typeface="Arial" charset="0"/>
                </a:rPr>
                <a:t>-8</a:t>
              </a:r>
            </a:p>
          </p:txBody>
        </p:sp>
        <p:sp>
          <p:nvSpPr>
            <p:cNvPr id="8254" name="Rectangle 12"/>
            <p:cNvSpPr>
              <a:spLocks noChangeArrowheads="1"/>
            </p:cNvSpPr>
            <p:nvPr/>
          </p:nvSpPr>
          <p:spPr bwMode="auto">
            <a:xfrm>
              <a:off x="855" y="2207"/>
              <a:ext cx="507" cy="2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-2</a:t>
              </a:r>
            </a:p>
          </p:txBody>
        </p:sp>
        <p:sp>
          <p:nvSpPr>
            <p:cNvPr id="8255" name="Rectangle 13"/>
            <p:cNvSpPr>
              <a:spLocks noChangeArrowheads="1"/>
            </p:cNvSpPr>
            <p:nvPr/>
          </p:nvSpPr>
          <p:spPr bwMode="auto">
            <a:xfrm>
              <a:off x="1362" y="2207"/>
              <a:ext cx="573" cy="288"/>
            </a:xfrm>
            <a:prstGeom prst="rect">
              <a:avLst/>
            </a:prstGeom>
            <a:solidFill>
              <a:srgbClr val="EEF9F4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 b="1">
                  <a:solidFill>
                    <a:srgbClr val="00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8256" name="Rectangle 14"/>
            <p:cNvSpPr>
              <a:spLocks noChangeArrowheads="1"/>
            </p:cNvSpPr>
            <p:nvPr/>
          </p:nvSpPr>
          <p:spPr bwMode="auto">
            <a:xfrm>
              <a:off x="855" y="2495"/>
              <a:ext cx="507" cy="2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8257" name="Rectangle 15"/>
            <p:cNvSpPr>
              <a:spLocks noChangeArrowheads="1"/>
            </p:cNvSpPr>
            <p:nvPr/>
          </p:nvSpPr>
          <p:spPr bwMode="auto">
            <a:xfrm>
              <a:off x="1362" y="2495"/>
              <a:ext cx="573" cy="288"/>
            </a:xfrm>
            <a:prstGeom prst="rect">
              <a:avLst/>
            </a:prstGeom>
            <a:solidFill>
              <a:srgbClr val="EEF9F4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 b="1">
                  <a:solidFill>
                    <a:srgbClr val="000000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8258" name="Rectangle 16"/>
            <p:cNvSpPr>
              <a:spLocks noChangeArrowheads="1"/>
            </p:cNvSpPr>
            <p:nvPr/>
          </p:nvSpPr>
          <p:spPr bwMode="auto">
            <a:xfrm>
              <a:off x="855" y="2783"/>
              <a:ext cx="507" cy="39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-4</a:t>
              </a:r>
            </a:p>
          </p:txBody>
        </p:sp>
        <p:sp>
          <p:nvSpPr>
            <p:cNvPr id="8259" name="Rectangle 17"/>
            <p:cNvSpPr>
              <a:spLocks noChangeArrowheads="1"/>
            </p:cNvSpPr>
            <p:nvPr/>
          </p:nvSpPr>
          <p:spPr bwMode="auto">
            <a:xfrm>
              <a:off x="1362" y="2783"/>
              <a:ext cx="573" cy="398"/>
            </a:xfrm>
            <a:prstGeom prst="rect">
              <a:avLst/>
            </a:prstGeom>
            <a:solidFill>
              <a:srgbClr val="EEF9F4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 b="1">
                  <a:solidFill>
                    <a:srgbClr val="000000"/>
                  </a:solidFill>
                  <a:latin typeface="Arial" charset="0"/>
                </a:rPr>
                <a:t>-68</a:t>
              </a:r>
            </a:p>
          </p:txBody>
        </p:sp>
        <p:sp>
          <p:nvSpPr>
            <p:cNvPr id="8260" name="Line 18"/>
            <p:cNvSpPr>
              <a:spLocks noChangeShapeType="1"/>
            </p:cNvSpPr>
            <p:nvPr/>
          </p:nvSpPr>
          <p:spPr bwMode="auto">
            <a:xfrm>
              <a:off x="1362" y="945"/>
              <a:ext cx="1" cy="223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1" name="Line 19"/>
            <p:cNvSpPr>
              <a:spLocks noChangeShapeType="1"/>
            </p:cNvSpPr>
            <p:nvPr/>
          </p:nvSpPr>
          <p:spPr bwMode="auto">
            <a:xfrm>
              <a:off x="855" y="1343"/>
              <a:ext cx="108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2" name="Line 20"/>
            <p:cNvSpPr>
              <a:spLocks noChangeShapeType="1"/>
            </p:cNvSpPr>
            <p:nvPr/>
          </p:nvSpPr>
          <p:spPr bwMode="auto">
            <a:xfrm>
              <a:off x="855" y="1631"/>
              <a:ext cx="108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3" name="Line 21"/>
            <p:cNvSpPr>
              <a:spLocks noChangeShapeType="1"/>
            </p:cNvSpPr>
            <p:nvPr/>
          </p:nvSpPr>
          <p:spPr bwMode="auto">
            <a:xfrm>
              <a:off x="855" y="1919"/>
              <a:ext cx="108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4" name="Line 22"/>
            <p:cNvSpPr>
              <a:spLocks noChangeShapeType="1"/>
            </p:cNvSpPr>
            <p:nvPr/>
          </p:nvSpPr>
          <p:spPr bwMode="auto">
            <a:xfrm>
              <a:off x="855" y="2207"/>
              <a:ext cx="108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5" name="Line 23"/>
            <p:cNvSpPr>
              <a:spLocks noChangeShapeType="1"/>
            </p:cNvSpPr>
            <p:nvPr/>
          </p:nvSpPr>
          <p:spPr bwMode="auto">
            <a:xfrm>
              <a:off x="855" y="2495"/>
              <a:ext cx="108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6" name="Line 24"/>
            <p:cNvSpPr>
              <a:spLocks noChangeShapeType="1"/>
            </p:cNvSpPr>
            <p:nvPr/>
          </p:nvSpPr>
          <p:spPr bwMode="auto">
            <a:xfrm>
              <a:off x="855" y="2783"/>
              <a:ext cx="108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7" name="Line 25"/>
            <p:cNvSpPr>
              <a:spLocks noChangeShapeType="1"/>
            </p:cNvSpPr>
            <p:nvPr/>
          </p:nvSpPr>
          <p:spPr bwMode="auto">
            <a:xfrm>
              <a:off x="855" y="945"/>
              <a:ext cx="1" cy="223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8" name="Line 26"/>
            <p:cNvSpPr>
              <a:spLocks noChangeShapeType="1"/>
            </p:cNvSpPr>
            <p:nvPr/>
          </p:nvSpPr>
          <p:spPr bwMode="auto">
            <a:xfrm>
              <a:off x="1935" y="945"/>
              <a:ext cx="1" cy="223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69" name="Line 27"/>
            <p:cNvSpPr>
              <a:spLocks noChangeShapeType="1"/>
            </p:cNvSpPr>
            <p:nvPr/>
          </p:nvSpPr>
          <p:spPr bwMode="auto">
            <a:xfrm>
              <a:off x="855" y="945"/>
              <a:ext cx="108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70" name="Line 28"/>
            <p:cNvSpPr>
              <a:spLocks noChangeShapeType="1"/>
            </p:cNvSpPr>
            <p:nvPr/>
          </p:nvSpPr>
          <p:spPr bwMode="auto">
            <a:xfrm>
              <a:off x="855" y="3181"/>
              <a:ext cx="108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4143375" y="1285875"/>
            <a:ext cx="4570413" cy="4011613"/>
            <a:chOff x="2610" y="810"/>
            <a:chExt cx="2879" cy="2527"/>
          </a:xfrm>
        </p:grpSpPr>
        <p:sp>
          <p:nvSpPr>
            <p:cNvPr id="8198" name="Rectangle 30"/>
            <p:cNvSpPr>
              <a:spLocks noChangeArrowheads="1"/>
            </p:cNvSpPr>
            <p:nvPr/>
          </p:nvSpPr>
          <p:spPr bwMode="auto">
            <a:xfrm>
              <a:off x="2610" y="810"/>
              <a:ext cx="810" cy="51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8200" tIns="44280" rIns="88200" bIns="44280" anchor="ctr"/>
            <a:lstStyle/>
            <a:p>
              <a:pPr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/>
              </a:r>
              <a:br>
                <a:rPr lang="en-GB" sz="2400">
                  <a:solidFill>
                    <a:srgbClr val="000000"/>
                  </a:solidFill>
                  <a:latin typeface="Arial" charset="0"/>
                </a:rPr>
              </a:br>
              <a:endParaRPr lang="en-GB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199" name="Rectangle 31"/>
            <p:cNvSpPr>
              <a:spLocks noChangeArrowheads="1"/>
            </p:cNvSpPr>
            <p:nvPr/>
          </p:nvSpPr>
          <p:spPr bwMode="auto">
            <a:xfrm>
              <a:off x="3420" y="810"/>
              <a:ext cx="381" cy="51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8200" tIns="44280" rIns="88200" bIns="4428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200" name="Rectangle 32"/>
            <p:cNvSpPr>
              <a:spLocks noChangeArrowheads="1"/>
            </p:cNvSpPr>
            <p:nvPr/>
          </p:nvSpPr>
          <p:spPr bwMode="auto">
            <a:xfrm>
              <a:off x="3801" y="810"/>
              <a:ext cx="519" cy="51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8200" tIns="44280" rIns="88200" bIns="4428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-2</a:t>
              </a:r>
            </a:p>
          </p:txBody>
        </p:sp>
        <p:sp>
          <p:nvSpPr>
            <p:cNvPr id="8201" name="Rectangle 33"/>
            <p:cNvSpPr>
              <a:spLocks noChangeArrowheads="1"/>
            </p:cNvSpPr>
            <p:nvPr/>
          </p:nvSpPr>
          <p:spPr bwMode="auto">
            <a:xfrm>
              <a:off x="4320" y="810"/>
              <a:ext cx="495" cy="51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8200" tIns="44280" rIns="88200" bIns="4428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-6</a:t>
              </a:r>
            </a:p>
          </p:txBody>
        </p:sp>
        <p:sp>
          <p:nvSpPr>
            <p:cNvPr id="8202" name="Rectangle 34"/>
            <p:cNvSpPr>
              <a:spLocks noChangeArrowheads="1"/>
            </p:cNvSpPr>
            <p:nvPr/>
          </p:nvSpPr>
          <p:spPr bwMode="auto">
            <a:xfrm>
              <a:off x="4815" y="810"/>
              <a:ext cx="675" cy="51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8200" tIns="44280" rIns="88200" bIns="4428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8203" name="Rectangle 35"/>
            <p:cNvSpPr>
              <a:spLocks noChangeArrowheads="1"/>
            </p:cNvSpPr>
            <p:nvPr/>
          </p:nvSpPr>
          <p:spPr bwMode="auto">
            <a:xfrm>
              <a:off x="2610" y="1326"/>
              <a:ext cx="810" cy="3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8200" tIns="44280" rIns="88200" bIns="4428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204" name="Rectangle 36"/>
            <p:cNvSpPr>
              <a:spLocks noChangeArrowheads="1"/>
            </p:cNvSpPr>
            <p:nvPr/>
          </p:nvSpPr>
          <p:spPr bwMode="auto">
            <a:xfrm>
              <a:off x="3420" y="1326"/>
              <a:ext cx="381" cy="3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8200" tIns="44280" rIns="88200" bIns="4428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205" name="Rectangle 37"/>
            <p:cNvSpPr>
              <a:spLocks noChangeArrowheads="1"/>
            </p:cNvSpPr>
            <p:nvPr/>
          </p:nvSpPr>
          <p:spPr bwMode="auto">
            <a:xfrm>
              <a:off x="3801" y="1326"/>
              <a:ext cx="519" cy="3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8200" tIns="44280" rIns="88200" bIns="4428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-1</a:t>
              </a:r>
            </a:p>
          </p:txBody>
        </p:sp>
        <p:sp>
          <p:nvSpPr>
            <p:cNvPr id="8206" name="Rectangle 38"/>
            <p:cNvSpPr>
              <a:spLocks noChangeArrowheads="1"/>
            </p:cNvSpPr>
            <p:nvPr/>
          </p:nvSpPr>
          <p:spPr bwMode="auto">
            <a:xfrm>
              <a:off x="4320" y="1326"/>
              <a:ext cx="495" cy="3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8200" tIns="44280" rIns="88200" bIns="4428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-7</a:t>
              </a:r>
            </a:p>
          </p:txBody>
        </p:sp>
        <p:sp>
          <p:nvSpPr>
            <p:cNvPr id="8207" name="Rectangle 39"/>
            <p:cNvSpPr>
              <a:spLocks noChangeArrowheads="1"/>
            </p:cNvSpPr>
            <p:nvPr/>
          </p:nvSpPr>
          <p:spPr bwMode="auto">
            <a:xfrm>
              <a:off x="4815" y="1326"/>
              <a:ext cx="675" cy="338"/>
            </a:xfrm>
            <a:prstGeom prst="rect">
              <a:avLst/>
            </a:prstGeom>
            <a:solidFill>
              <a:srgbClr val="EEF9F4"/>
            </a:solidFill>
            <a:ln w="9525">
              <a:noFill/>
              <a:round/>
              <a:headEnd/>
              <a:tailEnd/>
            </a:ln>
          </p:spPr>
          <p:txBody>
            <a:bodyPr lIns="88200" tIns="44280" rIns="88200" bIns="4428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 b="1">
                  <a:solidFill>
                    <a:srgbClr val="000000"/>
                  </a:solidFill>
                  <a:latin typeface="Arial" charset="0"/>
                </a:rPr>
                <a:t>-3</a:t>
              </a:r>
            </a:p>
          </p:txBody>
        </p:sp>
        <p:sp>
          <p:nvSpPr>
            <p:cNvPr id="8208" name="Rectangle 40"/>
            <p:cNvSpPr>
              <a:spLocks noChangeArrowheads="1"/>
            </p:cNvSpPr>
            <p:nvPr/>
          </p:nvSpPr>
          <p:spPr bwMode="auto">
            <a:xfrm>
              <a:off x="2610" y="1664"/>
              <a:ext cx="810" cy="28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8200" tIns="44280" rIns="88200" bIns="4428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-1</a:t>
              </a:r>
            </a:p>
          </p:txBody>
        </p:sp>
        <p:sp>
          <p:nvSpPr>
            <p:cNvPr id="8209" name="Rectangle 41"/>
            <p:cNvSpPr>
              <a:spLocks noChangeArrowheads="1"/>
            </p:cNvSpPr>
            <p:nvPr/>
          </p:nvSpPr>
          <p:spPr bwMode="auto">
            <a:xfrm>
              <a:off x="3420" y="1664"/>
              <a:ext cx="381" cy="28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8200" tIns="44280" rIns="88200" bIns="4428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210" name="Rectangle 42"/>
            <p:cNvSpPr>
              <a:spLocks noChangeArrowheads="1"/>
            </p:cNvSpPr>
            <p:nvPr/>
          </p:nvSpPr>
          <p:spPr bwMode="auto">
            <a:xfrm>
              <a:off x="3801" y="1664"/>
              <a:ext cx="519" cy="28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8200" tIns="44280" rIns="88200" bIns="4428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-3</a:t>
              </a:r>
            </a:p>
          </p:txBody>
        </p:sp>
        <p:sp>
          <p:nvSpPr>
            <p:cNvPr id="8211" name="Rectangle 43"/>
            <p:cNvSpPr>
              <a:spLocks noChangeArrowheads="1"/>
            </p:cNvSpPr>
            <p:nvPr/>
          </p:nvSpPr>
          <p:spPr bwMode="auto">
            <a:xfrm>
              <a:off x="4320" y="1664"/>
              <a:ext cx="495" cy="28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8200" tIns="44280" rIns="88200" bIns="4428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-3</a:t>
              </a:r>
            </a:p>
          </p:txBody>
        </p:sp>
        <p:sp>
          <p:nvSpPr>
            <p:cNvPr id="8212" name="Rectangle 44"/>
            <p:cNvSpPr>
              <a:spLocks noChangeArrowheads="1"/>
            </p:cNvSpPr>
            <p:nvPr/>
          </p:nvSpPr>
          <p:spPr bwMode="auto">
            <a:xfrm>
              <a:off x="4815" y="1664"/>
              <a:ext cx="675" cy="286"/>
            </a:xfrm>
            <a:prstGeom prst="rect">
              <a:avLst/>
            </a:prstGeom>
            <a:solidFill>
              <a:srgbClr val="EEF9F4"/>
            </a:solidFill>
            <a:ln w="9525">
              <a:noFill/>
              <a:round/>
              <a:headEnd/>
              <a:tailEnd/>
            </a:ln>
          </p:spPr>
          <p:txBody>
            <a:bodyPr lIns="88200" tIns="44280" rIns="88200" bIns="4428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 b="1">
                  <a:solidFill>
                    <a:srgbClr val="00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8213" name="Rectangle 45"/>
            <p:cNvSpPr>
              <a:spLocks noChangeArrowheads="1"/>
            </p:cNvSpPr>
            <p:nvPr/>
          </p:nvSpPr>
          <p:spPr bwMode="auto">
            <a:xfrm>
              <a:off x="2610" y="1950"/>
              <a:ext cx="810" cy="3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8200" tIns="44280" rIns="88200" bIns="4428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8214" name="Rectangle 46"/>
            <p:cNvSpPr>
              <a:spLocks noChangeArrowheads="1"/>
            </p:cNvSpPr>
            <p:nvPr/>
          </p:nvSpPr>
          <p:spPr bwMode="auto">
            <a:xfrm>
              <a:off x="3420" y="1950"/>
              <a:ext cx="381" cy="3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8200" tIns="44280" rIns="88200" bIns="4428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215" name="Rectangle 47"/>
            <p:cNvSpPr>
              <a:spLocks noChangeArrowheads="1"/>
            </p:cNvSpPr>
            <p:nvPr/>
          </p:nvSpPr>
          <p:spPr bwMode="auto">
            <a:xfrm>
              <a:off x="3801" y="1950"/>
              <a:ext cx="519" cy="3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8200" tIns="44280" rIns="88200" bIns="4428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8216" name="Rectangle 48"/>
            <p:cNvSpPr>
              <a:spLocks noChangeArrowheads="1"/>
            </p:cNvSpPr>
            <p:nvPr/>
          </p:nvSpPr>
          <p:spPr bwMode="auto">
            <a:xfrm>
              <a:off x="4320" y="1950"/>
              <a:ext cx="495" cy="3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8200" tIns="44280" rIns="88200" bIns="4428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-6</a:t>
              </a:r>
            </a:p>
          </p:txBody>
        </p:sp>
        <p:sp>
          <p:nvSpPr>
            <p:cNvPr id="8217" name="Rectangle 49"/>
            <p:cNvSpPr>
              <a:spLocks noChangeArrowheads="1"/>
            </p:cNvSpPr>
            <p:nvPr/>
          </p:nvSpPr>
          <p:spPr bwMode="auto">
            <a:xfrm>
              <a:off x="4815" y="1950"/>
              <a:ext cx="675" cy="338"/>
            </a:xfrm>
            <a:prstGeom prst="rect">
              <a:avLst/>
            </a:prstGeom>
            <a:solidFill>
              <a:srgbClr val="EEF9F4"/>
            </a:solidFill>
            <a:ln w="9525">
              <a:noFill/>
              <a:round/>
              <a:headEnd/>
              <a:tailEnd/>
            </a:ln>
          </p:spPr>
          <p:txBody>
            <a:bodyPr lIns="88200" tIns="44280" rIns="88200" bIns="4428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 b="1">
                  <a:solidFill>
                    <a:srgbClr val="000000"/>
                  </a:solidFill>
                  <a:latin typeface="Arial" charset="0"/>
                </a:rPr>
                <a:t>-8</a:t>
              </a:r>
            </a:p>
          </p:txBody>
        </p:sp>
        <p:sp>
          <p:nvSpPr>
            <p:cNvPr id="8218" name="Rectangle 50"/>
            <p:cNvSpPr>
              <a:spLocks noChangeArrowheads="1"/>
            </p:cNvSpPr>
            <p:nvPr/>
          </p:nvSpPr>
          <p:spPr bwMode="auto">
            <a:xfrm>
              <a:off x="2610" y="2288"/>
              <a:ext cx="810" cy="28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8200" tIns="44280" rIns="88200" bIns="4428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-2</a:t>
              </a:r>
            </a:p>
          </p:txBody>
        </p:sp>
        <p:sp>
          <p:nvSpPr>
            <p:cNvPr id="8219" name="Rectangle 51"/>
            <p:cNvSpPr>
              <a:spLocks noChangeArrowheads="1"/>
            </p:cNvSpPr>
            <p:nvPr/>
          </p:nvSpPr>
          <p:spPr bwMode="auto">
            <a:xfrm>
              <a:off x="3420" y="2288"/>
              <a:ext cx="381" cy="28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8200" tIns="44280" rIns="88200" bIns="4428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220" name="Rectangle 52"/>
            <p:cNvSpPr>
              <a:spLocks noChangeArrowheads="1"/>
            </p:cNvSpPr>
            <p:nvPr/>
          </p:nvSpPr>
          <p:spPr bwMode="auto">
            <a:xfrm>
              <a:off x="3801" y="2288"/>
              <a:ext cx="519" cy="28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8200" tIns="44280" rIns="88200" bIns="4428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-4</a:t>
              </a:r>
            </a:p>
          </p:txBody>
        </p:sp>
        <p:sp>
          <p:nvSpPr>
            <p:cNvPr id="8221" name="Rectangle 53"/>
            <p:cNvSpPr>
              <a:spLocks noChangeArrowheads="1"/>
            </p:cNvSpPr>
            <p:nvPr/>
          </p:nvSpPr>
          <p:spPr bwMode="auto">
            <a:xfrm>
              <a:off x="4320" y="2288"/>
              <a:ext cx="495" cy="28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8200" tIns="44280" rIns="88200" bIns="4428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8222" name="Rectangle 54"/>
            <p:cNvSpPr>
              <a:spLocks noChangeArrowheads="1"/>
            </p:cNvSpPr>
            <p:nvPr/>
          </p:nvSpPr>
          <p:spPr bwMode="auto">
            <a:xfrm>
              <a:off x="4815" y="2288"/>
              <a:ext cx="675" cy="286"/>
            </a:xfrm>
            <a:prstGeom prst="rect">
              <a:avLst/>
            </a:prstGeom>
            <a:solidFill>
              <a:srgbClr val="EEF9F4"/>
            </a:solidFill>
            <a:ln w="9525">
              <a:noFill/>
              <a:round/>
              <a:headEnd/>
              <a:tailEnd/>
            </a:ln>
          </p:spPr>
          <p:txBody>
            <a:bodyPr lIns="88200" tIns="44280" rIns="88200" bIns="4428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 b="1">
                  <a:solidFill>
                    <a:srgbClr val="00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8223" name="Rectangle 55"/>
            <p:cNvSpPr>
              <a:spLocks noChangeArrowheads="1"/>
            </p:cNvSpPr>
            <p:nvPr/>
          </p:nvSpPr>
          <p:spPr bwMode="auto">
            <a:xfrm>
              <a:off x="2610" y="2574"/>
              <a:ext cx="810" cy="3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8200" tIns="44280" rIns="88200" bIns="4428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8224" name="Rectangle 56"/>
            <p:cNvSpPr>
              <a:spLocks noChangeArrowheads="1"/>
            </p:cNvSpPr>
            <p:nvPr/>
          </p:nvSpPr>
          <p:spPr bwMode="auto">
            <a:xfrm>
              <a:off x="3420" y="2574"/>
              <a:ext cx="381" cy="3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8200" tIns="44280" rIns="88200" bIns="4428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225" name="Rectangle 57"/>
            <p:cNvSpPr>
              <a:spLocks noChangeArrowheads="1"/>
            </p:cNvSpPr>
            <p:nvPr/>
          </p:nvSpPr>
          <p:spPr bwMode="auto">
            <a:xfrm>
              <a:off x="3801" y="2574"/>
              <a:ext cx="519" cy="3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8200" tIns="44280" rIns="88200" bIns="4428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8226" name="Rectangle 58"/>
            <p:cNvSpPr>
              <a:spLocks noChangeArrowheads="1"/>
            </p:cNvSpPr>
            <p:nvPr/>
          </p:nvSpPr>
          <p:spPr bwMode="auto">
            <a:xfrm>
              <a:off x="4320" y="2574"/>
              <a:ext cx="495" cy="3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8200" tIns="44280" rIns="88200" bIns="4428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8227" name="Rectangle 59"/>
            <p:cNvSpPr>
              <a:spLocks noChangeArrowheads="1"/>
            </p:cNvSpPr>
            <p:nvPr/>
          </p:nvSpPr>
          <p:spPr bwMode="auto">
            <a:xfrm>
              <a:off x="4815" y="2574"/>
              <a:ext cx="675" cy="338"/>
            </a:xfrm>
            <a:prstGeom prst="rect">
              <a:avLst/>
            </a:prstGeom>
            <a:solidFill>
              <a:srgbClr val="EEF9F4"/>
            </a:solidFill>
            <a:ln w="9525">
              <a:noFill/>
              <a:round/>
              <a:headEnd/>
              <a:tailEnd/>
            </a:ln>
          </p:spPr>
          <p:txBody>
            <a:bodyPr lIns="88200" tIns="44280" rIns="88200" bIns="4428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 b="1">
                  <a:solidFill>
                    <a:srgbClr val="000000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8228" name="Rectangle 60"/>
            <p:cNvSpPr>
              <a:spLocks noChangeArrowheads="1"/>
            </p:cNvSpPr>
            <p:nvPr/>
          </p:nvSpPr>
          <p:spPr bwMode="auto">
            <a:xfrm>
              <a:off x="2610" y="2912"/>
              <a:ext cx="810" cy="4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8200" tIns="44280" rIns="88200" bIns="4428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-4</a:t>
              </a:r>
            </a:p>
          </p:txBody>
        </p:sp>
        <p:sp>
          <p:nvSpPr>
            <p:cNvPr id="8229" name="Rectangle 61"/>
            <p:cNvSpPr>
              <a:spLocks noChangeArrowheads="1"/>
            </p:cNvSpPr>
            <p:nvPr/>
          </p:nvSpPr>
          <p:spPr bwMode="auto">
            <a:xfrm>
              <a:off x="3420" y="2912"/>
              <a:ext cx="381" cy="4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8200" tIns="44280" rIns="88200" bIns="4428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230" name="Rectangle 62"/>
            <p:cNvSpPr>
              <a:spLocks noChangeArrowheads="1"/>
            </p:cNvSpPr>
            <p:nvPr/>
          </p:nvSpPr>
          <p:spPr bwMode="auto">
            <a:xfrm>
              <a:off x="3801" y="2912"/>
              <a:ext cx="519" cy="4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8200" tIns="44280" rIns="88200" bIns="4428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-6</a:t>
              </a:r>
            </a:p>
          </p:txBody>
        </p:sp>
        <p:sp>
          <p:nvSpPr>
            <p:cNvPr id="8231" name="Rectangle 63"/>
            <p:cNvSpPr>
              <a:spLocks noChangeArrowheads="1"/>
            </p:cNvSpPr>
            <p:nvPr/>
          </p:nvSpPr>
          <p:spPr bwMode="auto">
            <a:xfrm>
              <a:off x="4320" y="2912"/>
              <a:ext cx="495" cy="4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8200" tIns="44280" rIns="88200" bIns="4428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>
                  <a:solidFill>
                    <a:srgbClr val="000000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8232" name="Rectangle 64"/>
            <p:cNvSpPr>
              <a:spLocks noChangeArrowheads="1"/>
            </p:cNvSpPr>
            <p:nvPr/>
          </p:nvSpPr>
          <p:spPr bwMode="auto">
            <a:xfrm>
              <a:off x="4815" y="2912"/>
              <a:ext cx="675" cy="426"/>
            </a:xfrm>
            <a:prstGeom prst="rect">
              <a:avLst/>
            </a:prstGeom>
            <a:solidFill>
              <a:srgbClr val="EEF9F4"/>
            </a:solidFill>
            <a:ln w="9525">
              <a:noFill/>
              <a:round/>
              <a:headEnd/>
              <a:tailEnd/>
            </a:ln>
          </p:spPr>
          <p:txBody>
            <a:bodyPr lIns="88200" tIns="44280" rIns="88200" bIns="44280" anchor="ctr"/>
            <a:lstStyle/>
            <a:p>
              <a:pPr algn="r">
                <a:buFont typeface="Arial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 b="1">
                  <a:solidFill>
                    <a:srgbClr val="000000"/>
                  </a:solidFill>
                  <a:latin typeface="Arial" charset="0"/>
                </a:rPr>
                <a:t>-68</a:t>
              </a:r>
            </a:p>
          </p:txBody>
        </p:sp>
        <p:sp>
          <p:nvSpPr>
            <p:cNvPr id="8233" name="Line 65"/>
            <p:cNvSpPr>
              <a:spLocks noChangeShapeType="1"/>
            </p:cNvSpPr>
            <p:nvPr/>
          </p:nvSpPr>
          <p:spPr bwMode="auto">
            <a:xfrm>
              <a:off x="3420" y="810"/>
              <a:ext cx="1" cy="252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4" name="Line 66"/>
            <p:cNvSpPr>
              <a:spLocks noChangeShapeType="1"/>
            </p:cNvSpPr>
            <p:nvPr/>
          </p:nvSpPr>
          <p:spPr bwMode="auto">
            <a:xfrm>
              <a:off x="3801" y="810"/>
              <a:ext cx="1" cy="252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5" name="Line 67"/>
            <p:cNvSpPr>
              <a:spLocks noChangeShapeType="1"/>
            </p:cNvSpPr>
            <p:nvPr/>
          </p:nvSpPr>
          <p:spPr bwMode="auto">
            <a:xfrm>
              <a:off x="4320" y="810"/>
              <a:ext cx="1" cy="252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6" name="Line 68"/>
            <p:cNvSpPr>
              <a:spLocks noChangeShapeType="1"/>
            </p:cNvSpPr>
            <p:nvPr/>
          </p:nvSpPr>
          <p:spPr bwMode="auto">
            <a:xfrm>
              <a:off x="4815" y="810"/>
              <a:ext cx="1" cy="252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7" name="Line 69"/>
            <p:cNvSpPr>
              <a:spLocks noChangeShapeType="1"/>
            </p:cNvSpPr>
            <p:nvPr/>
          </p:nvSpPr>
          <p:spPr bwMode="auto">
            <a:xfrm>
              <a:off x="3420" y="1326"/>
              <a:ext cx="207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8" name="Line 70"/>
            <p:cNvSpPr>
              <a:spLocks noChangeShapeType="1"/>
            </p:cNvSpPr>
            <p:nvPr/>
          </p:nvSpPr>
          <p:spPr bwMode="auto">
            <a:xfrm>
              <a:off x="3420" y="1664"/>
              <a:ext cx="207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9" name="Line 71"/>
            <p:cNvSpPr>
              <a:spLocks noChangeShapeType="1"/>
            </p:cNvSpPr>
            <p:nvPr/>
          </p:nvSpPr>
          <p:spPr bwMode="auto">
            <a:xfrm>
              <a:off x="3420" y="1950"/>
              <a:ext cx="207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40" name="Line 72"/>
            <p:cNvSpPr>
              <a:spLocks noChangeShapeType="1"/>
            </p:cNvSpPr>
            <p:nvPr/>
          </p:nvSpPr>
          <p:spPr bwMode="auto">
            <a:xfrm>
              <a:off x="3420" y="2288"/>
              <a:ext cx="207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41" name="Line 73"/>
            <p:cNvSpPr>
              <a:spLocks noChangeShapeType="1"/>
            </p:cNvSpPr>
            <p:nvPr/>
          </p:nvSpPr>
          <p:spPr bwMode="auto">
            <a:xfrm>
              <a:off x="3420" y="2574"/>
              <a:ext cx="207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42" name="Line 74"/>
            <p:cNvSpPr>
              <a:spLocks noChangeShapeType="1"/>
            </p:cNvSpPr>
            <p:nvPr/>
          </p:nvSpPr>
          <p:spPr bwMode="auto">
            <a:xfrm>
              <a:off x="3420" y="2912"/>
              <a:ext cx="207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43" name="Line 75"/>
            <p:cNvSpPr>
              <a:spLocks noChangeShapeType="1"/>
            </p:cNvSpPr>
            <p:nvPr/>
          </p:nvSpPr>
          <p:spPr bwMode="auto">
            <a:xfrm>
              <a:off x="5490" y="810"/>
              <a:ext cx="1" cy="252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44" name="Line 76"/>
            <p:cNvSpPr>
              <a:spLocks noChangeShapeType="1"/>
            </p:cNvSpPr>
            <p:nvPr/>
          </p:nvSpPr>
          <p:spPr bwMode="auto">
            <a:xfrm>
              <a:off x="3420" y="810"/>
              <a:ext cx="207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45" name="Line 77"/>
            <p:cNvSpPr>
              <a:spLocks noChangeShapeType="1"/>
            </p:cNvSpPr>
            <p:nvPr/>
          </p:nvSpPr>
          <p:spPr bwMode="auto">
            <a:xfrm>
              <a:off x="3420" y="3338"/>
              <a:ext cx="207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>
                <a:srgbClr val="495A74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300">
                <a:solidFill>
                  <a:srgbClr val="495A7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Теорема Безу:</a:t>
            </a: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1435100" y="1447800"/>
            <a:ext cx="7499350" cy="541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54013" indent="-282575">
              <a:lnSpc>
                <a:spcPct val="90000"/>
              </a:lnSpc>
              <a:spcBef>
                <a:spcPts val="600"/>
              </a:spcBef>
              <a:buClr>
                <a:srgbClr val="7FD13B"/>
              </a:buClr>
              <a:buFont typeface="Wingdings 2" pitchFamily="16" charset="2"/>
              <a:buNone/>
              <a:tabLst>
                <a:tab pos="354013" algn="l"/>
                <a:tab pos="801688" algn="l"/>
                <a:tab pos="1250950" algn="l"/>
                <a:tab pos="1700213" algn="l"/>
                <a:tab pos="2149475" algn="l"/>
                <a:tab pos="2598738" algn="l"/>
                <a:tab pos="3048000" algn="l"/>
                <a:tab pos="3497263" algn="l"/>
                <a:tab pos="3946525" algn="l"/>
                <a:tab pos="4395788" algn="l"/>
                <a:tab pos="4845050" algn="l"/>
                <a:tab pos="5294313" algn="l"/>
                <a:tab pos="5743575" algn="l"/>
                <a:tab pos="6192838" algn="l"/>
                <a:tab pos="6642100" algn="l"/>
                <a:tab pos="7091363" algn="l"/>
                <a:tab pos="7540625" algn="l"/>
                <a:tab pos="7989888" algn="l"/>
                <a:tab pos="8439150" algn="l"/>
                <a:tab pos="8888413" algn="l"/>
                <a:tab pos="9337675" algn="l"/>
              </a:tabLst>
            </a:pPr>
            <a:endParaRPr lang="en-GB" sz="3200">
              <a:solidFill>
                <a:srgbClr val="000000"/>
              </a:solidFill>
            </a:endParaRPr>
          </a:p>
          <a:p>
            <a:pPr marL="354013" indent="-282575">
              <a:lnSpc>
                <a:spcPct val="90000"/>
              </a:lnSpc>
              <a:spcBef>
                <a:spcPts val="600"/>
              </a:spcBef>
              <a:buClr>
                <a:srgbClr val="7FD13B"/>
              </a:buClr>
              <a:buFont typeface="Wingdings 2" pitchFamily="16" charset="2"/>
              <a:buNone/>
              <a:tabLst>
                <a:tab pos="354013" algn="l"/>
                <a:tab pos="801688" algn="l"/>
                <a:tab pos="1250950" algn="l"/>
                <a:tab pos="1700213" algn="l"/>
                <a:tab pos="2149475" algn="l"/>
                <a:tab pos="2598738" algn="l"/>
                <a:tab pos="3048000" algn="l"/>
                <a:tab pos="3497263" algn="l"/>
                <a:tab pos="3946525" algn="l"/>
                <a:tab pos="4395788" algn="l"/>
                <a:tab pos="4845050" algn="l"/>
                <a:tab pos="5294313" algn="l"/>
                <a:tab pos="5743575" algn="l"/>
                <a:tab pos="6192838" algn="l"/>
                <a:tab pos="6642100" algn="l"/>
                <a:tab pos="7091363" algn="l"/>
                <a:tab pos="7540625" algn="l"/>
                <a:tab pos="7989888" algn="l"/>
                <a:tab pos="8439150" algn="l"/>
                <a:tab pos="8888413" algn="l"/>
                <a:tab pos="9337675" algn="l"/>
              </a:tabLst>
            </a:pPr>
            <a:endParaRPr lang="en-GB" sz="3200">
              <a:solidFill>
                <a:srgbClr val="000000"/>
              </a:solidFill>
            </a:endParaRPr>
          </a:p>
          <a:p>
            <a:pPr marL="354013" indent="-282575">
              <a:lnSpc>
                <a:spcPct val="90000"/>
              </a:lnSpc>
              <a:spcBef>
                <a:spcPts val="600"/>
              </a:spcBef>
              <a:buClr>
                <a:srgbClr val="7FD13B"/>
              </a:buClr>
              <a:buFont typeface="Wingdings 2" pitchFamily="16" charset="2"/>
              <a:buNone/>
              <a:tabLst>
                <a:tab pos="354013" algn="l"/>
                <a:tab pos="801688" algn="l"/>
                <a:tab pos="1250950" algn="l"/>
                <a:tab pos="1700213" algn="l"/>
                <a:tab pos="2149475" algn="l"/>
                <a:tab pos="2598738" algn="l"/>
                <a:tab pos="3048000" algn="l"/>
                <a:tab pos="3497263" algn="l"/>
                <a:tab pos="3946525" algn="l"/>
                <a:tab pos="4395788" algn="l"/>
                <a:tab pos="4845050" algn="l"/>
                <a:tab pos="5294313" algn="l"/>
                <a:tab pos="5743575" algn="l"/>
                <a:tab pos="6192838" algn="l"/>
                <a:tab pos="6642100" algn="l"/>
                <a:tab pos="7091363" algn="l"/>
                <a:tab pos="7540625" algn="l"/>
                <a:tab pos="7989888" algn="l"/>
                <a:tab pos="8439150" algn="l"/>
                <a:tab pos="8888413" algn="l"/>
                <a:tab pos="9337675" algn="l"/>
              </a:tabLst>
            </a:pPr>
            <a:endParaRPr lang="en-GB" sz="3200">
              <a:solidFill>
                <a:srgbClr val="000000"/>
              </a:solidFill>
            </a:endParaRPr>
          </a:p>
          <a:p>
            <a:pPr marL="354013" indent="-282575">
              <a:lnSpc>
                <a:spcPct val="90000"/>
              </a:lnSpc>
              <a:spcBef>
                <a:spcPts val="600"/>
              </a:spcBef>
              <a:buClr>
                <a:srgbClr val="7FD13B"/>
              </a:buClr>
              <a:buFont typeface="Wingdings 2" pitchFamily="16" charset="2"/>
              <a:buNone/>
              <a:tabLst>
                <a:tab pos="354013" algn="l"/>
                <a:tab pos="801688" algn="l"/>
                <a:tab pos="1250950" algn="l"/>
                <a:tab pos="1700213" algn="l"/>
                <a:tab pos="2149475" algn="l"/>
                <a:tab pos="2598738" algn="l"/>
                <a:tab pos="3048000" algn="l"/>
                <a:tab pos="3497263" algn="l"/>
                <a:tab pos="3946525" algn="l"/>
                <a:tab pos="4395788" algn="l"/>
                <a:tab pos="4845050" algn="l"/>
                <a:tab pos="5294313" algn="l"/>
                <a:tab pos="5743575" algn="l"/>
                <a:tab pos="6192838" algn="l"/>
                <a:tab pos="6642100" algn="l"/>
                <a:tab pos="7091363" algn="l"/>
                <a:tab pos="7540625" algn="l"/>
                <a:tab pos="7989888" algn="l"/>
                <a:tab pos="8439150" algn="l"/>
                <a:tab pos="8888413" algn="l"/>
                <a:tab pos="9337675" algn="l"/>
              </a:tabLst>
            </a:pPr>
            <a:endParaRPr lang="en-GB" sz="3200">
              <a:solidFill>
                <a:srgbClr val="000000"/>
              </a:solidFill>
            </a:endParaRPr>
          </a:p>
          <a:p>
            <a:pPr marL="354013" indent="-282575">
              <a:lnSpc>
                <a:spcPct val="90000"/>
              </a:lnSpc>
              <a:spcBef>
                <a:spcPts val="600"/>
              </a:spcBef>
              <a:buClr>
                <a:srgbClr val="7FD13B"/>
              </a:buClr>
              <a:tabLst>
                <a:tab pos="354013" algn="l"/>
                <a:tab pos="801688" algn="l"/>
                <a:tab pos="1250950" algn="l"/>
                <a:tab pos="1700213" algn="l"/>
                <a:tab pos="2149475" algn="l"/>
                <a:tab pos="2598738" algn="l"/>
                <a:tab pos="3048000" algn="l"/>
                <a:tab pos="3497263" algn="l"/>
                <a:tab pos="3946525" algn="l"/>
                <a:tab pos="4395788" algn="l"/>
                <a:tab pos="4845050" algn="l"/>
                <a:tab pos="5294313" algn="l"/>
                <a:tab pos="5743575" algn="l"/>
                <a:tab pos="6192838" algn="l"/>
                <a:tab pos="6642100" algn="l"/>
                <a:tab pos="7091363" algn="l"/>
                <a:tab pos="7540625" algn="l"/>
                <a:tab pos="7989888" algn="l"/>
                <a:tab pos="8439150" algn="l"/>
                <a:tab pos="8888413" algn="l"/>
                <a:tab pos="9337675" algn="l"/>
              </a:tabLst>
            </a:pPr>
            <a:endParaRPr lang="en-GB" sz="3200">
              <a:solidFill>
                <a:srgbClr val="000000"/>
              </a:solidFill>
            </a:endParaRP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1435100" y="188913"/>
            <a:ext cx="7496175" cy="13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1435100" y="1447800"/>
            <a:ext cx="3657600" cy="541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986338" y="1071563"/>
            <a:ext cx="4157662" cy="9223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354013" indent="-282575">
              <a:spcBef>
                <a:spcPts val="600"/>
              </a:spcBef>
              <a:buClr>
                <a:srgbClr val="7FD13B"/>
              </a:buClr>
              <a:buFont typeface="Wingdings 2" pitchFamily="16" charset="2"/>
              <a:buChar char=""/>
              <a:tabLst>
                <a:tab pos="354013" algn="l"/>
                <a:tab pos="801688" algn="l"/>
                <a:tab pos="1250950" algn="l"/>
                <a:tab pos="1700213" algn="l"/>
                <a:tab pos="2149475" algn="l"/>
                <a:tab pos="2598738" algn="l"/>
                <a:tab pos="3048000" algn="l"/>
                <a:tab pos="3497263" algn="l"/>
                <a:tab pos="3946525" algn="l"/>
                <a:tab pos="4395788" algn="l"/>
                <a:tab pos="4845050" algn="l"/>
                <a:tab pos="5294313" algn="l"/>
                <a:tab pos="5743575" algn="l"/>
                <a:tab pos="6192838" algn="l"/>
                <a:tab pos="6642100" algn="l"/>
                <a:tab pos="7091363" algn="l"/>
                <a:tab pos="7540625" algn="l"/>
                <a:tab pos="7989888" algn="l"/>
                <a:tab pos="8439150" algn="l"/>
                <a:tab pos="8888413" algn="l"/>
                <a:tab pos="9337675" algn="l"/>
              </a:tabLst>
            </a:pPr>
            <a:r>
              <a:rPr lang="en-GB" sz="2800">
                <a:solidFill>
                  <a:srgbClr val="000000"/>
                </a:solidFill>
                <a:cs typeface="Times New Roman" pitchFamily="16" charset="0"/>
              </a:rPr>
              <a:t>Остаток R от деления Р(х) на двучлен  (x - а) равен  Р(а</a:t>
            </a:r>
            <a:r>
              <a:rPr lang="en-GB" sz="3200">
                <a:solidFill>
                  <a:srgbClr val="000000"/>
                </a:solidFill>
                <a:cs typeface="Times New Roman" pitchFamily="16" charset="0"/>
              </a:rPr>
              <a:t>).</a:t>
            </a:r>
          </a:p>
          <a:p>
            <a:pPr marL="354013" indent="-282575">
              <a:spcBef>
                <a:spcPts val="600"/>
              </a:spcBef>
              <a:buClr>
                <a:srgbClr val="7FD13B"/>
              </a:buClr>
              <a:buFont typeface="Wingdings 2" pitchFamily="16" charset="2"/>
              <a:buChar char=""/>
              <a:tabLst>
                <a:tab pos="354013" algn="l"/>
                <a:tab pos="801688" algn="l"/>
                <a:tab pos="1250950" algn="l"/>
                <a:tab pos="1700213" algn="l"/>
                <a:tab pos="2149475" algn="l"/>
                <a:tab pos="2598738" algn="l"/>
                <a:tab pos="3048000" algn="l"/>
                <a:tab pos="3497263" algn="l"/>
                <a:tab pos="3946525" algn="l"/>
                <a:tab pos="4395788" algn="l"/>
                <a:tab pos="4845050" algn="l"/>
                <a:tab pos="5294313" algn="l"/>
                <a:tab pos="5743575" algn="l"/>
                <a:tab pos="6192838" algn="l"/>
                <a:tab pos="6642100" algn="l"/>
                <a:tab pos="7091363" algn="l"/>
                <a:tab pos="7540625" algn="l"/>
                <a:tab pos="7989888" algn="l"/>
                <a:tab pos="8439150" algn="l"/>
                <a:tab pos="8888413" algn="l"/>
                <a:tab pos="9337675" algn="l"/>
              </a:tabLst>
            </a:pPr>
            <a:r>
              <a:rPr lang="en-GB" sz="2800" b="1">
                <a:solidFill>
                  <a:srgbClr val="000000"/>
                </a:solidFill>
                <a:cs typeface="Times New Roman" pitchFamily="16" charset="0"/>
              </a:rPr>
              <a:t>Следствие</a:t>
            </a:r>
            <a:r>
              <a:rPr lang="en-GB" sz="2800">
                <a:solidFill>
                  <a:srgbClr val="000000"/>
                </a:solidFill>
                <a:cs typeface="Times New Roman" pitchFamily="16" charset="0"/>
              </a:rPr>
              <a:t>: Для того, чтобы многочлен Р(х) делился нацело на двучлен (х – а), необходимо и достаточно, чтобы выполнялось равенство Р(а) = 0</a:t>
            </a:r>
            <a:r>
              <a:rPr lang="en-GB" sz="2800">
                <a:solidFill>
                  <a:srgbClr val="000000"/>
                </a:solidFill>
              </a:rPr>
              <a:t>.</a:t>
            </a:r>
          </a:p>
          <a:p>
            <a:pPr marL="354013" indent="-282575">
              <a:spcBef>
                <a:spcPts val="600"/>
              </a:spcBef>
              <a:buClr>
                <a:srgbClr val="7FD13B"/>
              </a:buClr>
              <a:tabLst>
                <a:tab pos="354013" algn="l"/>
                <a:tab pos="801688" algn="l"/>
                <a:tab pos="1250950" algn="l"/>
                <a:tab pos="1700213" algn="l"/>
                <a:tab pos="2149475" algn="l"/>
                <a:tab pos="2598738" algn="l"/>
                <a:tab pos="3048000" algn="l"/>
                <a:tab pos="3497263" algn="l"/>
                <a:tab pos="3946525" algn="l"/>
                <a:tab pos="4395788" algn="l"/>
                <a:tab pos="4845050" algn="l"/>
                <a:tab pos="5294313" algn="l"/>
                <a:tab pos="5743575" algn="l"/>
                <a:tab pos="6192838" algn="l"/>
                <a:tab pos="6642100" algn="l"/>
                <a:tab pos="7091363" algn="l"/>
                <a:tab pos="7540625" algn="l"/>
                <a:tab pos="7989888" algn="l"/>
                <a:tab pos="8439150" algn="l"/>
                <a:tab pos="8888413" algn="l"/>
                <a:tab pos="9337675" algn="l"/>
              </a:tabLst>
            </a:pPr>
            <a:endParaRPr lang="en-GB" sz="2800">
              <a:solidFill>
                <a:srgbClr val="CCCCFF"/>
              </a:solidFill>
            </a:endParaRPr>
          </a:p>
          <a:p>
            <a:pPr marL="354013" indent="-282575">
              <a:spcBef>
                <a:spcPts val="600"/>
              </a:spcBef>
              <a:buClr>
                <a:srgbClr val="7FD13B"/>
              </a:buClr>
              <a:buFont typeface="Wingdings 2" pitchFamily="16" charset="2"/>
              <a:buNone/>
              <a:tabLst>
                <a:tab pos="354013" algn="l"/>
                <a:tab pos="801688" algn="l"/>
                <a:tab pos="1250950" algn="l"/>
                <a:tab pos="1700213" algn="l"/>
                <a:tab pos="2149475" algn="l"/>
                <a:tab pos="2598738" algn="l"/>
                <a:tab pos="3048000" algn="l"/>
                <a:tab pos="3497263" algn="l"/>
                <a:tab pos="3946525" algn="l"/>
                <a:tab pos="4395788" algn="l"/>
                <a:tab pos="4845050" algn="l"/>
                <a:tab pos="5294313" algn="l"/>
                <a:tab pos="5743575" algn="l"/>
                <a:tab pos="6192838" algn="l"/>
                <a:tab pos="6642100" algn="l"/>
                <a:tab pos="7091363" algn="l"/>
                <a:tab pos="7540625" algn="l"/>
                <a:tab pos="7989888" algn="l"/>
                <a:tab pos="8439150" algn="l"/>
                <a:tab pos="8888413" algn="l"/>
                <a:tab pos="9337675" algn="l"/>
              </a:tabLst>
            </a:pPr>
            <a:endParaRPr lang="en-GB" sz="320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marL="354013" indent="-282575">
              <a:spcBef>
                <a:spcPts val="600"/>
              </a:spcBef>
              <a:buClr>
                <a:srgbClr val="7FD13B"/>
              </a:buClr>
              <a:buFont typeface="Wingdings 2" pitchFamily="16" charset="2"/>
              <a:buNone/>
              <a:tabLst>
                <a:tab pos="354013" algn="l"/>
                <a:tab pos="801688" algn="l"/>
                <a:tab pos="1250950" algn="l"/>
                <a:tab pos="1700213" algn="l"/>
                <a:tab pos="2149475" algn="l"/>
                <a:tab pos="2598738" algn="l"/>
                <a:tab pos="3048000" algn="l"/>
                <a:tab pos="3497263" algn="l"/>
                <a:tab pos="3946525" algn="l"/>
                <a:tab pos="4395788" algn="l"/>
                <a:tab pos="4845050" algn="l"/>
                <a:tab pos="5294313" algn="l"/>
                <a:tab pos="5743575" algn="l"/>
                <a:tab pos="6192838" algn="l"/>
                <a:tab pos="6642100" algn="l"/>
                <a:tab pos="7091363" algn="l"/>
                <a:tab pos="7540625" algn="l"/>
                <a:tab pos="7989888" algn="l"/>
                <a:tab pos="8439150" algn="l"/>
                <a:tab pos="8888413" algn="l"/>
                <a:tab pos="9337675" algn="l"/>
              </a:tabLst>
            </a:pPr>
            <a:endParaRPr lang="en-GB" sz="320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marL="354013" indent="-282575">
              <a:spcBef>
                <a:spcPts val="600"/>
              </a:spcBef>
              <a:buClr>
                <a:srgbClr val="7FD13B"/>
              </a:buClr>
              <a:buFont typeface="Wingdings 2" pitchFamily="16" charset="2"/>
              <a:buNone/>
              <a:tabLst>
                <a:tab pos="354013" algn="l"/>
                <a:tab pos="801688" algn="l"/>
                <a:tab pos="1250950" algn="l"/>
                <a:tab pos="1700213" algn="l"/>
                <a:tab pos="2149475" algn="l"/>
                <a:tab pos="2598738" algn="l"/>
                <a:tab pos="3048000" algn="l"/>
                <a:tab pos="3497263" algn="l"/>
                <a:tab pos="3946525" algn="l"/>
                <a:tab pos="4395788" algn="l"/>
                <a:tab pos="4845050" algn="l"/>
                <a:tab pos="5294313" algn="l"/>
                <a:tab pos="5743575" algn="l"/>
                <a:tab pos="6192838" algn="l"/>
                <a:tab pos="6642100" algn="l"/>
                <a:tab pos="7091363" algn="l"/>
                <a:tab pos="7540625" algn="l"/>
                <a:tab pos="7989888" algn="l"/>
                <a:tab pos="8439150" algn="l"/>
                <a:tab pos="8888413" algn="l"/>
                <a:tab pos="9337675" algn="l"/>
              </a:tabLst>
            </a:pPr>
            <a:endParaRPr lang="en-GB" sz="320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marL="354013" indent="-282575">
              <a:spcBef>
                <a:spcPts val="600"/>
              </a:spcBef>
              <a:buClr>
                <a:srgbClr val="7FD13B"/>
              </a:buClr>
              <a:buFont typeface="Wingdings 2" pitchFamily="16" charset="2"/>
              <a:buNone/>
              <a:tabLst>
                <a:tab pos="354013" algn="l"/>
                <a:tab pos="801688" algn="l"/>
                <a:tab pos="1250950" algn="l"/>
                <a:tab pos="1700213" algn="l"/>
                <a:tab pos="2149475" algn="l"/>
                <a:tab pos="2598738" algn="l"/>
                <a:tab pos="3048000" algn="l"/>
                <a:tab pos="3497263" algn="l"/>
                <a:tab pos="3946525" algn="l"/>
                <a:tab pos="4395788" algn="l"/>
                <a:tab pos="4845050" algn="l"/>
                <a:tab pos="5294313" algn="l"/>
                <a:tab pos="5743575" algn="l"/>
                <a:tab pos="6192838" algn="l"/>
                <a:tab pos="6642100" algn="l"/>
                <a:tab pos="7091363" algn="l"/>
                <a:tab pos="7540625" algn="l"/>
                <a:tab pos="7989888" algn="l"/>
                <a:tab pos="8439150" algn="l"/>
                <a:tab pos="8888413" algn="l"/>
                <a:tab pos="9337675" algn="l"/>
              </a:tabLst>
            </a:pPr>
            <a:endParaRPr lang="en-GB" sz="320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marL="354013" indent="-282575">
              <a:spcBef>
                <a:spcPts val="600"/>
              </a:spcBef>
              <a:buClr>
                <a:srgbClr val="7FD13B"/>
              </a:buClr>
              <a:buFont typeface="Wingdings 2" pitchFamily="16" charset="2"/>
              <a:buNone/>
              <a:tabLst>
                <a:tab pos="354013" algn="l"/>
                <a:tab pos="801688" algn="l"/>
                <a:tab pos="1250950" algn="l"/>
                <a:tab pos="1700213" algn="l"/>
                <a:tab pos="2149475" algn="l"/>
                <a:tab pos="2598738" algn="l"/>
                <a:tab pos="3048000" algn="l"/>
                <a:tab pos="3497263" algn="l"/>
                <a:tab pos="3946525" algn="l"/>
                <a:tab pos="4395788" algn="l"/>
                <a:tab pos="4845050" algn="l"/>
                <a:tab pos="5294313" algn="l"/>
                <a:tab pos="5743575" algn="l"/>
                <a:tab pos="6192838" algn="l"/>
                <a:tab pos="6642100" algn="l"/>
                <a:tab pos="7091363" algn="l"/>
                <a:tab pos="7540625" algn="l"/>
                <a:tab pos="7989888" algn="l"/>
                <a:tab pos="8439150" algn="l"/>
                <a:tab pos="8888413" algn="l"/>
                <a:tab pos="9337675" algn="l"/>
              </a:tabLst>
            </a:pPr>
            <a:endParaRPr lang="en-GB" sz="320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marL="354013" indent="-282575">
              <a:spcBef>
                <a:spcPts val="600"/>
              </a:spcBef>
              <a:buClr>
                <a:srgbClr val="7FD13B"/>
              </a:buClr>
              <a:buFont typeface="Wingdings 2" pitchFamily="16" charset="2"/>
              <a:buChar char=""/>
              <a:tabLst>
                <a:tab pos="354013" algn="l"/>
                <a:tab pos="801688" algn="l"/>
                <a:tab pos="1250950" algn="l"/>
                <a:tab pos="1700213" algn="l"/>
                <a:tab pos="2149475" algn="l"/>
                <a:tab pos="2598738" algn="l"/>
                <a:tab pos="3048000" algn="l"/>
                <a:tab pos="3497263" algn="l"/>
                <a:tab pos="3946525" algn="l"/>
                <a:tab pos="4395788" algn="l"/>
                <a:tab pos="4845050" algn="l"/>
                <a:tab pos="5294313" algn="l"/>
                <a:tab pos="5743575" algn="l"/>
                <a:tab pos="6192838" algn="l"/>
                <a:tab pos="6642100" algn="l"/>
                <a:tab pos="7091363" algn="l"/>
                <a:tab pos="7540625" algn="l"/>
                <a:tab pos="7989888" algn="l"/>
                <a:tab pos="8439150" algn="l"/>
                <a:tab pos="8888413" algn="l"/>
                <a:tab pos="9337675" algn="l"/>
              </a:tabLst>
            </a:pPr>
            <a:r>
              <a:rPr lang="en-GB" sz="320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  <a:hlinkClick r:id="rId3"/>
              </a:rPr>
              <a:t>О Безу</a:t>
            </a:r>
          </a:p>
        </p:txBody>
      </p:sp>
      <p:pic>
        <p:nvPicPr>
          <p:cNvPr id="922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1357313"/>
            <a:ext cx="3944938" cy="4500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1079500" y="5940425"/>
            <a:ext cx="4319588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FFFFFF"/>
                </a:solidFill>
                <a:latin typeface="Times New Roman" pitchFamily="16" charset="0"/>
                <a:cs typeface="Times New Roman" pitchFamily="16" charset="0"/>
              </a:rPr>
              <a:t>Этьенн БЕЗУ </a:t>
            </a:r>
          </a:p>
        </p:txBody>
      </p:sp>
      <p:sp>
        <p:nvSpPr>
          <p:cNvPr id="9225" name="Text Box 8"/>
          <p:cNvSpPr txBox="1">
            <a:spLocks noChangeArrowheads="1"/>
          </p:cNvSpPr>
          <p:nvPr/>
        </p:nvSpPr>
        <p:spPr bwMode="auto">
          <a:xfrm>
            <a:off x="1079500" y="5940425"/>
            <a:ext cx="4140200" cy="539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600" i="1">
                <a:solidFill>
                  <a:srgbClr val="000000"/>
                </a:solidFill>
                <a:cs typeface="Times New Roman" pitchFamily="16" charset="0"/>
              </a:rPr>
              <a:t>Этьенн Безу  (1730 - 1783)</a:t>
            </a:r>
            <a:r>
              <a:rPr lang="ar-SA" sz="2600" i="1">
                <a:solidFill>
                  <a:srgbClr val="000000"/>
                </a:solidFill>
                <a:cs typeface="Times New Roman" pitchFamily="16" charset="0"/>
              </a:rPr>
              <a:t>‏</a:t>
            </a:r>
            <a:endParaRPr lang="en-GB" sz="2600" i="1">
              <a:solidFill>
                <a:srgbClr val="000000"/>
              </a:solidFill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928688" y="500063"/>
            <a:ext cx="7772400" cy="1362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buClr>
                <a:srgbClr val="495A74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 b="1">
                <a:solidFill>
                  <a:srgbClr val="495A74"/>
                </a:solidFill>
              </a:rPr>
              <a:t>РЕШИТЬ УРАВНЕНИЕ:</a:t>
            </a:r>
          </a:p>
          <a:p>
            <a:pPr>
              <a:buClr>
                <a:srgbClr val="495A74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4000" b="1">
              <a:solidFill>
                <a:srgbClr val="495A74"/>
              </a:solidFill>
            </a:endParaRP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071563" y="1500188"/>
            <a:ext cx="7772400" cy="4210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>
              <a:spcBef>
                <a:spcPts val="600"/>
              </a:spcBef>
              <a:buClr>
                <a:srgbClr val="7FD13B"/>
              </a:buClr>
              <a:buFont typeface="Wingdings 2" pitchFamily="16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660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buClr>
                <a:srgbClr val="7FD13B"/>
              </a:buClr>
              <a:buFont typeface="Wingdings 2" pitchFamily="16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660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buClr>
                <a:srgbClr val="7FD13B"/>
              </a:buClr>
              <a:buFont typeface="Wingdings 2" pitchFamily="16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660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buClr>
                <a:srgbClr val="7FD13B"/>
              </a:buClr>
              <a:buFont typeface="Wingdings 2" pitchFamily="16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660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buClr>
                <a:srgbClr val="7FD13B"/>
              </a:buClr>
              <a:buFont typeface="Wingdings 2" pitchFamily="16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660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buClr>
                <a:srgbClr val="7FD13B"/>
              </a:buClr>
              <a:buFont typeface="Wingdings 2" pitchFamily="16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6600">
                <a:solidFill>
                  <a:srgbClr val="000000"/>
                </a:solidFill>
              </a:rPr>
              <a:t>х</a:t>
            </a:r>
            <a:r>
              <a:rPr lang="en-GB" sz="6600" baseline="30000">
                <a:solidFill>
                  <a:srgbClr val="000000"/>
                </a:solidFill>
              </a:rPr>
              <a:t>4</a:t>
            </a:r>
            <a:r>
              <a:rPr lang="en-GB" sz="6600">
                <a:solidFill>
                  <a:srgbClr val="000000"/>
                </a:solidFill>
              </a:rPr>
              <a:t> - x</a:t>
            </a:r>
            <a:r>
              <a:rPr lang="en-GB" sz="6600" baseline="30000">
                <a:solidFill>
                  <a:srgbClr val="000000"/>
                </a:solidFill>
              </a:rPr>
              <a:t>3</a:t>
            </a:r>
            <a:r>
              <a:rPr lang="en-GB" sz="6600">
                <a:solidFill>
                  <a:srgbClr val="000000"/>
                </a:solidFill>
              </a:rPr>
              <a:t> - 6x</a:t>
            </a:r>
            <a:r>
              <a:rPr lang="en-GB" sz="6600" baseline="30000">
                <a:solidFill>
                  <a:srgbClr val="000000"/>
                </a:solidFill>
              </a:rPr>
              <a:t>2</a:t>
            </a:r>
            <a:r>
              <a:rPr lang="en-GB" sz="6600">
                <a:solidFill>
                  <a:srgbClr val="000000"/>
                </a:solidFill>
              </a:rPr>
              <a:t> - x + 3 = 0.</a:t>
            </a:r>
          </a:p>
          <a:p>
            <a:pPr>
              <a:spcBef>
                <a:spcPts val="600"/>
              </a:spcBef>
              <a:buClr>
                <a:srgbClr val="7FD13B"/>
              </a:buClr>
              <a:buFont typeface="Wingdings 2" pitchFamily="16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660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buClr>
                <a:srgbClr val="7FD13B"/>
              </a:buClr>
              <a:buFont typeface="Wingdings 2" pitchFamily="16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6600">
                <a:solidFill>
                  <a:srgbClr val="000000"/>
                </a:solidFill>
              </a:rPr>
              <a:t>Ответ: -1; 3; </a:t>
            </a:r>
          </a:p>
          <a:p>
            <a:pPr>
              <a:spcBef>
                <a:spcPts val="600"/>
              </a:spcBef>
              <a:buClr>
                <a:srgbClr val="7FD13B"/>
              </a:buClr>
              <a:buFont typeface="Wingdings 2" pitchFamily="16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6600">
              <a:solidFill>
                <a:srgbClr val="000000"/>
              </a:solidFill>
            </a:endParaRP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13" y="3714750"/>
            <a:ext cx="1577975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387</Words>
  <Application>Microsoft Office PowerPoint</Application>
  <PresentationFormat>Экран (4:3)</PresentationFormat>
  <Paragraphs>121</Paragraphs>
  <Slides>10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 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2015-09-14T17:58:36Z</dcterms:created>
  <dcterms:modified xsi:type="dcterms:W3CDTF">2015-09-14T18:01:27Z</dcterms:modified>
</cp:coreProperties>
</file>