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57" r:id="rId5"/>
    <p:sldId id="258" r:id="rId6"/>
    <p:sldId id="259" r:id="rId7"/>
    <p:sldId id="261" r:id="rId8"/>
    <p:sldId id="260" r:id="rId9"/>
    <p:sldId id="262" r:id="rId10"/>
    <p:sldId id="273" r:id="rId11"/>
    <p:sldId id="263" r:id="rId12"/>
    <p:sldId id="264" r:id="rId13"/>
    <p:sldId id="274" r:id="rId14"/>
    <p:sldId id="265" r:id="rId15"/>
    <p:sldId id="266" r:id="rId16"/>
    <p:sldId id="267" r:id="rId17"/>
    <p:sldId id="268" r:id="rId18"/>
    <p:sldId id="269" r:id="rId19"/>
    <p:sldId id="270" r:id="rId20"/>
    <p:sldId id="277" r:id="rId21"/>
    <p:sldId id="271" r:id="rId22"/>
    <p:sldId id="272" r:id="rId23"/>
    <p:sldId id="275" r:id="rId24"/>
    <p:sldId id="276" r:id="rId25"/>
    <p:sldId id="279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DE6FD-E878-49B2-803C-B7E8B5EC4BCF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928B5-3B7B-4625-AD41-99404D0756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DE6FD-E878-49B2-803C-B7E8B5EC4BCF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928B5-3B7B-4625-AD41-99404D0756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DE6FD-E878-49B2-803C-B7E8B5EC4BCF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928B5-3B7B-4625-AD41-99404D0756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DE6FD-E878-49B2-803C-B7E8B5EC4BCF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F928B5-3B7B-4625-AD41-99404D0756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FCDE6FD-E878-49B2-803C-B7E8B5EC4BCF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FF928B5-3B7B-4625-AD41-99404D0756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DE6FD-E878-49B2-803C-B7E8B5EC4BCF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928B5-3B7B-4625-AD41-99404D0756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DE6FD-E878-49B2-803C-B7E8B5EC4BCF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928B5-3B7B-4625-AD41-99404D0756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928B5-3B7B-4625-AD41-99404D0756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DE6FD-E878-49B2-803C-B7E8B5EC4BCF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DE6FD-E878-49B2-803C-B7E8B5EC4BCF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928B5-3B7B-4625-AD41-99404D0756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DE6FD-E878-49B2-803C-B7E8B5EC4BCF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928B5-3B7B-4625-AD41-99404D0756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FCDE6FD-E878-49B2-803C-B7E8B5EC4BCF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FF928B5-3B7B-4625-AD41-99404D0756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DE6FD-E878-49B2-803C-B7E8B5EC4BCF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928B5-3B7B-4625-AD41-99404D0756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DE6FD-E878-49B2-803C-B7E8B5EC4BCF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F928B5-3B7B-4625-AD41-99404D0756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DE6FD-E878-49B2-803C-B7E8B5EC4BCF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928B5-3B7B-4625-AD41-99404D0756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DE6FD-E878-49B2-803C-B7E8B5EC4BCF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928B5-3B7B-4625-AD41-99404D0756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DE6FD-E878-49B2-803C-B7E8B5EC4BCF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FF928B5-3B7B-4625-AD41-99404D0756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DE6FD-E878-49B2-803C-B7E8B5EC4BCF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FF928B5-3B7B-4625-AD41-99404D0756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DE6FD-E878-49B2-803C-B7E8B5EC4BCF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928B5-3B7B-4625-AD41-99404D0756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DE6FD-E878-49B2-803C-B7E8B5EC4BCF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928B5-3B7B-4625-AD41-99404D0756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DE6FD-E878-49B2-803C-B7E8B5EC4BCF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FF928B5-3B7B-4625-AD41-99404D0756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DE6FD-E878-49B2-803C-B7E8B5EC4BCF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928B5-3B7B-4625-AD41-99404D0756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DE6FD-E878-49B2-803C-B7E8B5EC4BCF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928B5-3B7B-4625-AD41-99404D0756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DE6FD-E878-49B2-803C-B7E8B5EC4BCF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928B5-3B7B-4625-AD41-99404D0756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DE6FD-E878-49B2-803C-B7E8B5EC4BCF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928B5-3B7B-4625-AD41-99404D0756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DE6FD-E878-49B2-803C-B7E8B5EC4BCF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928B5-3B7B-4625-AD41-99404D0756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DE6FD-E878-49B2-803C-B7E8B5EC4BCF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928B5-3B7B-4625-AD41-99404D0756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DE6FD-E878-49B2-803C-B7E8B5EC4BCF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928B5-3B7B-4625-AD41-99404D0756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DE6FD-E878-49B2-803C-B7E8B5EC4BCF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928B5-3B7B-4625-AD41-99404D0756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DE6FD-E878-49B2-803C-B7E8B5EC4BCF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928B5-3B7B-4625-AD41-99404D0756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DE6FD-E878-49B2-803C-B7E8B5EC4BCF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928B5-3B7B-4625-AD41-99404D0756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DE6FD-E878-49B2-803C-B7E8B5EC4BCF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928B5-3B7B-4625-AD41-99404D0756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DE6FD-E878-49B2-803C-B7E8B5EC4BCF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928B5-3B7B-4625-AD41-99404D0756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DE6FD-E878-49B2-803C-B7E8B5EC4BCF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928B5-3B7B-4625-AD41-99404D0756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DE6FD-E878-49B2-803C-B7E8B5EC4BCF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928B5-3B7B-4625-AD41-99404D07567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FCDE6FD-E878-49B2-803C-B7E8B5EC4BCF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FF928B5-3B7B-4625-AD41-99404D0756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FCDE6FD-E878-49B2-803C-B7E8B5EC4BCF}" type="datetimeFigureOut">
              <a:rPr lang="ru-RU" smtClean="0"/>
              <a:pPr/>
              <a:t>06.04.2015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FF928B5-3B7B-4625-AD41-99404D0756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gif"/><Relationship Id="rId7" Type="http://schemas.openxmlformats.org/officeDocument/2006/relationships/image" Target="../media/image2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10" Type="http://schemas.openxmlformats.org/officeDocument/2006/relationships/image" Target="../media/image32.gif"/><Relationship Id="rId4" Type="http://schemas.openxmlformats.org/officeDocument/2006/relationships/image" Target="../media/image26.png"/><Relationship Id="rId9" Type="http://schemas.openxmlformats.org/officeDocument/2006/relationships/image" Target="../media/image31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4AE"/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14348" y="857232"/>
            <a:ext cx="7772400" cy="1470025"/>
          </a:xfrm>
        </p:spPr>
        <p:txBody>
          <a:bodyPr/>
          <a:lstStyle/>
          <a:p>
            <a:r>
              <a:rPr lang="ru-RU" dirty="0" smtClean="0"/>
              <a:t>Тема урока: «Решение задач по теме: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2428868"/>
            <a:ext cx="7786742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«Показательная, степенная и логарифмическая функции»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608332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10700" dirty="0" smtClean="0"/>
              <a:t>1. 16</a:t>
            </a:r>
            <a:br>
              <a:rPr lang="ru-RU" sz="10700" dirty="0" smtClean="0"/>
            </a:br>
            <a:r>
              <a:rPr lang="ru-RU" sz="10700" dirty="0" smtClean="0"/>
              <a:t>2.  4</a:t>
            </a:r>
            <a:br>
              <a:rPr lang="ru-RU" sz="10700" dirty="0" smtClean="0"/>
            </a:br>
            <a:r>
              <a:rPr lang="ru-RU" sz="10700" dirty="0" smtClean="0"/>
              <a:t>3.  8</a:t>
            </a:r>
            <a:br>
              <a:rPr lang="ru-RU" sz="10700" dirty="0" smtClean="0"/>
            </a:br>
            <a:endParaRPr lang="ru-RU" sz="10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42985"/>
            <a:ext cx="7958166" cy="1571635"/>
          </a:xfrm>
        </p:spPr>
        <p:txBody>
          <a:bodyPr/>
          <a:lstStyle/>
          <a:p>
            <a:r>
              <a:rPr lang="ru-RU" dirty="0" smtClean="0"/>
              <a:t>Найти арифметический корень 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3000372"/>
            <a:ext cx="6715171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Угадай слово!</a:t>
            </a:r>
            <a:endParaRPr lang="ru-RU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3286123"/>
          </a:xfrm>
        </p:spPr>
        <p:txBody>
          <a:bodyPr>
            <a:noAutofit/>
          </a:bodyPr>
          <a:lstStyle/>
          <a:p>
            <a:r>
              <a:rPr lang="ru-RU" b="1" dirty="0" smtClean="0"/>
              <a:t>Найдите площадь прямоугольника, если его длина и ширина выражены числами: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 </a:t>
            </a:r>
          </a:p>
          <a:p>
            <a:r>
              <a:rPr lang="ru-RU" sz="8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и</a:t>
            </a:r>
            <a:r>
              <a:rPr lang="ru-RU" sz="8000" dirty="0" smtClean="0"/>
              <a:t>  </a:t>
            </a:r>
          </a:p>
          <a:p>
            <a:endParaRPr lang="ru-RU" dirty="0"/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2214554"/>
            <a:ext cx="138531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3794" name="Object 2"/>
          <p:cNvGraphicFramePr>
            <a:graphicFrameLocks noChangeAspect="1"/>
          </p:cNvGraphicFramePr>
          <p:nvPr/>
        </p:nvGraphicFramePr>
        <p:xfrm>
          <a:off x="1142976" y="4000504"/>
          <a:ext cx="2466975" cy="1638300"/>
        </p:xfrm>
        <a:graphic>
          <a:graphicData uri="http://schemas.openxmlformats.org/presentationml/2006/ole">
            <p:oleObj spid="_x0000_s33794" name="Формула" r:id="rId4" imgW="2463800" imgH="1638300" progId="Equation.3">
              <p:embed/>
            </p:oleObj>
          </a:graphicData>
        </a:graphic>
      </p:graphicFrame>
      <p:graphicFrame>
        <p:nvGraphicFramePr>
          <p:cNvPr id="33793" name="Object 1"/>
          <p:cNvGraphicFramePr>
            <a:graphicFrameLocks noChangeAspect="1"/>
          </p:cNvGraphicFramePr>
          <p:nvPr/>
        </p:nvGraphicFramePr>
        <p:xfrm>
          <a:off x="5715008" y="3929066"/>
          <a:ext cx="1857375" cy="1609725"/>
        </p:xfrm>
        <a:graphic>
          <a:graphicData uri="http://schemas.openxmlformats.org/presentationml/2006/ole">
            <p:oleObj spid="_x0000_s33793" name="Формула" r:id="rId5" imgW="1854200" imgH="16129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6880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1357290" y="0"/>
            <a:ext cx="3643338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1" eaLnBrk="0" fontAlgn="base" hangingPunct="0">
              <a:spcBef>
                <a:spcPct val="0"/>
              </a:spcBef>
              <a:spcAft>
                <a:spcPct val="0"/>
              </a:spcAft>
              <a:tabLst>
                <a:tab pos="2019300" algn="l"/>
              </a:tabLst>
            </a:pPr>
            <a:r>
              <a:rPr kumimoji="0" lang="ru-RU" sz="8000" b="0" i="0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Arial" pitchFamily="34" charset="0"/>
                <a:ea typeface="Times New Roman" pitchFamily="18" charset="0"/>
              </a:rPr>
              <a:t>1</a:t>
            </a:r>
            <a:r>
              <a:rPr kumimoji="0" lang="ru-RU" sz="9600" b="0" i="0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Arial" pitchFamily="34" charset="0"/>
                <a:ea typeface="Times New Roman" pitchFamily="18" charset="0"/>
              </a:rPr>
              <a:t>. 8</a:t>
            </a:r>
            <a:endParaRPr kumimoji="0" lang="ru-RU" sz="9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019300" algn="l"/>
              </a:tabLst>
            </a:pPr>
            <a:r>
              <a:rPr kumimoji="0" lang="ru-RU" sz="8000" b="0" i="0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Arial" pitchFamily="34" charset="0"/>
                <a:ea typeface="Times New Roman" pitchFamily="18" charset="0"/>
              </a:rPr>
              <a:t>2</a:t>
            </a:r>
            <a:r>
              <a:rPr kumimoji="0" lang="ru-RU" sz="9600" b="0" i="0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Arial" pitchFamily="34" charset="0"/>
                <a:ea typeface="Times New Roman" pitchFamily="18" charset="0"/>
              </a:rPr>
              <a:t>. 4</a:t>
            </a:r>
            <a:endParaRPr kumimoji="0" lang="ru-RU" sz="9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019300" algn="l"/>
              </a:tabLst>
            </a:pPr>
            <a:r>
              <a:rPr kumimoji="0" lang="ru-RU" sz="8000" b="0" i="0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Arial" pitchFamily="34" charset="0"/>
                <a:ea typeface="Times New Roman" pitchFamily="18" charset="0"/>
              </a:rPr>
              <a:t>3</a:t>
            </a:r>
            <a:r>
              <a:rPr kumimoji="0" lang="ru-RU" sz="9600" b="0" i="0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Arial" pitchFamily="34" charset="0"/>
                <a:ea typeface="Times New Roman" pitchFamily="18" charset="0"/>
              </a:rPr>
              <a:t>. 2</a:t>
            </a:r>
            <a:endParaRPr kumimoji="0" lang="ru-RU" sz="9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19300" algn="l"/>
              </a:tabLst>
            </a:pPr>
            <a:endParaRPr kumimoji="0" lang="ru-RU" sz="9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4"/>
            <a:ext cx="7772400" cy="6072229"/>
          </a:xfrm>
        </p:spPr>
        <p:txBody>
          <a:bodyPr>
            <a:normAutofit/>
          </a:bodyPr>
          <a:lstStyle/>
          <a:p>
            <a:r>
              <a:rPr lang="ru-RU" sz="8000" dirty="0" smtClean="0"/>
              <a:t>Что больше?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0</a:t>
            </a:r>
            <a:r>
              <a:rPr lang="ru-RU" baseline="30000" dirty="0" smtClean="0"/>
              <a:t>2</a:t>
            </a:r>
            <a:r>
              <a:rPr lang="ru-RU" dirty="0" smtClean="0"/>
              <a:t>+1</a:t>
            </a:r>
            <a:r>
              <a:rPr lang="ru-RU" baseline="30000" dirty="0" smtClean="0"/>
              <a:t>2</a:t>
            </a:r>
            <a:r>
              <a:rPr lang="ru-RU" dirty="0" smtClean="0"/>
              <a:t>+2</a:t>
            </a:r>
            <a:r>
              <a:rPr lang="ru-RU" baseline="30000" dirty="0" smtClean="0"/>
              <a:t>2</a:t>
            </a:r>
            <a:r>
              <a:rPr lang="ru-RU" dirty="0" smtClean="0"/>
              <a:t>+3</a:t>
            </a:r>
            <a:r>
              <a:rPr lang="ru-RU" baseline="30000" dirty="0" smtClean="0"/>
              <a:t>2</a:t>
            </a:r>
            <a:r>
              <a:rPr lang="ru-RU" dirty="0" smtClean="0"/>
              <a:t>+4</a:t>
            </a:r>
            <a:r>
              <a:rPr lang="ru-RU" baseline="30000" dirty="0" smtClean="0"/>
              <a:t>2</a:t>
            </a:r>
            <a:r>
              <a:rPr lang="ru-RU" dirty="0" smtClean="0"/>
              <a:t>+5</a:t>
            </a:r>
            <a:r>
              <a:rPr lang="ru-RU" baseline="30000" dirty="0" smtClean="0"/>
              <a:t>2</a:t>
            </a:r>
            <a:r>
              <a:rPr lang="ru-RU" dirty="0" smtClean="0"/>
              <a:t>+6</a:t>
            </a:r>
            <a:r>
              <a:rPr lang="ru-RU" baseline="30000" dirty="0" smtClean="0"/>
              <a:t>2</a:t>
            </a:r>
            <a:r>
              <a:rPr lang="ru-RU" dirty="0" smtClean="0"/>
              <a:t>+7</a:t>
            </a:r>
            <a:r>
              <a:rPr lang="ru-RU" baseline="30000" dirty="0" smtClean="0"/>
              <a:t>2</a:t>
            </a:r>
            <a:r>
              <a:rPr lang="ru-RU" dirty="0" smtClean="0"/>
              <a:t>+8</a:t>
            </a:r>
            <a:r>
              <a:rPr lang="ru-RU" baseline="30000" dirty="0" smtClean="0"/>
              <a:t>2</a:t>
            </a:r>
            <a:r>
              <a:rPr lang="ru-RU" dirty="0" smtClean="0"/>
              <a:t>+9</a:t>
            </a:r>
            <a:r>
              <a:rPr lang="ru-RU" baseline="30000" dirty="0" smtClean="0"/>
              <a:t>2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aseline="30000" dirty="0" smtClean="0"/>
              <a:t> </a:t>
            </a:r>
            <a:r>
              <a:rPr lang="ru-RU" dirty="0" smtClean="0"/>
              <a:t>           или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0</a:t>
            </a:r>
            <a:r>
              <a:rPr lang="ru-RU" baseline="30000" dirty="0" smtClean="0"/>
              <a:t>2</a:t>
            </a:r>
            <a:r>
              <a:rPr lang="ru-RU" dirty="0" smtClean="0"/>
              <a:t>*1</a:t>
            </a:r>
            <a:r>
              <a:rPr lang="ru-RU" baseline="30000" dirty="0" smtClean="0"/>
              <a:t>2</a:t>
            </a:r>
            <a:r>
              <a:rPr lang="ru-RU" dirty="0" smtClean="0"/>
              <a:t>*2</a:t>
            </a:r>
            <a:r>
              <a:rPr lang="ru-RU" baseline="30000" dirty="0" smtClean="0"/>
              <a:t>2</a:t>
            </a:r>
            <a:r>
              <a:rPr lang="ru-RU" dirty="0" smtClean="0"/>
              <a:t>*3</a:t>
            </a:r>
            <a:r>
              <a:rPr lang="ru-RU" baseline="30000" dirty="0" smtClean="0"/>
              <a:t>2</a:t>
            </a:r>
            <a:r>
              <a:rPr lang="ru-RU" dirty="0" smtClean="0"/>
              <a:t>*4</a:t>
            </a:r>
            <a:r>
              <a:rPr lang="ru-RU" baseline="30000" dirty="0" smtClean="0"/>
              <a:t>2</a:t>
            </a:r>
            <a:r>
              <a:rPr lang="ru-RU" dirty="0" smtClean="0"/>
              <a:t>*5</a:t>
            </a:r>
            <a:r>
              <a:rPr lang="ru-RU" baseline="30000" dirty="0" smtClean="0"/>
              <a:t>2</a:t>
            </a:r>
            <a:r>
              <a:rPr lang="ru-RU" dirty="0" smtClean="0"/>
              <a:t>*6</a:t>
            </a:r>
            <a:r>
              <a:rPr lang="ru-RU" baseline="30000" dirty="0" smtClean="0"/>
              <a:t>2</a:t>
            </a:r>
            <a:r>
              <a:rPr lang="ru-RU" dirty="0" smtClean="0"/>
              <a:t>*7</a:t>
            </a:r>
            <a:r>
              <a:rPr lang="ru-RU" baseline="30000" dirty="0" smtClean="0"/>
              <a:t>2</a:t>
            </a:r>
            <a:r>
              <a:rPr lang="ru-RU" dirty="0" smtClean="0"/>
              <a:t>*8</a:t>
            </a:r>
            <a:r>
              <a:rPr lang="ru-RU" baseline="30000" dirty="0" smtClean="0"/>
              <a:t>2</a:t>
            </a:r>
            <a:r>
              <a:rPr lang="ru-RU" dirty="0" smtClean="0"/>
              <a:t>*9</a:t>
            </a:r>
            <a:r>
              <a:rPr lang="ru-RU" baseline="30000" dirty="0" smtClean="0"/>
              <a:t>2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>
            <a:normAutofit fontScale="90000"/>
          </a:bodyPr>
          <a:lstStyle/>
          <a:p>
            <a:pPr algn="l"/>
            <a:r>
              <a:rPr lang="en-US" baseline="30000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10700" dirty="0" smtClean="0"/>
              <a:t>1.</a:t>
            </a:r>
            <a:r>
              <a:rPr lang="ru-RU" sz="9600" dirty="0" smtClean="0"/>
              <a:t>произведение</a:t>
            </a:r>
            <a:br>
              <a:rPr lang="ru-RU" sz="9600" dirty="0" smtClean="0"/>
            </a:br>
            <a:r>
              <a:rPr lang="ru-RU" sz="9600" dirty="0" smtClean="0"/>
              <a:t>2.сумма</a:t>
            </a:r>
            <a:br>
              <a:rPr lang="ru-RU" sz="9600" dirty="0" smtClean="0"/>
            </a:br>
            <a:r>
              <a:rPr lang="ru-RU" sz="9600" dirty="0" smtClean="0"/>
              <a:t>3.равны</a:t>
            </a:r>
            <a:br>
              <a:rPr lang="ru-RU" sz="9600" dirty="0" smtClean="0"/>
            </a:b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285883"/>
          </a:xfrm>
        </p:spPr>
        <p:txBody>
          <a:bodyPr/>
          <a:lstStyle/>
          <a:p>
            <a:r>
              <a:rPr lang="ru-RU" dirty="0" smtClean="0"/>
              <a:t>Найти значение частного: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6865" name="Object 1"/>
          <p:cNvGraphicFramePr>
            <a:graphicFrameLocks noChangeAspect="1"/>
          </p:cNvGraphicFramePr>
          <p:nvPr/>
        </p:nvGraphicFramePr>
        <p:xfrm>
          <a:off x="581025" y="1662113"/>
          <a:ext cx="8053388" cy="4533900"/>
        </p:xfrm>
        <a:graphic>
          <a:graphicData uri="http://schemas.openxmlformats.org/presentationml/2006/ole">
            <p:oleObj spid="_x0000_s36865" name="Формула" r:id="rId3" imgW="5321160" imgH="30225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54692"/>
          </a:xfrm>
        </p:spPr>
        <p:txBody>
          <a:bodyPr>
            <a:normAutofit/>
          </a:bodyPr>
          <a:lstStyle/>
          <a:p>
            <a:pPr lvl="0"/>
            <a:r>
              <a:rPr lang="ru-RU" sz="9600" dirty="0" smtClean="0"/>
              <a:t>1. </a:t>
            </a:r>
            <a:r>
              <a:rPr lang="en-US" sz="9600" dirty="0" smtClean="0"/>
              <a:t>1</a:t>
            </a:r>
            <a:r>
              <a:rPr lang="ru-RU" sz="9600" dirty="0" smtClean="0"/>
              <a:t/>
            </a:r>
            <a:br>
              <a:rPr lang="ru-RU" sz="9600" dirty="0" smtClean="0"/>
            </a:br>
            <a:r>
              <a:rPr lang="ru-RU" sz="9600" dirty="0" smtClean="0"/>
              <a:t>2.</a:t>
            </a:r>
            <a:r>
              <a:rPr lang="en-US" sz="9600" dirty="0" smtClean="0"/>
              <a:t> 2</a:t>
            </a:r>
            <a:r>
              <a:rPr lang="ru-RU" sz="9600" dirty="0" smtClean="0"/>
              <a:t/>
            </a:r>
            <a:br>
              <a:rPr lang="ru-RU" sz="9600" dirty="0" smtClean="0"/>
            </a:br>
            <a:r>
              <a:rPr lang="ru-RU" sz="9600" dirty="0" smtClean="0"/>
              <a:t>3.</a:t>
            </a:r>
            <a:r>
              <a:rPr lang="en-US" sz="9600" dirty="0" smtClean="0"/>
              <a:t> 3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2" descr="Картинки по математике скачать бесплатно 1 800x77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16" y="-642966"/>
            <a:ext cx="8429684" cy="750096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ru-RU" sz="8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357166"/>
            <a:ext cx="8786842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6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5429264"/>
            <a:ext cx="885828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Числа Фибоначчи</a:t>
            </a:r>
            <a:endParaRPr lang="ru-RU" sz="60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0" y="1428736"/>
            <a:ext cx="9144000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    Что больше?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 10</a:t>
            </a:r>
            <a:r>
              <a:rPr kumimoji="0" lang="ru-RU" sz="100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20</a:t>
            </a:r>
            <a:r>
              <a:rPr kumimoji="0" lang="ru-RU" sz="10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или 20</a:t>
            </a:r>
            <a:r>
              <a:rPr kumimoji="0" lang="ru-RU" sz="100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10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Материалы за 18.08.2011 &quot; Твой календарь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85786" y="857233"/>
            <a:ext cx="7286676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solidFill>
                <a:srgbClr val="FFFF00"/>
              </a:solidFill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65225" algn="l"/>
              </a:tabLst>
            </a:pPr>
            <a:r>
              <a:rPr lang="ru-RU" sz="5400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   </a:t>
            </a: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С этим  числом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65225" algn="l"/>
              </a:tabLst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связано 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65225" algn="l"/>
              </a:tabLst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много поверий,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65225" algn="l"/>
              </a:tabLst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 пословиц и поговорок.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143116"/>
            <a:ext cx="8229600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0" y="0"/>
            <a:ext cx="4572000" cy="701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371600" marR="0" lvl="0" indent="-1371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1600200" algn="l"/>
              </a:tabLst>
            </a:pPr>
            <a:r>
              <a:rPr kumimoji="0" lang="en-US" sz="15000" b="0" i="0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Arial" pitchFamily="34" charset="0"/>
                <a:ea typeface="Times New Roman" pitchFamily="18" charset="0"/>
              </a:rPr>
              <a:t>&lt;</a:t>
            </a:r>
            <a:endParaRPr kumimoji="0" lang="ru-RU" sz="15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371600" marR="0" lvl="0" indent="-1371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1600200" algn="l"/>
              </a:tabLst>
            </a:pPr>
            <a:r>
              <a:rPr kumimoji="0" lang="en-US" sz="15000" b="0" i="0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Arial" pitchFamily="34" charset="0"/>
                <a:ea typeface="Times New Roman" pitchFamily="18" charset="0"/>
              </a:rPr>
              <a:t>&gt;</a:t>
            </a:r>
            <a:endParaRPr kumimoji="0" lang="ru-RU" sz="15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371600" marR="0" lvl="0" indent="-1371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1600200" algn="l"/>
              </a:tabLst>
            </a:pPr>
            <a:r>
              <a:rPr kumimoji="0" lang="en-US" sz="15000" b="0" i="0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Arial" pitchFamily="34" charset="0"/>
                <a:ea typeface="Times New Roman" pitchFamily="18" charset="0"/>
              </a:rPr>
              <a:t>=</a:t>
            </a:r>
            <a:endParaRPr kumimoji="0" lang="en-US" sz="15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428604"/>
            <a:ext cx="9144000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Логарифмическая диковинка</a:t>
            </a:r>
            <a:endParaRPr lang="ru-RU" sz="88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11" name="Rectangle 27"/>
          <p:cNvSpPr>
            <a:spLocks noChangeArrowheads="1"/>
          </p:cNvSpPr>
          <p:nvPr/>
        </p:nvSpPr>
        <p:spPr bwMode="auto">
          <a:xfrm>
            <a:off x="0" y="0"/>
            <a:ext cx="600946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Возьмём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неравенство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2013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2014" name="Rectangle 30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2015" name="Rectangle 31"/>
          <p:cNvSpPr>
            <a:spLocks noChangeArrowheads="1"/>
          </p:cNvSpPr>
          <p:nvPr/>
        </p:nvSpPr>
        <p:spPr bwMode="auto">
          <a:xfrm>
            <a:off x="500034" y="2214554"/>
            <a:ext cx="6582187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41775" algn="l"/>
              </a:tabLst>
            </a:pP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Прологорифмируем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по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осн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2,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41775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т.к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log</a:t>
            </a:r>
            <a:r>
              <a:rPr kumimoji="0" lang="ru-RU" sz="32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X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–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возр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., то знак не меняем.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41775" algn="l"/>
              </a:tabLst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42038" name="Rectangle 5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2040" name="Rectangle 5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2049" name="Rectangle 6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2051" name="Rectangle 6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2050" name="Picture 6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3571876"/>
            <a:ext cx="3082824" cy="857256"/>
          </a:xfrm>
          <a:prstGeom prst="rect">
            <a:avLst/>
          </a:prstGeom>
          <a:noFill/>
        </p:spPr>
      </p:pic>
      <p:sp>
        <p:nvSpPr>
          <p:cNvPr id="42058" name="Rectangle 7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2059" name="Rectangle 75"/>
          <p:cNvSpPr>
            <a:spLocks noChangeArrowheads="1"/>
          </p:cNvSpPr>
          <p:nvPr/>
        </p:nvSpPr>
        <p:spPr bwMode="auto">
          <a:xfrm>
            <a:off x="0" y="952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2057" name="Picture 7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4429132"/>
            <a:ext cx="2643206" cy="1066804"/>
          </a:xfrm>
          <a:prstGeom prst="rect">
            <a:avLst/>
          </a:prstGeom>
          <a:noFill/>
        </p:spPr>
      </p:pic>
      <p:sp>
        <p:nvSpPr>
          <p:cNvPr id="42061" name="Rectangle 77"/>
          <p:cNvSpPr>
            <a:spLocks noChangeArrowheads="1"/>
          </p:cNvSpPr>
          <p:nvPr/>
        </p:nvSpPr>
        <p:spPr bwMode="auto">
          <a:xfrm>
            <a:off x="0" y="0"/>
            <a:ext cx="5138586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Разделим на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log</a:t>
            </a:r>
            <a:r>
              <a:rPr lang="en-US" sz="2400" baseline="-25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2062" name="Rectangle 78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2060" name="Picture 7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2" y="5643577"/>
            <a:ext cx="285752" cy="508045"/>
          </a:xfrm>
          <a:prstGeom prst="rect">
            <a:avLst/>
          </a:prstGeom>
          <a:noFill/>
        </p:spPr>
      </p:pic>
      <p:sp>
        <p:nvSpPr>
          <p:cNvPr id="42063" name="Rectangle 79"/>
          <p:cNvSpPr>
            <a:spLocks noChangeArrowheads="1"/>
          </p:cNvSpPr>
          <p:nvPr/>
        </p:nvSpPr>
        <p:spPr bwMode="auto">
          <a:xfrm>
            <a:off x="0" y="0"/>
            <a:ext cx="6643702" cy="6617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2&gt;3. где ошибка?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5297" name="Picture 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571480"/>
            <a:ext cx="6143668" cy="16430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комп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25" y="1428750"/>
            <a:ext cx="5214938" cy="477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Заголовок 2"/>
          <p:cNvPicPr>
            <a:picLocks noGrp="1" noChangeArrowheads="1"/>
          </p:cNvPicPr>
          <p:nvPr>
            <p:ph type="title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50850" y="268288"/>
            <a:ext cx="8242300" cy="1158875"/>
          </a:xfrm>
        </p:spPr>
      </p:pic>
      <p:pic>
        <p:nvPicPr>
          <p:cNvPr id="4" name="Прямоугольник 3"/>
          <p:cNvPicPr>
            <a:picLocks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63638" y="1457325"/>
            <a:ext cx="6280150" cy="1925638"/>
          </a:xfrm>
          <a:prstGeom prst="rect">
            <a:avLst/>
          </a:prstGeom>
          <a:noFill/>
        </p:spPr>
      </p:pic>
      <p:pic>
        <p:nvPicPr>
          <p:cNvPr id="5" name="Прямоугольник 4"/>
          <p:cNvPicPr>
            <a:picLocks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377950" y="1384300"/>
            <a:ext cx="6278563" cy="1925638"/>
          </a:xfrm>
          <a:prstGeom prst="rect">
            <a:avLst/>
          </a:prstGeom>
          <a:noFill/>
        </p:spPr>
      </p:pic>
      <p:pic>
        <p:nvPicPr>
          <p:cNvPr id="6" name="Прямоугольник 5"/>
          <p:cNvPicPr>
            <a:picLocks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377950" y="1311275"/>
            <a:ext cx="6278563" cy="1925638"/>
          </a:xfrm>
          <a:prstGeom prst="rect">
            <a:avLst/>
          </a:prstGeom>
          <a:noFill/>
        </p:spPr>
      </p:pic>
      <p:pic>
        <p:nvPicPr>
          <p:cNvPr id="9" name="Прямоугольник 8"/>
          <p:cNvPicPr>
            <a:picLocks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39700" y="1670050"/>
            <a:ext cx="7748588" cy="1927225"/>
          </a:xfrm>
          <a:prstGeom prst="rect">
            <a:avLst/>
          </a:prstGeom>
          <a:noFill/>
        </p:spPr>
      </p:pic>
      <p:pic>
        <p:nvPicPr>
          <p:cNvPr id="47106" name="Picture 2" descr="K:\анимация\люди\23.gif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143625" y="3357563"/>
            <a:ext cx="2214563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07" name="Picture 3" descr="K:\анимация\разное\31.gif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857750" y="3170238"/>
            <a:ext cx="3143250" cy="368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9" presetClass="entr" presetSubtype="1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9" presetClass="entr" presetSubtype="1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5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5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8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7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1428728" y="857232"/>
            <a:ext cx="421484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371600" marR="0" lvl="0" indent="-1371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1219200" algn="l"/>
              </a:tabLst>
            </a:pPr>
            <a:r>
              <a:rPr kumimoji="0" lang="ru-RU" sz="9600" b="0" i="1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Arial" pitchFamily="34" charset="0"/>
                <a:ea typeface="Times New Roman" pitchFamily="18" charset="0"/>
              </a:rPr>
              <a:t>  13</a:t>
            </a:r>
            <a:endParaRPr kumimoji="0" lang="ru-RU" sz="9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371600" marR="0" lvl="0" indent="-1371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1219200" algn="l"/>
              </a:tabLst>
            </a:pPr>
            <a:r>
              <a:rPr kumimoji="0" lang="ru-RU" sz="9600" b="0" i="1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Arial" pitchFamily="34" charset="0"/>
                <a:ea typeface="Times New Roman" pitchFamily="18" charset="0"/>
              </a:rPr>
              <a:t>  3</a:t>
            </a:r>
          </a:p>
          <a:p>
            <a:pPr marL="1371600" marR="0" lvl="0" indent="-1371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1219200" algn="l"/>
              </a:tabLst>
            </a:pPr>
            <a:r>
              <a:rPr kumimoji="0" lang="ru-RU" sz="9600" b="0" i="1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Arial" pitchFamily="34" charset="0"/>
                <a:ea typeface="Times New Roman" pitchFamily="18" charset="0"/>
              </a:rPr>
              <a:t>  7</a:t>
            </a:r>
            <a:endParaRPr kumimoji="0" lang="ru-RU" sz="9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130425"/>
            <a:ext cx="8929718" cy="2584459"/>
          </a:xfrm>
        </p:spPr>
        <p:txBody>
          <a:bodyPr>
            <a:noAutofit/>
          </a:bodyPr>
          <a:lstStyle/>
          <a:p>
            <a:r>
              <a:rPr lang="ru-RU" sz="6600" dirty="0" smtClean="0"/>
              <a:t>Имя этого ученого связано с понятием степени и радикала .</a:t>
            </a:r>
            <a:br>
              <a:rPr lang="ru-RU" sz="6600" dirty="0" smtClean="0"/>
            </a:br>
            <a:r>
              <a:rPr lang="ru-RU" sz="6600" dirty="0" smtClean="0"/>
              <a:t>Это французский ученый.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8000" dirty="0" smtClean="0"/>
              <a:t/>
            </a:r>
            <a:br>
              <a:rPr lang="ru-RU" sz="8000" dirty="0" smtClean="0"/>
            </a:br>
            <a:r>
              <a:rPr lang="ru-RU" sz="8000" dirty="0"/>
              <a:t/>
            </a:r>
            <a:br>
              <a:rPr lang="ru-RU" sz="8000" dirty="0"/>
            </a:br>
            <a:r>
              <a:rPr lang="ru-RU" sz="8000" dirty="0" smtClean="0"/>
              <a:t/>
            </a:r>
            <a:br>
              <a:rPr lang="ru-RU" sz="8000" dirty="0" smtClean="0"/>
            </a:br>
            <a:r>
              <a:rPr lang="ru-RU" sz="8000" dirty="0"/>
              <a:t/>
            </a:r>
            <a:br>
              <a:rPr lang="ru-RU" sz="8000" dirty="0"/>
            </a:br>
            <a:r>
              <a:rPr lang="ru-RU" sz="8800" dirty="0" smtClean="0"/>
              <a:t>1.Карл Гаусс</a:t>
            </a:r>
            <a:br>
              <a:rPr lang="ru-RU" sz="8800" dirty="0" smtClean="0"/>
            </a:br>
            <a:r>
              <a:rPr lang="ru-RU" sz="8800" dirty="0" smtClean="0"/>
              <a:t>2. Архимед</a:t>
            </a:r>
            <a:br>
              <a:rPr lang="ru-RU" sz="8800" dirty="0" smtClean="0"/>
            </a:br>
            <a:r>
              <a:rPr lang="ru-RU" sz="8800" dirty="0" smtClean="0"/>
              <a:t>3. </a:t>
            </a:r>
            <a:r>
              <a:rPr lang="ru-RU" sz="8800" dirty="0" err="1" smtClean="0"/>
              <a:t>Эварист</a:t>
            </a:r>
            <a:r>
              <a:rPr lang="ru-RU" sz="8800" dirty="0" smtClean="0"/>
              <a:t> Галуа</a:t>
            </a:r>
            <a:endParaRPr lang="ru-RU" sz="8800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im2-tub-ru.yandex.net/i?id=e89b662c7220d1acf152a17920857a11&amp;n=2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6182" y="357166"/>
            <a:ext cx="5000660" cy="592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3857620" y="273050"/>
            <a:ext cx="4829180" cy="585311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328982" cy="4691063"/>
          </a:xfrm>
        </p:spPr>
        <p:txBody>
          <a:bodyPr>
            <a:normAutofit/>
          </a:bodyPr>
          <a:lstStyle/>
          <a:p>
            <a:r>
              <a:rPr lang="ru-RU" sz="7200" dirty="0" err="1" smtClean="0"/>
              <a:t>Эварист</a:t>
            </a:r>
            <a:r>
              <a:rPr lang="ru-RU" sz="7200" dirty="0" smtClean="0"/>
              <a:t> Галуа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714379"/>
          </a:xfrm>
        </p:spPr>
        <p:txBody>
          <a:bodyPr>
            <a:normAutofit fontScale="90000"/>
          </a:bodyPr>
          <a:lstStyle/>
          <a:p>
            <a:r>
              <a:rPr lang="ru-RU" sz="3200" dirty="0"/>
              <a:t>Найдите график</a:t>
            </a:r>
            <a:br>
              <a:rPr lang="ru-RU" sz="3200" dirty="0"/>
            </a:br>
            <a:r>
              <a:rPr lang="ru-RU" sz="3200" dirty="0" smtClean="0"/>
              <a:t>логарифмической </a:t>
            </a:r>
            <a:r>
              <a:rPr lang="ru-RU" sz="3200" dirty="0"/>
              <a:t>функции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142984"/>
            <a:ext cx="8286808" cy="4495816"/>
          </a:xfrm>
        </p:spPr>
        <p:txBody>
          <a:bodyPr/>
          <a:lstStyle/>
          <a:p>
            <a:pPr algn="l"/>
            <a:r>
              <a:rPr lang="ru-RU" b="1" dirty="0" smtClean="0">
                <a:solidFill>
                  <a:schemeClr val="tx1"/>
                </a:solidFill>
              </a:rPr>
              <a:t>         а                             б                             в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31746" name="Picture 2" descr="http://im3-tub-ru.yandex.net/i?id=042835dfa0ff48a6d5495a3128fbb435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214554"/>
            <a:ext cx="1928826" cy="2700375"/>
          </a:xfrm>
          <a:prstGeom prst="rect">
            <a:avLst/>
          </a:prstGeom>
          <a:noFill/>
        </p:spPr>
      </p:pic>
      <p:pic>
        <p:nvPicPr>
          <p:cNvPr id="31748" name="Picture 4" descr="График показательной функции - Картинка 1874/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2285992"/>
            <a:ext cx="2428891" cy="2611058"/>
          </a:xfrm>
          <a:prstGeom prst="rect">
            <a:avLst/>
          </a:prstGeom>
          <a:noFill/>
        </p:spPr>
      </p:pic>
      <p:pic>
        <p:nvPicPr>
          <p:cNvPr id="31750" name="Picture 6" descr="Логарифм - информация и поиск товаров в интернет-магазинах. . Распродажа. . Бесплатная доставка. . Низкие цены. . Купоны на скид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86116" y="2285992"/>
            <a:ext cx="2418054" cy="2571768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40444"/>
          </a:xfrm>
        </p:spPr>
        <p:txBody>
          <a:bodyPr>
            <a:noAutofit/>
          </a:bodyPr>
          <a:lstStyle/>
          <a:p>
            <a:r>
              <a:rPr lang="ru-RU" sz="9600" dirty="0" smtClean="0"/>
              <a:t>1. А</a:t>
            </a:r>
            <a:br>
              <a:rPr lang="ru-RU" sz="9600" dirty="0" smtClean="0"/>
            </a:br>
            <a:r>
              <a:rPr lang="ru-RU" sz="9600" dirty="0" smtClean="0"/>
              <a:t>2. Б</a:t>
            </a:r>
            <a:br>
              <a:rPr lang="ru-RU" sz="9600" dirty="0" smtClean="0"/>
            </a:br>
            <a:r>
              <a:rPr lang="ru-RU" sz="9600" dirty="0" smtClean="0"/>
              <a:t>3. В</a:t>
            </a:r>
            <a:endParaRPr lang="ru-RU" sz="9600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42984"/>
            <a:ext cx="7772400" cy="357190"/>
          </a:xfrm>
        </p:spPr>
        <p:txBody>
          <a:bodyPr>
            <a:normAutofit fontScale="90000"/>
          </a:bodyPr>
          <a:lstStyle/>
          <a:p>
            <a:r>
              <a:rPr lang="ru-RU" sz="6700" dirty="0" smtClean="0"/>
              <a:t>Найдите значение выражения:</a:t>
            </a:r>
            <a:br>
              <a:rPr lang="ru-RU" sz="6700" dirty="0" smtClean="0"/>
            </a:br>
            <a:r>
              <a:rPr lang="en-US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643050"/>
            <a:ext cx="6400800" cy="399575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642910" y="1785926"/>
          <a:ext cx="7500990" cy="3857652"/>
        </p:xfrm>
        <a:graphic>
          <a:graphicData uri="http://schemas.openxmlformats.org/presentationml/2006/ole">
            <p:oleObj spid="_x0000_s1025" name="Формула" r:id="rId3" imgW="3492500" imgH="172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620</TotalTime>
  <Words>148</Words>
  <Application>Microsoft Office PowerPoint</Application>
  <PresentationFormat>Экран (4:3)</PresentationFormat>
  <Paragraphs>92</Paragraphs>
  <Slides>23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3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7" baseType="lpstr">
      <vt:lpstr>Тема Office</vt:lpstr>
      <vt:lpstr>Бумажная</vt:lpstr>
      <vt:lpstr>Трек</vt:lpstr>
      <vt:lpstr>Формула</vt:lpstr>
      <vt:lpstr>Тема урока: «Решение задач по теме:</vt:lpstr>
      <vt:lpstr>Слайд 2</vt:lpstr>
      <vt:lpstr>Слайд 3</vt:lpstr>
      <vt:lpstr>Имя этого ученого связано с понятием степени и радикала . Это французский ученый.</vt:lpstr>
      <vt:lpstr>    1.Карл Гаусс 2. Архимед 3. Эварист Галуа</vt:lpstr>
      <vt:lpstr>Слайд 6</vt:lpstr>
      <vt:lpstr>Найдите график логарифмической функции   </vt:lpstr>
      <vt:lpstr>1. А 2. Б 3. В</vt:lpstr>
      <vt:lpstr>Найдите значение выражения:   </vt:lpstr>
      <vt:lpstr>  1. 16 2.  4 3.  8 </vt:lpstr>
      <vt:lpstr>Найти арифметический корень .</vt:lpstr>
      <vt:lpstr>Найдите площадь прямоугольника, если его длина и ширина выражены числами: </vt:lpstr>
      <vt:lpstr>Слайд 13</vt:lpstr>
      <vt:lpstr>Что больше? 02+12+22+32+42+52+62+72+82+92             или  02*12*22*32*42*52*62*72*82*92 </vt:lpstr>
      <vt:lpstr>  1.произведение 2.сумма 3.равны </vt:lpstr>
      <vt:lpstr>Найти значение частного:</vt:lpstr>
      <vt:lpstr>1. 1 2. 2 3. 3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Company>ГОУ ПУ-47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«Решение задач по теме:</dc:title>
  <dc:creator>USER07</dc:creator>
  <cp:lastModifiedBy>USER07</cp:lastModifiedBy>
  <cp:revision>57</cp:revision>
  <dcterms:created xsi:type="dcterms:W3CDTF">2015-03-31T10:30:41Z</dcterms:created>
  <dcterms:modified xsi:type="dcterms:W3CDTF">2015-04-06T10:36:43Z</dcterms:modified>
</cp:coreProperties>
</file>