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70" r:id="rId2"/>
    <p:sldId id="257" r:id="rId3"/>
    <p:sldId id="274" r:id="rId4"/>
    <p:sldId id="269" r:id="rId5"/>
    <p:sldId id="261" r:id="rId6"/>
    <p:sldId id="259" r:id="rId7"/>
    <p:sldId id="271" r:id="rId8"/>
    <p:sldId id="275" r:id="rId9"/>
    <p:sldId id="279" r:id="rId10"/>
    <p:sldId id="276" r:id="rId11"/>
    <p:sldId id="283" r:id="rId12"/>
    <p:sldId id="282" r:id="rId13"/>
    <p:sldId id="277" r:id="rId14"/>
    <p:sldId id="278" r:id="rId15"/>
    <p:sldId id="264" r:id="rId16"/>
    <p:sldId id="280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00FF"/>
    <a:srgbClr val="000099"/>
    <a:srgbClr val="800000"/>
    <a:srgbClr val="A50021"/>
    <a:srgbClr val="006600"/>
    <a:srgbClr val="808000"/>
    <a:srgbClr val="CCCC00"/>
    <a:srgbClr val="FF33CC"/>
    <a:srgbClr val="051C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7" autoAdjust="0"/>
    <p:restoredTop sz="94660"/>
  </p:normalViewPr>
  <p:slideViewPr>
    <p:cSldViewPr>
      <p:cViewPr>
        <p:scale>
          <a:sx n="75" d="100"/>
          <a:sy n="75" d="100"/>
        </p:scale>
        <p:origin x="-1218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9"/>
          </c:dPt>
          <c:dPt>
            <c:idx val="1"/>
            <c:explosion val="4"/>
          </c:dPt>
          <c:dPt>
            <c:idx val="2"/>
            <c:explosion val="5"/>
          </c:dPt>
          <c:dLbls>
            <c:dLbl>
              <c:idx val="0"/>
              <c:layout>
                <c:manualLayout>
                  <c:x val="-0.23542614209965121"/>
                  <c:y val="-0.2230119025819453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
</a:t>
                    </a:r>
                    <a:r>
                      <a:rPr lang="en-US" sz="3200" b="1" dirty="0">
                        <a:solidFill>
                          <a:srgbClr val="FFFF00"/>
                        </a:solidFill>
                      </a:rPr>
                      <a:t>69%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1881309268676882"/>
                  <c:y val="3.200640908258561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
</a:t>
                    </a:r>
                    <a:r>
                      <a:rPr lang="en-US" sz="3200" b="1" dirty="0">
                        <a:solidFill>
                          <a:srgbClr val="FFFF00"/>
                        </a:solidFill>
                      </a:rPr>
                      <a:t>22%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
</a:t>
                    </a:r>
                    <a:r>
                      <a:rPr lang="en-US" sz="3200" b="1" dirty="0">
                        <a:solidFill>
                          <a:srgbClr val="FFFF00"/>
                        </a:solidFill>
                      </a:rPr>
                      <a:t>9%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A4190-A390-48FB-828F-994E8506F419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97188-52F4-49B9-B79B-B6E393214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97188-52F4-49B9-B79B-B6E39321449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97188-52F4-49B9-B79B-B6E39321449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97188-52F4-49B9-B79B-B6E39321449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1F69-0D85-4F12-B179-9018F10FBC23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60A757-3530-4632-8D61-5F6CBB49C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1F69-0D85-4F12-B179-9018F10FBC23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A757-3530-4632-8D61-5F6CBB49C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1F69-0D85-4F12-B179-9018F10FBC23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A757-3530-4632-8D61-5F6CBB49C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1F69-0D85-4F12-B179-9018F10FBC23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60A757-3530-4632-8D61-5F6CBB49C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1F69-0D85-4F12-B179-9018F10FBC23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A757-3530-4632-8D61-5F6CBB49C3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1F69-0D85-4F12-B179-9018F10FBC23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A757-3530-4632-8D61-5F6CBB49C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1F69-0D85-4F12-B179-9018F10FBC23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060A757-3530-4632-8D61-5F6CBB49C3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1F69-0D85-4F12-B179-9018F10FBC23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A757-3530-4632-8D61-5F6CBB49C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1F69-0D85-4F12-B179-9018F10FBC23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A757-3530-4632-8D61-5F6CBB49C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1F69-0D85-4F12-B179-9018F10FBC23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A757-3530-4632-8D61-5F6CBB49C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1F69-0D85-4F12-B179-9018F10FBC23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A757-3530-4632-8D61-5F6CBB49C3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EA1F69-0D85-4F12-B179-9018F10FBC23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060A757-3530-4632-8D61-5F6CBB49C3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file:///E:\&#1044;&#1086;&#1082;&#1083;&#1072;&#1076;.pptx%23-1,9,%20&#1042;&#1099;&#1074;&#1086;&#1076;&#1099;%2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3786214"/>
          </a:xfrm>
          <a:scene3d>
            <a:camera prst="orthographicFront"/>
            <a:lightRig rig="soft" dir="t"/>
          </a:scene3d>
          <a:sp3d>
            <a:bevelT prst="angle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b="0" dirty="0" smtClean="0">
                <a:solidFill>
                  <a:srgbClr val="002060"/>
                </a:solidFill>
                <a:latin typeface="Arial Black" pitchFamily="34" charset="0"/>
                <a:cs typeface="Arabic Typesetting" pitchFamily="66" charset="-78"/>
              </a:rPr>
              <a:t>ЕЩЕ ОДИН СПОСОБ ПОСТРОЕНИЯ ГРАФИКА </a:t>
            </a: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  <a:cs typeface="Arabic Typesetting" pitchFamily="66" charset="-78"/>
              </a:rPr>
              <a:t>КВАДРАТИЧНОЙ ФУНКЦИИ</a:t>
            </a:r>
            <a:endParaRPr lang="ru-RU" b="1" i="1" dirty="0">
              <a:solidFill>
                <a:srgbClr val="002060"/>
              </a:solidFill>
              <a:latin typeface="Bookman Old Style" pitchFamily="18" charset="0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solidFill>
                  <a:srgbClr val="000099"/>
                </a:solidFill>
                <a:latin typeface="Bookman Old Style" pitchFamily="18" charset="0"/>
                <a:cs typeface="Times New Roman" pitchFamily="18" charset="0"/>
              </a:rPr>
              <a:t>Алгоритм построения графика квадратичной функции путем преобразований.</a:t>
            </a:r>
            <a:endParaRPr lang="ru-RU" sz="2400" b="1" cap="none" dirty="0">
              <a:solidFill>
                <a:srgbClr val="000099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214422"/>
            <a:ext cx="8501122" cy="5153028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1</a:t>
            </a:r>
            <a:r>
              <a:rPr lang="ru-RU" sz="27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. Применить к трехчлену </a:t>
            </a:r>
            <a:r>
              <a:rPr lang="en-US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y</a:t>
            </a:r>
            <a:r>
              <a:rPr lang="ru-RU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(</a:t>
            </a:r>
            <a:r>
              <a:rPr lang="en-US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x</a:t>
            </a:r>
            <a:r>
              <a:rPr lang="ru-RU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)</a:t>
            </a:r>
            <a:r>
              <a:rPr lang="en-US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= ax</a:t>
            </a:r>
            <a:r>
              <a:rPr lang="en-US" sz="2700" i="1" baseline="300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2</a:t>
            </a:r>
            <a:r>
              <a:rPr lang="en-US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+ </a:t>
            </a:r>
            <a:r>
              <a:rPr lang="en-US" sz="2700" i="1" dirty="0" err="1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bx</a:t>
            </a:r>
            <a:r>
              <a:rPr lang="en-US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+ c </a:t>
            </a:r>
            <a:r>
              <a:rPr lang="ru-RU" sz="27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метод выделения полного квадрат двучлена;</a:t>
            </a:r>
          </a:p>
          <a:p>
            <a:pPr marL="457200" indent="-457200" algn="just">
              <a:buNone/>
            </a:pPr>
            <a:endParaRPr lang="ru-RU" sz="1400" dirty="0" smtClean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r>
              <a:rPr lang="ru-RU" sz="27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2. По формуле </a:t>
            </a:r>
            <a:r>
              <a:rPr lang="en-US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y(x)=</a:t>
            </a:r>
            <a:r>
              <a:rPr lang="ru-RU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a(x</a:t>
            </a:r>
            <a:r>
              <a:rPr lang="en-US" sz="2700" i="1" baseline="300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– m)</a:t>
            </a:r>
            <a:r>
              <a:rPr lang="en-US" sz="2700" i="1" baseline="300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2 </a:t>
            </a:r>
            <a:r>
              <a:rPr lang="en-US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+ n </a:t>
            </a:r>
            <a:r>
              <a:rPr lang="ru-RU" sz="27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определить характер преобразования графика;</a:t>
            </a:r>
          </a:p>
          <a:p>
            <a:pPr marL="457200" indent="-457200" algn="just">
              <a:buNone/>
            </a:pPr>
            <a:endParaRPr lang="ru-RU" sz="1400" dirty="0" smtClean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r>
              <a:rPr lang="ru-RU" sz="27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3. Перейти к вспомогательной системе координат </a:t>
            </a:r>
            <a:r>
              <a:rPr lang="en-US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X</a:t>
            </a:r>
            <a:r>
              <a:rPr lang="el-GR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΄</a:t>
            </a:r>
            <a:r>
              <a:rPr lang="en-US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O</a:t>
            </a:r>
            <a:r>
              <a:rPr lang="el-GR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΄</a:t>
            </a:r>
            <a:r>
              <a:rPr lang="en-US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Y</a:t>
            </a:r>
            <a:r>
              <a:rPr lang="el-GR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΄</a:t>
            </a:r>
            <a:r>
              <a:rPr lang="ru-RU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, где </a:t>
            </a:r>
            <a:r>
              <a:rPr lang="en-US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X</a:t>
            </a:r>
            <a:r>
              <a:rPr lang="el-GR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ʹ</a:t>
            </a:r>
            <a:r>
              <a:rPr lang="en-US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- </a:t>
            </a:r>
            <a:r>
              <a:rPr lang="ru-RU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прямая </a:t>
            </a:r>
            <a:r>
              <a:rPr lang="en-US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y =</a:t>
            </a:r>
            <a:r>
              <a:rPr lang="ru-RU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m</a:t>
            </a:r>
            <a:r>
              <a:rPr lang="ru-RU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en-US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Y</a:t>
            </a:r>
            <a:r>
              <a:rPr lang="el-GR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ʹ</a:t>
            </a:r>
            <a:r>
              <a:rPr lang="en-US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- </a:t>
            </a:r>
            <a:r>
              <a:rPr lang="ru-RU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прямая </a:t>
            </a:r>
            <a:r>
              <a:rPr lang="en-US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x</a:t>
            </a:r>
            <a:r>
              <a:rPr lang="ru-RU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= </a:t>
            </a:r>
            <a:r>
              <a:rPr lang="en-US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n</a:t>
            </a:r>
            <a:r>
              <a:rPr lang="ru-RU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en-US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O</a:t>
            </a:r>
            <a:r>
              <a:rPr lang="el-GR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΄</a:t>
            </a:r>
            <a:r>
              <a:rPr lang="ru-RU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(</a:t>
            </a:r>
            <a:r>
              <a:rPr lang="en-US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m</a:t>
            </a:r>
            <a:r>
              <a:rPr lang="ru-RU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; </a:t>
            </a:r>
            <a:r>
              <a:rPr lang="en-US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n)</a:t>
            </a:r>
            <a:r>
              <a:rPr lang="ru-RU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buNone/>
            </a:pPr>
            <a:endParaRPr lang="ru-RU" sz="1400" i="1" dirty="0" smtClean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r>
              <a:rPr lang="ru-RU" sz="27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4. К новой системе координат «привязать» график </a:t>
            </a:r>
            <a:r>
              <a:rPr lang="en-US" sz="27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функции  </a:t>
            </a:r>
            <a:r>
              <a:rPr lang="en-US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y</a:t>
            </a:r>
            <a:r>
              <a:rPr lang="ru-RU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(</a:t>
            </a:r>
            <a:r>
              <a:rPr lang="en-US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x</a:t>
            </a:r>
            <a:r>
              <a:rPr lang="ru-RU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)</a:t>
            </a:r>
            <a:r>
              <a:rPr lang="en-US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= ax</a:t>
            </a:r>
            <a:r>
              <a:rPr lang="en-US" sz="2700" i="1" baseline="300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2</a:t>
            </a:r>
            <a:r>
              <a:rPr lang="en-US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700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.</a:t>
            </a:r>
            <a:endParaRPr lang="ru-RU" sz="2700" dirty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C:\Users\школа\Desktop\Зарядка\de06_0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1914" y="4252518"/>
            <a:ext cx="1882574" cy="260548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509120"/>
            <a:ext cx="6408712" cy="65070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 smtClean="0">
                <a:solidFill>
                  <a:schemeClr val="tx1"/>
                </a:solidFill>
                <a:latin typeface="Arial Black" pitchFamily="34" charset="0"/>
              </a:rPr>
              <a:t>  y (x) = </a:t>
            </a:r>
            <a:r>
              <a:rPr lang="ru-RU" sz="4400" b="1" dirty="0" smtClean="0">
                <a:solidFill>
                  <a:schemeClr val="tx1"/>
                </a:solidFill>
                <a:latin typeface="Arial Black" pitchFamily="34" charset="0"/>
              </a:rPr>
              <a:t>3 + </a:t>
            </a:r>
            <a:r>
              <a:rPr lang="en-US" sz="4400" b="1" dirty="0" smtClean="0">
                <a:solidFill>
                  <a:schemeClr val="tx1"/>
                </a:solidFill>
                <a:latin typeface="Arial Black" pitchFamily="34" charset="0"/>
              </a:rPr>
              <a:t>(x - 1)</a:t>
            </a:r>
            <a:r>
              <a:rPr lang="en-US" sz="4400" b="1" baseline="30000" dirty="0" smtClean="0">
                <a:solidFill>
                  <a:schemeClr val="tx1"/>
                </a:solidFill>
                <a:latin typeface="Arial Black" pitchFamily="34" charset="0"/>
                <a:cs typeface="Times New Roman"/>
              </a:rPr>
              <a:t>²  </a:t>
            </a:r>
            <a:r>
              <a:rPr lang="en-US" sz="4400" b="1" baseline="-25000" dirty="0" smtClean="0">
                <a:solidFill>
                  <a:schemeClr val="tx1"/>
                </a:solidFill>
                <a:latin typeface="Arial Black" pitchFamily="34" charset="0"/>
                <a:cs typeface="Times New Roman"/>
              </a:rPr>
              <a:t> </a:t>
            </a:r>
            <a:endParaRPr lang="ru-RU" sz="4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843808" y="2708920"/>
            <a:ext cx="4392488" cy="65070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y (x) =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7 +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x</a:t>
            </a:r>
            <a:r>
              <a:rPr kumimoji="0" lang="en-US" sz="4400" b="1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Times New Roman"/>
              </a:rPr>
              <a:t>²  </a:t>
            </a:r>
            <a:r>
              <a:rPr kumimoji="0" lang="en-US" sz="4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n-ea"/>
                <a:cs typeface="Times New Roman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547664" y="5301208"/>
            <a:ext cx="5616624" cy="65070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y (x) = (x + 5)</a:t>
            </a:r>
            <a:r>
              <a:rPr kumimoji="0" lang="en-US" sz="4400" b="1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Times New Roman"/>
              </a:rPr>
              <a:t>²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Times New Roman"/>
              </a:rPr>
              <a:t> </a:t>
            </a:r>
            <a:r>
              <a:rPr kumimoji="0" lang="en-US" sz="4400" b="1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Times New Roman"/>
              </a:rPr>
              <a:t>  </a:t>
            </a:r>
            <a:r>
              <a:rPr kumimoji="0" lang="en-US" sz="4400" b="1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Times New Roman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195736" y="5877272"/>
            <a:ext cx="5472608" cy="65070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n-ea"/>
                <a:cs typeface="Times New Roman"/>
              </a:rPr>
              <a:t>  </a:t>
            </a:r>
            <a:r>
              <a:rPr kumimoji="0" lang="en-US" sz="4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n-ea"/>
                <a:cs typeface="Times New Roman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267744" y="188640"/>
            <a:ext cx="5904656" cy="65070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 Black" pitchFamily="34" charset="0"/>
              </a:rPr>
              <a:t>Пора отдохнуть!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1916832"/>
            <a:ext cx="58326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Arial Black" pitchFamily="34" charset="0"/>
              </a:rPr>
              <a:t>y</a:t>
            </a:r>
            <a:r>
              <a:rPr lang="ru-RU" sz="4400" dirty="0" smtClean="0">
                <a:latin typeface="Arial Black" pitchFamily="34" charset="0"/>
              </a:rPr>
              <a:t> (</a:t>
            </a:r>
            <a:r>
              <a:rPr lang="en-US" sz="4400" dirty="0" smtClean="0">
                <a:latin typeface="Arial Black" pitchFamily="34" charset="0"/>
              </a:rPr>
              <a:t>x</a:t>
            </a:r>
            <a:r>
              <a:rPr lang="ru-RU" sz="4400" dirty="0" smtClean="0">
                <a:latin typeface="Arial Black" pitchFamily="34" charset="0"/>
              </a:rPr>
              <a:t>) = (</a:t>
            </a:r>
            <a:r>
              <a:rPr lang="en-US" sz="4400" dirty="0" smtClean="0">
                <a:latin typeface="Arial Black" pitchFamily="34" charset="0"/>
              </a:rPr>
              <a:t>x</a:t>
            </a:r>
            <a:r>
              <a:rPr lang="ru-RU" sz="4400" dirty="0" smtClean="0">
                <a:latin typeface="Arial Black" pitchFamily="34" charset="0"/>
              </a:rPr>
              <a:t> – 3)</a:t>
            </a:r>
            <a:r>
              <a:rPr lang="ru-RU" sz="4400" baseline="30000" dirty="0" smtClean="0">
                <a:latin typeface="Arial Black" pitchFamily="34" charset="0"/>
              </a:rPr>
              <a:t>2</a:t>
            </a:r>
            <a:r>
              <a:rPr lang="ru-RU" sz="4400" dirty="0" smtClean="0">
                <a:latin typeface="Arial Black" pitchFamily="34" charset="0"/>
              </a:rPr>
              <a:t> + 4 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47664" y="3717032"/>
            <a:ext cx="46450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y (x) </a:t>
            </a:r>
            <a:r>
              <a:rPr kumimoji="0" lang="ru-RU" sz="4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= (-3 + </a:t>
            </a:r>
            <a:r>
              <a:rPr kumimoji="0" lang="ru-RU" sz="4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4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4400" b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4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4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2843808" y="1124744"/>
            <a:ext cx="4536504" cy="65070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y (x) =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х</a:t>
            </a:r>
            <a:r>
              <a:rPr kumimoji="0" lang="ru-RU" sz="4400" b="1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2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Times New Roman"/>
              </a:rPr>
              <a:t>  </a:t>
            </a:r>
            <a:r>
              <a:rPr kumimoji="0" lang="en-US" sz="4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n-ea"/>
                <a:cs typeface="Times New Roman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74369" y="1124744"/>
            <a:ext cx="11240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400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9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2399928" cy="179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  <p:bldP spid="8" grpId="0"/>
      <p:bldP spid="1026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686800" cy="6525344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Выберите вариант самостоятельной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работы соответствующий вашим ощущениям.</a:t>
            </a:r>
          </a:p>
          <a:p>
            <a:endParaRPr lang="ru-RU" dirty="0"/>
          </a:p>
        </p:txBody>
      </p:sp>
      <p:pic>
        <p:nvPicPr>
          <p:cNvPr id="4" name="Picture 7" descr="J:\Смайлик улыбка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2055710" cy="1843854"/>
          </a:xfrm>
          <a:prstGeom prst="rect">
            <a:avLst/>
          </a:prstGeom>
          <a:noFill/>
        </p:spPr>
      </p:pic>
      <p:pic>
        <p:nvPicPr>
          <p:cNvPr id="5" name="Picture 9" descr="J:\Смайлик нет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96952"/>
            <a:ext cx="1729106" cy="1583326"/>
          </a:xfrm>
          <a:prstGeom prst="rect">
            <a:avLst/>
          </a:prstGeom>
          <a:noFill/>
        </p:spPr>
      </p:pic>
      <p:pic>
        <p:nvPicPr>
          <p:cNvPr id="6" name="Picture 4" descr="J:\Смайлик незнаю 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933056"/>
            <a:ext cx="1731612" cy="17316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3789040"/>
            <a:ext cx="3563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800000"/>
                </a:solidFill>
                <a:latin typeface="Bookman Old Style" pitchFamily="18" charset="0"/>
              </a:rPr>
              <a:t>А: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b="1" i="1" dirty="0" smtClean="0">
                <a:latin typeface="Bookman Old Style" pitchFamily="18" charset="0"/>
              </a:rPr>
              <a:t>все понятно,</a:t>
            </a:r>
          </a:p>
          <a:p>
            <a:pPr algn="ctr"/>
            <a:r>
              <a:rPr lang="ru-RU" sz="2000" b="1" i="1" dirty="0" smtClean="0">
                <a:latin typeface="Bookman Old Style" pitchFamily="18" charset="0"/>
              </a:rPr>
              <a:t>буду смело применять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3 вариант  </a:t>
            </a:r>
          </a:p>
          <a:p>
            <a:pPr algn="ctr"/>
            <a:endParaRPr lang="ru-RU" sz="2000" b="1" i="1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4797152"/>
            <a:ext cx="34563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Bookman Old Style" pitchFamily="18" charset="0"/>
              </a:rPr>
              <a:t>В: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b="1" i="1" dirty="0" smtClean="0">
                <a:latin typeface="Bookman Old Style" pitchFamily="18" charset="0"/>
              </a:rPr>
              <a:t>есть некоторые сомнения</a:t>
            </a:r>
          </a:p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Bookman Old Style" pitchFamily="18" charset="0"/>
              </a:rPr>
              <a:t>2 вариант</a:t>
            </a:r>
            <a:endParaRPr lang="ru-RU" sz="2000" b="1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5661248"/>
            <a:ext cx="2915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С: </a:t>
            </a:r>
            <a:r>
              <a:rPr lang="ru-RU" sz="2000" b="1" i="1" dirty="0" smtClean="0">
                <a:latin typeface="Bookman Old Style" pitchFamily="18" charset="0"/>
              </a:rPr>
              <a:t>пока еще много вопросов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1 вариант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5000660" cy="85725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Bookman Old Style" pitchFamily="18" charset="0"/>
                <a:cs typeface="Times New Roman" pitchFamily="18" charset="0"/>
              </a:rPr>
              <a:t>Самостоятельная работа с раздаточным Материалом</a:t>
            </a:r>
            <a:endParaRPr lang="ru-RU" sz="2000" b="1" dirty="0">
              <a:solidFill>
                <a:srgbClr val="000099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071546"/>
            <a:ext cx="2786082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50" b="1" u="sng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1 вариант.</a:t>
            </a:r>
            <a:endParaRPr lang="ru-RU" sz="1550" b="1" dirty="0" smtClean="0">
              <a:solidFill>
                <a:srgbClr val="0000FF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342900" lvl="0" indent="-342900">
              <a:buAutoNum type="arabicPeriod"/>
            </a:pPr>
            <a:r>
              <a:rPr lang="ru-RU" sz="1550" dirty="0" smtClean="0">
                <a:latin typeface="Bookman Old Style" pitchFamily="18" charset="0"/>
                <a:cs typeface="Times New Roman" pitchFamily="18" charset="0"/>
              </a:rPr>
              <a:t>График, какой</a:t>
            </a:r>
          </a:p>
          <a:p>
            <a:pPr marL="342900" lvl="0" indent="-342900"/>
            <a:r>
              <a:rPr lang="ru-RU" sz="1550" dirty="0" smtClean="0">
                <a:latin typeface="Bookman Old Style" pitchFamily="18" charset="0"/>
                <a:cs typeface="Times New Roman" pitchFamily="18" charset="0"/>
              </a:rPr>
              <a:t>функции получится,</a:t>
            </a:r>
            <a:r>
              <a:rPr lang="en-US" sz="155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1550" dirty="0" smtClean="0">
                <a:latin typeface="Bookman Old Style" pitchFamily="18" charset="0"/>
                <a:cs typeface="Times New Roman" pitchFamily="18" charset="0"/>
              </a:rPr>
              <a:t>если</a:t>
            </a:r>
          </a:p>
          <a:p>
            <a:pPr marL="342900" lvl="0" indent="-342900"/>
            <a:r>
              <a:rPr lang="ru-RU" sz="1550" dirty="0" smtClean="0">
                <a:latin typeface="Bookman Old Style" pitchFamily="18" charset="0"/>
                <a:cs typeface="Times New Roman" pitchFamily="18" charset="0"/>
              </a:rPr>
              <a:t>параболу</a:t>
            </a:r>
          </a:p>
          <a:p>
            <a:pPr marL="342900" lvl="0" indent="-342900"/>
            <a:r>
              <a:rPr lang="en-US" sz="1550" b="1" i="1" dirty="0" smtClean="0">
                <a:latin typeface="Bookman Old Style" pitchFamily="18" charset="0"/>
                <a:cs typeface="Times New Roman" pitchFamily="18" charset="0"/>
              </a:rPr>
              <a:t>y</a:t>
            </a:r>
            <a:r>
              <a:rPr lang="ru-RU" sz="1550" b="1" i="1" dirty="0" smtClean="0">
                <a:latin typeface="Bookman Old Style" pitchFamily="18" charset="0"/>
                <a:cs typeface="Times New Roman" pitchFamily="18" charset="0"/>
              </a:rPr>
              <a:t> = (</a:t>
            </a:r>
            <a:r>
              <a:rPr lang="en-US" sz="1550" b="1" i="1" dirty="0" smtClean="0">
                <a:latin typeface="Bookman Old Style" pitchFamily="18" charset="0"/>
                <a:cs typeface="Times New Roman" pitchFamily="18" charset="0"/>
              </a:rPr>
              <a:t>x</a:t>
            </a:r>
            <a:r>
              <a:rPr lang="ru-RU" sz="1550" b="1" i="1" dirty="0" smtClean="0">
                <a:latin typeface="Bookman Old Style" pitchFamily="18" charset="0"/>
                <a:cs typeface="Times New Roman" pitchFamily="18" charset="0"/>
              </a:rPr>
              <a:t>)² </a:t>
            </a:r>
            <a:r>
              <a:rPr lang="ru-RU" sz="1550" dirty="0" smtClean="0">
                <a:latin typeface="Bookman Old Style" pitchFamily="18" charset="0"/>
                <a:cs typeface="Times New Roman" pitchFamily="18" charset="0"/>
              </a:rPr>
              <a:t>перенести </a:t>
            </a:r>
          </a:p>
          <a:p>
            <a:pPr marL="342900" lvl="0" indent="-342900">
              <a:buAutoNum type="alphaLcParenR"/>
            </a:pPr>
            <a:r>
              <a:rPr lang="ru-RU" sz="1550" dirty="0" smtClean="0">
                <a:latin typeface="Bookman Old Style" pitchFamily="18" charset="0"/>
                <a:cs typeface="Times New Roman" pitchFamily="18" charset="0"/>
              </a:rPr>
              <a:t>на 4 единицы</a:t>
            </a:r>
          </a:p>
          <a:p>
            <a:pPr marL="342900" lvl="0" indent="-342900"/>
            <a:r>
              <a:rPr lang="ru-RU" sz="1550" dirty="0" smtClean="0">
                <a:latin typeface="Bookman Old Style" pitchFamily="18" charset="0"/>
                <a:cs typeface="Times New Roman" pitchFamily="18" charset="0"/>
              </a:rPr>
              <a:t>масштаба влево;</a:t>
            </a:r>
          </a:p>
          <a:p>
            <a:pPr lvl="0"/>
            <a:r>
              <a:rPr lang="en-US" sz="1550" i="1" dirty="0" smtClean="0">
                <a:latin typeface="Bookman Old Style" pitchFamily="18" charset="0"/>
                <a:cs typeface="Times New Roman" pitchFamily="18" charset="0"/>
              </a:rPr>
              <a:t>b)</a:t>
            </a:r>
            <a:r>
              <a:rPr lang="en-US" sz="155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1550" dirty="0" smtClean="0">
                <a:latin typeface="Bookman Old Style" pitchFamily="18" charset="0"/>
                <a:cs typeface="Times New Roman" pitchFamily="18" charset="0"/>
              </a:rPr>
              <a:t>на 3 единицы</a:t>
            </a:r>
          </a:p>
          <a:p>
            <a:pPr lvl="0"/>
            <a:r>
              <a:rPr lang="ru-RU" sz="1550" dirty="0" smtClean="0">
                <a:latin typeface="Bookman Old Style" pitchFamily="18" charset="0"/>
                <a:cs typeface="Times New Roman" pitchFamily="18" charset="0"/>
              </a:rPr>
              <a:t>масштаба вверх;</a:t>
            </a:r>
          </a:p>
          <a:p>
            <a:pPr lvl="0"/>
            <a:r>
              <a:rPr lang="en-US" sz="1550" i="1" dirty="0" smtClean="0">
                <a:latin typeface="Bookman Old Style" pitchFamily="18" charset="0"/>
                <a:cs typeface="Times New Roman" pitchFamily="18" charset="0"/>
              </a:rPr>
              <a:t>c)</a:t>
            </a:r>
            <a:r>
              <a:rPr lang="en-US" sz="155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1550" dirty="0" smtClean="0">
                <a:latin typeface="Bookman Old Style" pitchFamily="18" charset="0"/>
                <a:cs typeface="Times New Roman" pitchFamily="18" charset="0"/>
              </a:rPr>
              <a:t>на 2,5 единицы масштаба вправо и</a:t>
            </a:r>
          </a:p>
          <a:p>
            <a:pPr lvl="0"/>
            <a:r>
              <a:rPr lang="ru-RU" sz="1550" dirty="0" smtClean="0">
                <a:latin typeface="Bookman Old Style" pitchFamily="18" charset="0"/>
                <a:cs typeface="Times New Roman" pitchFamily="18" charset="0"/>
              </a:rPr>
              <a:t>на 1 – вниз?</a:t>
            </a:r>
          </a:p>
          <a:p>
            <a:pPr lvl="0"/>
            <a:r>
              <a:rPr lang="en-US" sz="1550" dirty="0" smtClean="0">
                <a:latin typeface="Bookman Old Style" pitchFamily="18" charset="0"/>
                <a:cs typeface="Times New Roman" pitchFamily="18" charset="0"/>
              </a:rPr>
              <a:t>2. </a:t>
            </a:r>
            <a:r>
              <a:rPr lang="ru-RU" sz="1550" dirty="0" smtClean="0">
                <a:latin typeface="Bookman Old Style" pitchFamily="18" charset="0"/>
                <a:cs typeface="Times New Roman" pitchFamily="18" charset="0"/>
              </a:rPr>
              <a:t>Найдите координаты</a:t>
            </a:r>
          </a:p>
          <a:p>
            <a:pPr lvl="0"/>
            <a:r>
              <a:rPr lang="ru-RU" sz="1550" dirty="0" smtClean="0">
                <a:latin typeface="Bookman Old Style" pitchFamily="18" charset="0"/>
                <a:cs typeface="Times New Roman" pitchFamily="18" charset="0"/>
              </a:rPr>
              <a:t>вершины параболы.</a:t>
            </a:r>
            <a:endParaRPr lang="en-US" sz="1550" dirty="0" smtClean="0">
              <a:latin typeface="Bookman Old Style" pitchFamily="18" charset="0"/>
              <a:cs typeface="Times New Roman" pitchFamily="18" charset="0"/>
            </a:endParaRPr>
          </a:p>
          <a:p>
            <a:pPr lvl="0"/>
            <a:r>
              <a:rPr lang="en-US" sz="1550" i="1" dirty="0" smtClean="0">
                <a:latin typeface="Bookman Old Style" pitchFamily="18" charset="0"/>
                <a:cs typeface="Times New Roman" pitchFamily="18" charset="0"/>
              </a:rPr>
              <a:t>a)</a:t>
            </a:r>
            <a:r>
              <a:rPr lang="en-US" sz="155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1550" b="1" i="1" dirty="0" smtClean="0">
                <a:latin typeface="Bookman Old Style" pitchFamily="18" charset="0"/>
                <a:cs typeface="Times New Roman" pitchFamily="18" charset="0"/>
              </a:rPr>
              <a:t>y</a:t>
            </a:r>
            <a:r>
              <a:rPr lang="ru-RU" sz="1550" b="1" i="1" dirty="0" smtClean="0">
                <a:latin typeface="Bookman Old Style" pitchFamily="18" charset="0"/>
                <a:cs typeface="Times New Roman" pitchFamily="18" charset="0"/>
              </a:rPr>
              <a:t> = (</a:t>
            </a:r>
            <a:r>
              <a:rPr lang="en-US" sz="1550" b="1" i="1" dirty="0" smtClean="0">
                <a:latin typeface="Bookman Old Style" pitchFamily="18" charset="0"/>
                <a:cs typeface="Times New Roman" pitchFamily="18" charset="0"/>
              </a:rPr>
              <a:t>x</a:t>
            </a:r>
            <a:r>
              <a:rPr lang="ru-RU" sz="1550" b="1" i="1" dirty="0" smtClean="0">
                <a:latin typeface="Bookman Old Style" pitchFamily="18" charset="0"/>
                <a:cs typeface="Times New Roman" pitchFamily="18" charset="0"/>
              </a:rPr>
              <a:t> – 7)²</a:t>
            </a:r>
            <a:endParaRPr lang="ru-RU" sz="1550" dirty="0" smtClean="0">
              <a:latin typeface="Bookman Old Style" pitchFamily="18" charset="0"/>
              <a:cs typeface="Times New Roman" pitchFamily="18" charset="0"/>
            </a:endParaRPr>
          </a:p>
          <a:p>
            <a:pPr lvl="0"/>
            <a:r>
              <a:rPr lang="en-US" sz="1550" i="1" dirty="0" smtClean="0">
                <a:latin typeface="Bookman Old Style" pitchFamily="18" charset="0"/>
                <a:cs typeface="Times New Roman" pitchFamily="18" charset="0"/>
              </a:rPr>
              <a:t>b)</a:t>
            </a:r>
            <a:r>
              <a:rPr lang="en-US" sz="1550" b="1" i="1" dirty="0" smtClean="0">
                <a:latin typeface="Bookman Old Style" pitchFamily="18" charset="0"/>
                <a:cs typeface="Times New Roman" pitchFamily="18" charset="0"/>
              </a:rPr>
              <a:t> y</a:t>
            </a:r>
            <a:r>
              <a:rPr lang="ru-RU" sz="1550" b="1" i="1" dirty="0" smtClean="0">
                <a:latin typeface="Bookman Old Style" pitchFamily="18" charset="0"/>
                <a:cs typeface="Times New Roman" pitchFamily="18" charset="0"/>
              </a:rPr>
              <a:t> = (</a:t>
            </a:r>
            <a:r>
              <a:rPr lang="en-US" sz="1550" b="1" i="1" dirty="0" smtClean="0">
                <a:latin typeface="Bookman Old Style" pitchFamily="18" charset="0"/>
                <a:cs typeface="Times New Roman" pitchFamily="18" charset="0"/>
              </a:rPr>
              <a:t>x</a:t>
            </a:r>
            <a:r>
              <a:rPr lang="ru-RU" sz="1550" b="1" i="1" dirty="0" smtClean="0">
                <a:latin typeface="Bookman Old Style" pitchFamily="18" charset="0"/>
                <a:cs typeface="Times New Roman" pitchFamily="18" charset="0"/>
              </a:rPr>
              <a:t>)² + 11</a:t>
            </a:r>
            <a:r>
              <a:rPr lang="ru-RU" sz="1550" dirty="0" smtClean="0"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1550" i="1" dirty="0" smtClean="0">
                <a:latin typeface="Bookman Old Style" pitchFamily="18" charset="0"/>
                <a:cs typeface="Times New Roman" pitchFamily="18" charset="0"/>
              </a:rPr>
              <a:t>c)</a:t>
            </a:r>
            <a:r>
              <a:rPr lang="en-US" sz="1550" b="1" i="1" dirty="0" smtClean="0">
                <a:latin typeface="Bookman Old Style" pitchFamily="18" charset="0"/>
                <a:cs typeface="Times New Roman" pitchFamily="18" charset="0"/>
              </a:rPr>
              <a:t> y</a:t>
            </a:r>
            <a:r>
              <a:rPr lang="ru-RU" sz="1550" b="1" i="1" dirty="0" smtClean="0">
                <a:latin typeface="Bookman Old Style" pitchFamily="18" charset="0"/>
                <a:cs typeface="Times New Roman" pitchFamily="18" charset="0"/>
              </a:rPr>
              <a:t> = (</a:t>
            </a:r>
            <a:r>
              <a:rPr lang="en-US" sz="1550" b="1" i="1" dirty="0" smtClean="0">
                <a:latin typeface="Bookman Old Style" pitchFamily="18" charset="0"/>
                <a:cs typeface="Times New Roman" pitchFamily="18" charset="0"/>
              </a:rPr>
              <a:t>x</a:t>
            </a:r>
            <a:r>
              <a:rPr lang="ru-RU" sz="1550" b="1" i="1" dirty="0" smtClean="0">
                <a:latin typeface="Bookman Old Style" pitchFamily="18" charset="0"/>
                <a:cs typeface="Times New Roman" pitchFamily="18" charset="0"/>
              </a:rPr>
              <a:t> + 12)² - 19</a:t>
            </a:r>
            <a:endParaRPr lang="en-US" sz="1550" dirty="0" smtClean="0">
              <a:latin typeface="Bookman Old Style" pitchFamily="18" charset="0"/>
              <a:cs typeface="Times New Roman" pitchFamily="18" charset="0"/>
            </a:endParaRPr>
          </a:p>
          <a:p>
            <a:pPr lvl="0"/>
            <a:r>
              <a:rPr lang="en-US" sz="1550" dirty="0" smtClean="0">
                <a:latin typeface="Bookman Old Style" pitchFamily="18" charset="0"/>
                <a:cs typeface="Times New Roman" pitchFamily="18" charset="0"/>
              </a:rPr>
              <a:t>3. </a:t>
            </a:r>
            <a:r>
              <a:rPr lang="ru-RU" sz="1550" dirty="0" smtClean="0">
                <a:latin typeface="Bookman Old Style" pitchFamily="18" charset="0"/>
                <a:cs typeface="Times New Roman" pitchFamily="18" charset="0"/>
              </a:rPr>
              <a:t>Постройте график функции.</a:t>
            </a:r>
          </a:p>
          <a:p>
            <a:pPr lvl="0"/>
            <a:r>
              <a:rPr lang="en-US" sz="1550" i="1" dirty="0" smtClean="0">
                <a:latin typeface="Bookman Old Style" pitchFamily="18" charset="0"/>
                <a:cs typeface="Times New Roman" pitchFamily="18" charset="0"/>
              </a:rPr>
              <a:t>a) </a:t>
            </a:r>
            <a:r>
              <a:rPr lang="en-US" sz="1550" b="1" i="1" dirty="0" smtClean="0">
                <a:latin typeface="Bookman Old Style" pitchFamily="18" charset="0"/>
                <a:cs typeface="Times New Roman" pitchFamily="18" charset="0"/>
              </a:rPr>
              <a:t>y</a:t>
            </a:r>
            <a:r>
              <a:rPr lang="ru-RU" sz="1550" b="1" i="1" dirty="0" smtClean="0">
                <a:latin typeface="Bookman Old Style" pitchFamily="18" charset="0"/>
                <a:cs typeface="Times New Roman" pitchFamily="18" charset="0"/>
              </a:rPr>
              <a:t> = (</a:t>
            </a:r>
            <a:r>
              <a:rPr lang="en-US" sz="1550" b="1" i="1" dirty="0" smtClean="0">
                <a:latin typeface="Bookman Old Style" pitchFamily="18" charset="0"/>
                <a:cs typeface="Times New Roman" pitchFamily="18" charset="0"/>
              </a:rPr>
              <a:t>x</a:t>
            </a:r>
            <a:r>
              <a:rPr lang="ru-RU" sz="1550" b="1" i="1" dirty="0" smtClean="0">
                <a:latin typeface="Bookman Old Style" pitchFamily="18" charset="0"/>
                <a:cs typeface="Times New Roman" pitchFamily="18" charset="0"/>
              </a:rPr>
              <a:t> + 2)² - 4</a:t>
            </a:r>
            <a:endParaRPr lang="ru-RU" sz="1550" dirty="0" smtClean="0">
              <a:latin typeface="Bookman Old Style" pitchFamily="18" charset="0"/>
              <a:cs typeface="Times New Roman" pitchFamily="18" charset="0"/>
            </a:endParaRPr>
          </a:p>
          <a:p>
            <a:pPr lvl="0"/>
            <a:r>
              <a:rPr lang="en-US" sz="1550" i="1" dirty="0" smtClean="0">
                <a:latin typeface="Bookman Old Style" pitchFamily="18" charset="0"/>
                <a:cs typeface="Times New Roman" pitchFamily="18" charset="0"/>
              </a:rPr>
              <a:t>b) </a:t>
            </a:r>
            <a:r>
              <a:rPr lang="en-US" sz="1550" b="1" i="1" dirty="0" smtClean="0">
                <a:latin typeface="Bookman Old Style" pitchFamily="18" charset="0"/>
                <a:cs typeface="Times New Roman" pitchFamily="18" charset="0"/>
              </a:rPr>
              <a:t>y</a:t>
            </a:r>
            <a:r>
              <a:rPr lang="ru-RU" sz="1550" b="1" i="1" dirty="0" smtClean="0">
                <a:latin typeface="Bookman Old Style" pitchFamily="18" charset="0"/>
                <a:cs typeface="Times New Roman" pitchFamily="18" charset="0"/>
              </a:rPr>
              <a:t> = </a:t>
            </a:r>
            <a:r>
              <a:rPr lang="en-US" sz="1550" b="1" i="1" dirty="0" smtClean="0">
                <a:latin typeface="Bookman Old Style" pitchFamily="18" charset="0"/>
                <a:cs typeface="Times New Roman" pitchFamily="18" charset="0"/>
              </a:rPr>
              <a:t>x</a:t>
            </a:r>
            <a:r>
              <a:rPr lang="ru-RU" sz="1550" b="1" i="1" dirty="0" smtClean="0">
                <a:latin typeface="Bookman Old Style" pitchFamily="18" charset="0"/>
                <a:cs typeface="Times New Roman" pitchFamily="18" charset="0"/>
              </a:rPr>
              <a:t>² + 6</a:t>
            </a:r>
            <a:r>
              <a:rPr lang="en-US" sz="1550" b="1" i="1" dirty="0" smtClean="0">
                <a:latin typeface="Bookman Old Style" pitchFamily="18" charset="0"/>
                <a:cs typeface="Times New Roman" pitchFamily="18" charset="0"/>
              </a:rPr>
              <a:t>x </a:t>
            </a:r>
            <a:r>
              <a:rPr lang="ru-RU" sz="1550" b="1" i="1" dirty="0" smtClean="0">
                <a:latin typeface="Bookman Old Style" pitchFamily="18" charset="0"/>
                <a:cs typeface="Times New Roman" pitchFamily="18" charset="0"/>
              </a:rPr>
              <a:t>+ 9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40" y="1071547"/>
            <a:ext cx="2786082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50" b="1" u="sng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2 вариант</a:t>
            </a:r>
            <a:r>
              <a:rPr lang="ru-RU" sz="1550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buAutoNum type="arabicPeriod"/>
            </a:pPr>
            <a:r>
              <a:rPr lang="ru-RU" sz="1550" dirty="0" smtClean="0">
                <a:latin typeface="Bookman Old Style" pitchFamily="18" charset="0"/>
                <a:cs typeface="Times New Roman" pitchFamily="18" charset="0"/>
              </a:rPr>
              <a:t>График, какой функции</a:t>
            </a:r>
          </a:p>
          <a:p>
            <a:pPr marL="342900" lvl="0" indent="-342900"/>
            <a:r>
              <a:rPr lang="ru-RU" sz="1550" dirty="0" smtClean="0">
                <a:latin typeface="Bookman Old Style" pitchFamily="18" charset="0"/>
                <a:cs typeface="Times New Roman" pitchFamily="18" charset="0"/>
              </a:rPr>
              <a:t>получится, если параболу</a:t>
            </a:r>
          </a:p>
          <a:p>
            <a:pPr marL="342900" lvl="0" indent="-342900"/>
            <a:r>
              <a:rPr lang="en-US" sz="1550" b="1" i="1" dirty="0" smtClean="0">
                <a:latin typeface="Bookman Old Style" pitchFamily="18" charset="0"/>
                <a:cs typeface="Times New Roman" pitchFamily="18" charset="0"/>
              </a:rPr>
              <a:t>y</a:t>
            </a:r>
            <a:r>
              <a:rPr lang="ru-RU" sz="1550" b="1" i="1" dirty="0" smtClean="0">
                <a:latin typeface="Bookman Old Style" pitchFamily="18" charset="0"/>
                <a:cs typeface="Times New Roman" pitchFamily="18" charset="0"/>
              </a:rPr>
              <a:t> = (</a:t>
            </a:r>
            <a:r>
              <a:rPr lang="en-US" sz="1550" b="1" i="1" dirty="0" smtClean="0">
                <a:latin typeface="Bookman Old Style" pitchFamily="18" charset="0"/>
                <a:cs typeface="Times New Roman" pitchFamily="18" charset="0"/>
              </a:rPr>
              <a:t>x</a:t>
            </a:r>
            <a:r>
              <a:rPr lang="ru-RU" sz="1550" b="1" i="1" dirty="0" smtClean="0">
                <a:latin typeface="Bookman Old Style" pitchFamily="18" charset="0"/>
                <a:cs typeface="Times New Roman" pitchFamily="18" charset="0"/>
              </a:rPr>
              <a:t>)² </a:t>
            </a:r>
            <a:r>
              <a:rPr lang="ru-RU" sz="1550" dirty="0" smtClean="0">
                <a:latin typeface="Bookman Old Style" pitchFamily="18" charset="0"/>
                <a:cs typeface="Times New Roman" pitchFamily="18" charset="0"/>
              </a:rPr>
              <a:t>перенести </a:t>
            </a:r>
          </a:p>
          <a:p>
            <a:pPr lvl="0"/>
            <a:r>
              <a:rPr lang="en-US" sz="1550" i="1" dirty="0" smtClean="0">
                <a:latin typeface="Bookman Old Style" pitchFamily="18" charset="0"/>
                <a:cs typeface="Times New Roman" pitchFamily="18" charset="0"/>
              </a:rPr>
              <a:t>a) </a:t>
            </a:r>
            <a:r>
              <a:rPr lang="ru-RU" sz="1550" dirty="0" smtClean="0">
                <a:latin typeface="Bookman Old Style" pitchFamily="18" charset="0"/>
                <a:cs typeface="Times New Roman" pitchFamily="18" charset="0"/>
              </a:rPr>
              <a:t>на 3 единицы масштаба вправо;</a:t>
            </a:r>
          </a:p>
          <a:p>
            <a:pPr lvl="0"/>
            <a:r>
              <a:rPr lang="en-US" sz="1550" i="1" dirty="0" smtClean="0">
                <a:latin typeface="Bookman Old Style" pitchFamily="18" charset="0"/>
                <a:cs typeface="Times New Roman" pitchFamily="18" charset="0"/>
              </a:rPr>
              <a:t>b) </a:t>
            </a:r>
            <a:r>
              <a:rPr lang="ru-RU" sz="1550" dirty="0" smtClean="0">
                <a:latin typeface="Bookman Old Style" pitchFamily="18" charset="0"/>
                <a:cs typeface="Times New Roman" pitchFamily="18" charset="0"/>
              </a:rPr>
              <a:t>на 4 единицы масштаба вниз.</a:t>
            </a:r>
          </a:p>
          <a:p>
            <a:pPr lvl="0"/>
            <a:r>
              <a:rPr lang="en-US" sz="1550" i="1" dirty="0" smtClean="0">
                <a:latin typeface="Bookman Old Style" pitchFamily="18" charset="0"/>
                <a:cs typeface="Times New Roman" pitchFamily="18" charset="0"/>
              </a:rPr>
              <a:t>c) </a:t>
            </a:r>
            <a:r>
              <a:rPr lang="ru-RU" sz="1550" dirty="0" smtClean="0">
                <a:latin typeface="Bookman Old Style" pitchFamily="18" charset="0"/>
                <a:cs typeface="Times New Roman" pitchFamily="18" charset="0"/>
              </a:rPr>
              <a:t>на 2 единицы масштаба влево и на 1,5 – вверх?</a:t>
            </a:r>
          </a:p>
          <a:p>
            <a:pPr lvl="0"/>
            <a:r>
              <a:rPr lang="en-US" sz="1550" dirty="0" smtClean="0">
                <a:latin typeface="Bookman Old Style" pitchFamily="18" charset="0"/>
                <a:cs typeface="Times New Roman" pitchFamily="18" charset="0"/>
              </a:rPr>
              <a:t>2. </a:t>
            </a:r>
            <a:r>
              <a:rPr lang="ru-RU" sz="1550" dirty="0" smtClean="0">
                <a:latin typeface="Bookman Old Style" pitchFamily="18" charset="0"/>
                <a:cs typeface="Times New Roman" pitchFamily="18" charset="0"/>
              </a:rPr>
              <a:t>Найдите координаты вершины параболы.</a:t>
            </a:r>
          </a:p>
          <a:p>
            <a:pPr lvl="0"/>
            <a:r>
              <a:rPr lang="en-US" sz="1550" i="1" dirty="0" smtClean="0">
                <a:latin typeface="Bookman Old Style" pitchFamily="18" charset="0"/>
                <a:cs typeface="Times New Roman" pitchFamily="18" charset="0"/>
              </a:rPr>
              <a:t>a) </a:t>
            </a:r>
            <a:r>
              <a:rPr lang="en-US" sz="1550" b="1" i="1" dirty="0" smtClean="0">
                <a:latin typeface="Bookman Old Style" pitchFamily="18" charset="0"/>
                <a:cs typeface="Times New Roman" pitchFamily="18" charset="0"/>
              </a:rPr>
              <a:t>y</a:t>
            </a:r>
            <a:r>
              <a:rPr lang="ru-RU" sz="1550" b="1" i="1" dirty="0" smtClean="0">
                <a:latin typeface="Bookman Old Style" pitchFamily="18" charset="0"/>
                <a:cs typeface="Times New Roman" pitchFamily="18" charset="0"/>
              </a:rPr>
              <a:t> = (</a:t>
            </a:r>
            <a:r>
              <a:rPr lang="en-US" sz="1550" b="1" i="1" dirty="0" smtClean="0">
                <a:latin typeface="Bookman Old Style" pitchFamily="18" charset="0"/>
                <a:cs typeface="Times New Roman" pitchFamily="18" charset="0"/>
              </a:rPr>
              <a:t>x </a:t>
            </a:r>
            <a:r>
              <a:rPr lang="ru-RU" sz="1550" b="1" i="1" dirty="0" smtClean="0">
                <a:latin typeface="Bookman Old Style" pitchFamily="18" charset="0"/>
                <a:cs typeface="Times New Roman" pitchFamily="18" charset="0"/>
              </a:rPr>
              <a:t>+ 7)²</a:t>
            </a:r>
            <a:endParaRPr lang="ru-RU" sz="1550" dirty="0" smtClean="0">
              <a:latin typeface="Bookman Old Style" pitchFamily="18" charset="0"/>
              <a:cs typeface="Times New Roman" pitchFamily="18" charset="0"/>
            </a:endParaRPr>
          </a:p>
          <a:p>
            <a:pPr lvl="0"/>
            <a:r>
              <a:rPr lang="en-US" sz="1550" i="1" dirty="0" smtClean="0">
                <a:latin typeface="Bookman Old Style" pitchFamily="18" charset="0"/>
                <a:cs typeface="Times New Roman" pitchFamily="18" charset="0"/>
              </a:rPr>
              <a:t>b) </a:t>
            </a:r>
            <a:r>
              <a:rPr lang="en-US" sz="1550" b="1" i="1" dirty="0" smtClean="0">
                <a:latin typeface="Bookman Old Style" pitchFamily="18" charset="0"/>
                <a:cs typeface="Times New Roman" pitchFamily="18" charset="0"/>
              </a:rPr>
              <a:t>y</a:t>
            </a:r>
            <a:r>
              <a:rPr lang="ru-RU" sz="1550" b="1" i="1" dirty="0" smtClean="0">
                <a:latin typeface="Bookman Old Style" pitchFamily="18" charset="0"/>
                <a:cs typeface="Times New Roman" pitchFamily="18" charset="0"/>
              </a:rPr>
              <a:t> = (</a:t>
            </a:r>
            <a:r>
              <a:rPr lang="en-US" sz="1550" b="1" i="1" dirty="0" smtClean="0">
                <a:latin typeface="Bookman Old Style" pitchFamily="18" charset="0"/>
                <a:cs typeface="Times New Roman" pitchFamily="18" charset="0"/>
              </a:rPr>
              <a:t>x</a:t>
            </a:r>
            <a:r>
              <a:rPr lang="ru-RU" sz="1550" b="1" i="1" dirty="0" smtClean="0">
                <a:latin typeface="Bookman Old Style" pitchFamily="18" charset="0"/>
                <a:cs typeface="Times New Roman" pitchFamily="18" charset="0"/>
              </a:rPr>
              <a:t>)² – 11</a:t>
            </a:r>
            <a:r>
              <a:rPr lang="ru-RU" sz="1550" dirty="0" smtClean="0"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1550" i="1" dirty="0" smtClean="0">
                <a:latin typeface="Bookman Old Style" pitchFamily="18" charset="0"/>
                <a:cs typeface="Times New Roman" pitchFamily="18" charset="0"/>
              </a:rPr>
              <a:t>c) </a:t>
            </a:r>
            <a:r>
              <a:rPr lang="en-US" sz="1550" b="1" i="1" dirty="0" smtClean="0">
                <a:latin typeface="Bookman Old Style" pitchFamily="18" charset="0"/>
                <a:cs typeface="Times New Roman" pitchFamily="18" charset="0"/>
              </a:rPr>
              <a:t>y</a:t>
            </a:r>
            <a:r>
              <a:rPr lang="ru-RU" sz="1550" b="1" i="1" dirty="0" smtClean="0">
                <a:latin typeface="Bookman Old Style" pitchFamily="18" charset="0"/>
                <a:cs typeface="Times New Roman" pitchFamily="18" charset="0"/>
              </a:rPr>
              <a:t> = 3(</a:t>
            </a:r>
            <a:r>
              <a:rPr lang="en-US" sz="1550" b="1" i="1" dirty="0" smtClean="0">
                <a:latin typeface="Bookman Old Style" pitchFamily="18" charset="0"/>
                <a:cs typeface="Times New Roman" pitchFamily="18" charset="0"/>
              </a:rPr>
              <a:t>x</a:t>
            </a:r>
            <a:r>
              <a:rPr lang="ru-RU" sz="1550" b="1" i="1" dirty="0" smtClean="0">
                <a:latin typeface="Bookman Old Style" pitchFamily="18" charset="0"/>
                <a:cs typeface="Times New Roman" pitchFamily="18" charset="0"/>
              </a:rPr>
              <a:t> – 12)² + 19</a:t>
            </a:r>
            <a:endParaRPr lang="ru-RU" sz="1550" dirty="0" smtClean="0">
              <a:latin typeface="Bookman Old Style" pitchFamily="18" charset="0"/>
              <a:cs typeface="Times New Roman" pitchFamily="18" charset="0"/>
            </a:endParaRPr>
          </a:p>
          <a:p>
            <a:r>
              <a:rPr lang="ru-RU" sz="1550" dirty="0" smtClean="0">
                <a:latin typeface="Bookman Old Style" pitchFamily="18" charset="0"/>
                <a:cs typeface="Times New Roman" pitchFamily="18" charset="0"/>
              </a:rPr>
              <a:t> </a:t>
            </a:r>
            <a:r>
              <a:rPr lang="en-US" sz="1550" dirty="0" smtClean="0">
                <a:latin typeface="Bookman Old Style" pitchFamily="18" charset="0"/>
                <a:cs typeface="Times New Roman" pitchFamily="18" charset="0"/>
              </a:rPr>
              <a:t>3. </a:t>
            </a:r>
            <a:r>
              <a:rPr lang="ru-RU" sz="1550" dirty="0" smtClean="0">
                <a:latin typeface="Bookman Old Style" pitchFamily="18" charset="0"/>
                <a:cs typeface="Times New Roman" pitchFamily="18" charset="0"/>
              </a:rPr>
              <a:t>Постройте график функции.</a:t>
            </a:r>
          </a:p>
          <a:p>
            <a:pPr lvl="0"/>
            <a:r>
              <a:rPr lang="en-US" sz="1550" i="1" dirty="0" smtClean="0">
                <a:latin typeface="Bookman Old Style" pitchFamily="18" charset="0"/>
                <a:cs typeface="Times New Roman" pitchFamily="18" charset="0"/>
              </a:rPr>
              <a:t>a) </a:t>
            </a:r>
            <a:r>
              <a:rPr lang="en-US" sz="1550" b="1" i="1" dirty="0" smtClean="0">
                <a:latin typeface="Bookman Old Style" pitchFamily="18" charset="0"/>
                <a:cs typeface="Times New Roman" pitchFamily="18" charset="0"/>
              </a:rPr>
              <a:t>y</a:t>
            </a:r>
            <a:r>
              <a:rPr lang="ru-RU" sz="1550" b="1" i="1" dirty="0" smtClean="0">
                <a:latin typeface="Bookman Old Style" pitchFamily="18" charset="0"/>
                <a:cs typeface="Times New Roman" pitchFamily="18" charset="0"/>
              </a:rPr>
              <a:t> = – (</a:t>
            </a:r>
            <a:r>
              <a:rPr lang="en-US" sz="1550" b="1" i="1" dirty="0" smtClean="0">
                <a:latin typeface="Bookman Old Style" pitchFamily="18" charset="0"/>
                <a:cs typeface="Times New Roman" pitchFamily="18" charset="0"/>
              </a:rPr>
              <a:t>x</a:t>
            </a:r>
            <a:r>
              <a:rPr lang="ru-RU" sz="1550" b="1" i="1" dirty="0" smtClean="0">
                <a:latin typeface="Bookman Old Style" pitchFamily="18" charset="0"/>
                <a:cs typeface="Times New Roman" pitchFamily="18" charset="0"/>
              </a:rPr>
              <a:t> – 2)² + 4</a:t>
            </a:r>
            <a:endParaRPr lang="ru-RU" sz="1550" dirty="0" smtClean="0">
              <a:latin typeface="Bookman Old Style" pitchFamily="18" charset="0"/>
              <a:cs typeface="Times New Roman" pitchFamily="18" charset="0"/>
            </a:endParaRPr>
          </a:p>
          <a:p>
            <a:pPr lvl="0"/>
            <a:r>
              <a:rPr lang="en-US" sz="1550" i="1" dirty="0" smtClean="0">
                <a:latin typeface="Bookman Old Style" pitchFamily="18" charset="0"/>
                <a:cs typeface="Times New Roman" pitchFamily="18" charset="0"/>
              </a:rPr>
              <a:t>b) </a:t>
            </a:r>
            <a:r>
              <a:rPr lang="en-US" sz="1550" b="1" i="1" dirty="0" smtClean="0">
                <a:latin typeface="Bookman Old Style" pitchFamily="18" charset="0"/>
                <a:cs typeface="Times New Roman" pitchFamily="18" charset="0"/>
              </a:rPr>
              <a:t>y</a:t>
            </a:r>
            <a:r>
              <a:rPr lang="ru-RU" sz="1550" b="1" i="1" dirty="0" smtClean="0">
                <a:latin typeface="Bookman Old Style" pitchFamily="18" charset="0"/>
                <a:cs typeface="Times New Roman" pitchFamily="18" charset="0"/>
              </a:rPr>
              <a:t> = </a:t>
            </a:r>
            <a:r>
              <a:rPr lang="en-US" sz="1550" b="1" i="1" dirty="0" smtClean="0">
                <a:latin typeface="Bookman Old Style" pitchFamily="18" charset="0"/>
                <a:cs typeface="Times New Roman" pitchFamily="18" charset="0"/>
              </a:rPr>
              <a:t>x</a:t>
            </a:r>
            <a:r>
              <a:rPr lang="ru-RU" sz="1550" b="1" i="1" dirty="0" smtClean="0">
                <a:latin typeface="Bookman Old Style" pitchFamily="18" charset="0"/>
                <a:cs typeface="Times New Roman" pitchFamily="18" charset="0"/>
              </a:rPr>
              <a:t>² – 4</a:t>
            </a:r>
            <a:r>
              <a:rPr lang="en-US" sz="1550" b="1" i="1" dirty="0" smtClean="0">
                <a:latin typeface="Bookman Old Style" pitchFamily="18" charset="0"/>
                <a:cs typeface="Times New Roman" pitchFamily="18" charset="0"/>
              </a:rPr>
              <a:t>x </a:t>
            </a:r>
            <a:r>
              <a:rPr lang="ru-RU" sz="1550" b="1" i="1" dirty="0" smtClean="0">
                <a:latin typeface="Bookman Old Style" pitchFamily="18" charset="0"/>
                <a:cs typeface="Times New Roman" pitchFamily="18" charset="0"/>
              </a:rPr>
              <a:t>+ 1</a:t>
            </a:r>
            <a:endParaRPr lang="ru-RU" sz="1550" dirty="0"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1071546"/>
            <a:ext cx="2928958" cy="5470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50" b="1" u="sng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3 вариант.</a:t>
            </a:r>
            <a:endParaRPr lang="ru-RU" sz="1550" b="1" dirty="0" smtClean="0">
              <a:solidFill>
                <a:srgbClr val="0000FF"/>
              </a:solidFill>
              <a:latin typeface="Bookman Old Style" pitchFamily="18" charset="0"/>
              <a:cs typeface="Times New Roman" pitchFamily="18" charset="0"/>
            </a:endParaRPr>
          </a:p>
          <a:p>
            <a:pPr lvl="0"/>
            <a:r>
              <a:rPr lang="en-US" sz="1580" dirty="0" smtClean="0">
                <a:latin typeface="Bookman Old Style" pitchFamily="18" charset="0"/>
                <a:cs typeface="Times New Roman" pitchFamily="18" charset="0"/>
              </a:rPr>
              <a:t>1. </a:t>
            </a:r>
            <a:r>
              <a:rPr lang="ru-RU" sz="1580" dirty="0" smtClean="0">
                <a:latin typeface="Bookman Old Style" pitchFamily="18" charset="0"/>
                <a:cs typeface="Times New Roman" pitchFamily="18" charset="0"/>
              </a:rPr>
              <a:t>График, какой функции получится, если параболу</a:t>
            </a:r>
            <a:endParaRPr lang="en-US" sz="1580" dirty="0" smtClean="0">
              <a:latin typeface="Bookman Old Style" pitchFamily="18" charset="0"/>
              <a:cs typeface="Times New Roman" pitchFamily="18" charset="0"/>
            </a:endParaRPr>
          </a:p>
          <a:p>
            <a:pPr lvl="0"/>
            <a:r>
              <a:rPr lang="en-US" sz="1580" b="1" i="1" dirty="0" smtClean="0">
                <a:latin typeface="Bookman Old Style" pitchFamily="18" charset="0"/>
                <a:cs typeface="Times New Roman" pitchFamily="18" charset="0"/>
              </a:rPr>
              <a:t>y</a:t>
            </a:r>
            <a:r>
              <a:rPr lang="ru-RU" sz="1580" b="1" i="1" dirty="0" smtClean="0">
                <a:latin typeface="Bookman Old Style" pitchFamily="18" charset="0"/>
                <a:cs typeface="Times New Roman" pitchFamily="18" charset="0"/>
              </a:rPr>
              <a:t> = (</a:t>
            </a:r>
            <a:r>
              <a:rPr lang="en-US" sz="1580" b="1" i="1" dirty="0" smtClean="0">
                <a:latin typeface="Bookman Old Style" pitchFamily="18" charset="0"/>
                <a:cs typeface="Times New Roman" pitchFamily="18" charset="0"/>
              </a:rPr>
              <a:t>x</a:t>
            </a:r>
            <a:r>
              <a:rPr lang="ru-RU" sz="1580" b="1" i="1" dirty="0" smtClean="0">
                <a:latin typeface="Bookman Old Style" pitchFamily="18" charset="0"/>
                <a:cs typeface="Times New Roman" pitchFamily="18" charset="0"/>
              </a:rPr>
              <a:t>)² </a:t>
            </a:r>
            <a:r>
              <a:rPr lang="ru-RU" sz="1580" dirty="0" smtClean="0">
                <a:latin typeface="Bookman Old Style" pitchFamily="18" charset="0"/>
                <a:cs typeface="Times New Roman" pitchFamily="18" charset="0"/>
              </a:rPr>
              <a:t>перенести </a:t>
            </a:r>
          </a:p>
          <a:p>
            <a:pPr lvl="0"/>
            <a:r>
              <a:rPr lang="en-US" sz="1580" i="1" dirty="0" smtClean="0">
                <a:latin typeface="Bookman Old Style" pitchFamily="18" charset="0"/>
                <a:cs typeface="Times New Roman" pitchFamily="18" charset="0"/>
              </a:rPr>
              <a:t>a) </a:t>
            </a:r>
            <a:r>
              <a:rPr lang="ru-RU" sz="1580" dirty="0" smtClean="0">
                <a:latin typeface="Bookman Old Style" pitchFamily="18" charset="0"/>
                <a:cs typeface="Times New Roman" pitchFamily="18" charset="0"/>
              </a:rPr>
              <a:t>на 2 единицы масштаба вправо;</a:t>
            </a:r>
          </a:p>
          <a:p>
            <a:pPr lvl="0"/>
            <a:r>
              <a:rPr lang="en-US" sz="1580" i="1" dirty="0" smtClean="0">
                <a:latin typeface="Bookman Old Style" pitchFamily="18" charset="0"/>
                <a:cs typeface="Times New Roman" pitchFamily="18" charset="0"/>
              </a:rPr>
              <a:t>b) </a:t>
            </a:r>
            <a:r>
              <a:rPr lang="ru-RU" sz="1580" dirty="0" smtClean="0">
                <a:latin typeface="Bookman Old Style" pitchFamily="18" charset="0"/>
                <a:cs typeface="Times New Roman" pitchFamily="18" charset="0"/>
              </a:rPr>
              <a:t>на 3 единицы масштаба вниз и на 1 – влево; </a:t>
            </a:r>
          </a:p>
          <a:p>
            <a:pPr lvl="0"/>
            <a:r>
              <a:rPr lang="en-US" sz="1580" i="1" dirty="0" smtClean="0">
                <a:latin typeface="Bookman Old Style" pitchFamily="18" charset="0"/>
                <a:cs typeface="Times New Roman" pitchFamily="18" charset="0"/>
              </a:rPr>
              <a:t>c) </a:t>
            </a:r>
            <a:r>
              <a:rPr lang="ru-RU" sz="1580" dirty="0" smtClean="0">
                <a:latin typeface="Bookman Old Style" pitchFamily="18" charset="0"/>
                <a:cs typeface="Times New Roman" pitchFamily="18" charset="0"/>
              </a:rPr>
              <a:t>на 0,5 единицы масштаба вправо и на 2,5 – вверх?</a:t>
            </a:r>
          </a:p>
          <a:p>
            <a:pPr lvl="0"/>
            <a:r>
              <a:rPr lang="en-US" sz="1580" dirty="0" smtClean="0">
                <a:latin typeface="Bookman Old Style" pitchFamily="18" charset="0"/>
                <a:cs typeface="Times New Roman" pitchFamily="18" charset="0"/>
              </a:rPr>
              <a:t>2. </a:t>
            </a:r>
            <a:r>
              <a:rPr lang="ru-RU" sz="1580" dirty="0" smtClean="0">
                <a:latin typeface="Bookman Old Style" pitchFamily="18" charset="0"/>
                <a:cs typeface="Times New Roman" pitchFamily="18" charset="0"/>
              </a:rPr>
              <a:t>Найдите координаты вершины параболы.</a:t>
            </a:r>
          </a:p>
          <a:p>
            <a:pPr lvl="0"/>
            <a:r>
              <a:rPr lang="en-US" sz="1580" i="1" dirty="0" smtClean="0">
                <a:latin typeface="Bookman Old Style" pitchFamily="18" charset="0"/>
                <a:cs typeface="Times New Roman" pitchFamily="18" charset="0"/>
              </a:rPr>
              <a:t>a) </a:t>
            </a:r>
            <a:r>
              <a:rPr lang="en-US" sz="1580" b="1" i="1" dirty="0" smtClean="0">
                <a:latin typeface="Bookman Old Style" pitchFamily="18" charset="0"/>
                <a:cs typeface="Times New Roman" pitchFamily="18" charset="0"/>
              </a:rPr>
              <a:t>y</a:t>
            </a:r>
            <a:r>
              <a:rPr lang="ru-RU" sz="1580" b="1" i="1" dirty="0" smtClean="0">
                <a:latin typeface="Bookman Old Style" pitchFamily="18" charset="0"/>
                <a:cs typeface="Times New Roman" pitchFamily="18" charset="0"/>
              </a:rPr>
              <a:t> = (</a:t>
            </a:r>
            <a:r>
              <a:rPr lang="en-US" sz="1580" b="1" i="1" dirty="0" smtClean="0">
                <a:latin typeface="Bookman Old Style" pitchFamily="18" charset="0"/>
                <a:cs typeface="Times New Roman" pitchFamily="18" charset="0"/>
              </a:rPr>
              <a:t>x </a:t>
            </a:r>
            <a:r>
              <a:rPr lang="ru-RU" sz="1580" b="1" i="1" dirty="0" smtClean="0">
                <a:latin typeface="Bookman Old Style" pitchFamily="18" charset="0"/>
                <a:cs typeface="Times New Roman" pitchFamily="18" charset="0"/>
              </a:rPr>
              <a:t>+ 17)²</a:t>
            </a:r>
            <a:endParaRPr lang="ru-RU" sz="1580" dirty="0" smtClean="0">
              <a:latin typeface="Bookman Old Style" pitchFamily="18" charset="0"/>
              <a:cs typeface="Times New Roman" pitchFamily="18" charset="0"/>
            </a:endParaRPr>
          </a:p>
          <a:p>
            <a:pPr lvl="0"/>
            <a:r>
              <a:rPr lang="en-US" sz="1580" i="1" dirty="0" smtClean="0">
                <a:latin typeface="Bookman Old Style" pitchFamily="18" charset="0"/>
                <a:cs typeface="Times New Roman" pitchFamily="18" charset="0"/>
              </a:rPr>
              <a:t>b) </a:t>
            </a:r>
            <a:r>
              <a:rPr lang="en-US" sz="1580" b="1" i="1" dirty="0" smtClean="0">
                <a:latin typeface="Bookman Old Style" pitchFamily="18" charset="0"/>
                <a:cs typeface="Times New Roman" pitchFamily="18" charset="0"/>
              </a:rPr>
              <a:t>y</a:t>
            </a:r>
            <a:r>
              <a:rPr lang="ru-RU" sz="1580" b="1" i="1" dirty="0" smtClean="0">
                <a:latin typeface="Bookman Old Style" pitchFamily="18" charset="0"/>
                <a:cs typeface="Times New Roman" pitchFamily="18" charset="0"/>
              </a:rPr>
              <a:t> = (2</a:t>
            </a:r>
            <a:r>
              <a:rPr lang="en-US" sz="1580" b="1" i="1" dirty="0" smtClean="0">
                <a:latin typeface="Bookman Old Style" pitchFamily="18" charset="0"/>
                <a:cs typeface="Times New Roman" pitchFamily="18" charset="0"/>
              </a:rPr>
              <a:t>x</a:t>
            </a:r>
            <a:r>
              <a:rPr lang="ru-RU" sz="1580" b="1" i="1" dirty="0" smtClean="0">
                <a:latin typeface="Bookman Old Style" pitchFamily="18" charset="0"/>
                <a:cs typeface="Times New Roman" pitchFamily="18" charset="0"/>
              </a:rPr>
              <a:t>)² – 21</a:t>
            </a:r>
            <a:r>
              <a:rPr lang="ru-RU" sz="1580" dirty="0" smtClean="0"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1580" i="1" dirty="0" smtClean="0">
                <a:latin typeface="Bookman Old Style" pitchFamily="18" charset="0"/>
                <a:cs typeface="Times New Roman" pitchFamily="18" charset="0"/>
              </a:rPr>
              <a:t>c) </a:t>
            </a:r>
            <a:r>
              <a:rPr lang="en-US" sz="1580" b="1" i="1" dirty="0" smtClean="0">
                <a:latin typeface="Bookman Old Style" pitchFamily="18" charset="0"/>
                <a:cs typeface="Times New Roman" pitchFamily="18" charset="0"/>
              </a:rPr>
              <a:t>y = </a:t>
            </a:r>
            <a:r>
              <a:rPr lang="ru-RU" sz="1580" b="1" i="1" dirty="0" smtClean="0">
                <a:latin typeface="Bookman Old Style" pitchFamily="18" charset="0"/>
                <a:cs typeface="Times New Roman" pitchFamily="18" charset="0"/>
              </a:rPr>
              <a:t>1/2</a:t>
            </a:r>
            <a:r>
              <a:rPr lang="en-US" sz="1580" b="1" i="1" dirty="0" smtClean="0">
                <a:latin typeface="Bookman Old Style" pitchFamily="18" charset="0"/>
                <a:cs typeface="Times New Roman" pitchFamily="18" charset="0"/>
              </a:rPr>
              <a:t> (x – 12)² + 9</a:t>
            </a:r>
            <a:endParaRPr lang="ru-RU" sz="1580" dirty="0" smtClean="0">
              <a:latin typeface="Bookman Old Style" pitchFamily="18" charset="0"/>
              <a:cs typeface="Times New Roman" pitchFamily="18" charset="0"/>
            </a:endParaRPr>
          </a:p>
          <a:p>
            <a:pPr lvl="0"/>
            <a:r>
              <a:rPr lang="en-US" sz="1580" dirty="0" smtClean="0">
                <a:latin typeface="Bookman Old Style" pitchFamily="18" charset="0"/>
                <a:cs typeface="Times New Roman" pitchFamily="18" charset="0"/>
              </a:rPr>
              <a:t>3. </a:t>
            </a:r>
            <a:r>
              <a:rPr lang="ru-RU" sz="1580" dirty="0" smtClean="0">
                <a:latin typeface="Bookman Old Style" pitchFamily="18" charset="0"/>
                <a:cs typeface="Times New Roman" pitchFamily="18" charset="0"/>
              </a:rPr>
              <a:t>Постройте график функции.</a:t>
            </a:r>
          </a:p>
          <a:p>
            <a:pPr lvl="0"/>
            <a:r>
              <a:rPr lang="en-US" sz="1580" i="1" dirty="0" smtClean="0">
                <a:latin typeface="Bookman Old Style" pitchFamily="18" charset="0"/>
                <a:cs typeface="Times New Roman" pitchFamily="18" charset="0"/>
              </a:rPr>
              <a:t>a) </a:t>
            </a:r>
            <a:r>
              <a:rPr lang="en-US" sz="1580" b="1" i="1" dirty="0" smtClean="0">
                <a:latin typeface="Bookman Old Style" pitchFamily="18" charset="0"/>
                <a:cs typeface="Times New Roman" pitchFamily="18" charset="0"/>
              </a:rPr>
              <a:t>y</a:t>
            </a:r>
            <a:r>
              <a:rPr lang="ru-RU" sz="1580" b="1" i="1" dirty="0" smtClean="0">
                <a:latin typeface="Bookman Old Style" pitchFamily="18" charset="0"/>
                <a:cs typeface="Times New Roman" pitchFamily="18" charset="0"/>
              </a:rPr>
              <a:t> = –3(</a:t>
            </a:r>
            <a:r>
              <a:rPr lang="en-US" sz="1580" b="1" i="1" dirty="0" smtClean="0">
                <a:latin typeface="Bookman Old Style" pitchFamily="18" charset="0"/>
                <a:cs typeface="Times New Roman" pitchFamily="18" charset="0"/>
              </a:rPr>
              <a:t>x</a:t>
            </a:r>
            <a:r>
              <a:rPr lang="ru-RU" sz="1580" b="1" i="1" dirty="0" smtClean="0">
                <a:latin typeface="Bookman Old Style" pitchFamily="18" charset="0"/>
                <a:cs typeface="Times New Roman" pitchFamily="18" charset="0"/>
              </a:rPr>
              <a:t> + 2,5)² – 4</a:t>
            </a:r>
            <a:endParaRPr lang="ru-RU" sz="1580" dirty="0" smtClean="0">
              <a:latin typeface="Bookman Old Style" pitchFamily="18" charset="0"/>
              <a:cs typeface="Times New Roman" pitchFamily="18" charset="0"/>
            </a:endParaRPr>
          </a:p>
          <a:p>
            <a:pPr lvl="0"/>
            <a:r>
              <a:rPr lang="en-US" sz="1580" i="1" dirty="0" smtClean="0">
                <a:latin typeface="Bookman Old Style" pitchFamily="18" charset="0"/>
                <a:cs typeface="Times New Roman" pitchFamily="18" charset="0"/>
              </a:rPr>
              <a:t>b) </a:t>
            </a:r>
            <a:r>
              <a:rPr lang="en-US" sz="1580" b="1" i="1" dirty="0" smtClean="0">
                <a:latin typeface="Bookman Old Style" pitchFamily="18" charset="0"/>
                <a:cs typeface="Times New Roman" pitchFamily="18" charset="0"/>
              </a:rPr>
              <a:t>y</a:t>
            </a:r>
            <a:r>
              <a:rPr lang="ru-RU" sz="1580" b="1" i="1" dirty="0" smtClean="0">
                <a:latin typeface="Bookman Old Style" pitchFamily="18" charset="0"/>
                <a:cs typeface="Times New Roman" pitchFamily="18" charset="0"/>
              </a:rPr>
              <a:t> = </a:t>
            </a:r>
            <a:r>
              <a:rPr lang="en-US" sz="1580" b="1" i="1" dirty="0" smtClean="0">
                <a:latin typeface="Bookman Old Style" pitchFamily="18" charset="0"/>
                <a:cs typeface="Times New Roman" pitchFamily="18" charset="0"/>
              </a:rPr>
              <a:t>x</a:t>
            </a:r>
            <a:r>
              <a:rPr lang="ru-RU" sz="1580" b="1" i="1" dirty="0" smtClean="0">
                <a:latin typeface="Bookman Old Style" pitchFamily="18" charset="0"/>
                <a:cs typeface="Times New Roman" pitchFamily="18" charset="0"/>
              </a:rPr>
              <a:t>² – 8</a:t>
            </a:r>
            <a:r>
              <a:rPr lang="en-US" sz="1580" b="1" i="1" dirty="0" smtClean="0">
                <a:latin typeface="Bookman Old Style" pitchFamily="18" charset="0"/>
                <a:cs typeface="Times New Roman" pitchFamily="18" charset="0"/>
              </a:rPr>
              <a:t>x </a:t>
            </a:r>
            <a:r>
              <a:rPr lang="ru-RU" sz="1580" b="1" i="1" dirty="0" smtClean="0">
                <a:latin typeface="Bookman Old Style" pitchFamily="18" charset="0"/>
                <a:cs typeface="Times New Roman" pitchFamily="18" charset="0"/>
              </a:rPr>
              <a:t>+ 15</a:t>
            </a:r>
            <a:endParaRPr lang="ru-RU" sz="1580" dirty="0" smtClean="0">
              <a:latin typeface="Bookman Old Style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250001" y="3821909"/>
            <a:ext cx="55007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3250397" y="3821909"/>
            <a:ext cx="55007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0"/>
            <a:ext cx="4572032" cy="7857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Bookman Old Style" pitchFamily="18" charset="0"/>
                <a:cs typeface="Times New Roman" pitchFamily="18" charset="0"/>
              </a:rPr>
              <a:t>Лист самоконтроля</a:t>
            </a:r>
            <a:endParaRPr lang="ru-RU" sz="2400" b="1" dirty="0">
              <a:solidFill>
                <a:srgbClr val="000099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71480"/>
            <a:ext cx="2000264" cy="4286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cap="all" dirty="0" smtClean="0">
                <a:solidFill>
                  <a:srgbClr val="0000FF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 вариант.</a:t>
            </a:r>
            <a:endParaRPr kumimoji="0" lang="ru-RU" b="1" i="0" u="none" strike="noStrike" kern="1200" cap="all" spc="0" normalizeH="0" baseline="0" noProof="0" dirty="0">
              <a:ln>
                <a:noFill/>
              </a:ln>
              <a:solidFill>
                <a:srgbClr val="0000FF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00430" y="571480"/>
            <a:ext cx="1571636" cy="4286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solidFill>
                  <a:srgbClr val="0000FF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 вариант.</a:t>
            </a:r>
            <a:endParaRPr kumimoji="0" lang="ru-RU" b="1" i="0" u="none" strike="noStrike" kern="1200" cap="all" spc="0" normalizeH="0" baseline="0" noProof="0" dirty="0">
              <a:ln>
                <a:noFill/>
              </a:ln>
              <a:solidFill>
                <a:srgbClr val="0000FF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572264" y="571480"/>
            <a:ext cx="1643074" cy="50006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solidFill>
                  <a:srgbClr val="0000FF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 вариант.</a:t>
            </a:r>
            <a:endParaRPr kumimoji="0" lang="ru-RU" b="1" i="0" u="none" strike="noStrike" kern="1200" cap="all" spc="0" normalizeH="0" baseline="0" noProof="0" dirty="0">
              <a:ln>
                <a:noFill/>
              </a:ln>
              <a:solidFill>
                <a:srgbClr val="0000FF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285860"/>
            <a:ext cx="26773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Bookman Old Style" pitchFamily="18" charset="0"/>
              </a:rPr>
              <a:t>a) </a:t>
            </a:r>
            <a:r>
              <a:rPr lang="en-US" b="1" i="1" dirty="0" smtClean="0">
                <a:latin typeface="Bookman Old Style" pitchFamily="18" charset="0"/>
              </a:rPr>
              <a:t>y</a:t>
            </a:r>
            <a:r>
              <a:rPr lang="ru-RU" b="1" i="1" dirty="0" smtClean="0">
                <a:latin typeface="Bookman Old Style" pitchFamily="18" charset="0"/>
              </a:rPr>
              <a:t> = (</a:t>
            </a:r>
            <a:r>
              <a:rPr lang="en-US" b="1" i="1" dirty="0" smtClean="0">
                <a:latin typeface="Bookman Old Style" pitchFamily="18" charset="0"/>
              </a:rPr>
              <a:t>x</a:t>
            </a:r>
            <a:r>
              <a:rPr lang="ru-RU" b="1" i="1" dirty="0" smtClean="0">
                <a:latin typeface="Bookman Old Style" pitchFamily="18" charset="0"/>
              </a:rPr>
              <a:t> + 4)²</a:t>
            </a:r>
            <a:endParaRPr lang="en-US" b="1" i="1" dirty="0" smtClean="0">
              <a:latin typeface="Bookman Old Style" pitchFamily="18" charset="0"/>
            </a:endParaRPr>
          </a:p>
          <a:p>
            <a:pPr marL="342900" indent="-342900"/>
            <a:r>
              <a:rPr lang="en-US" i="1" dirty="0" smtClean="0">
                <a:latin typeface="Bookman Old Style" pitchFamily="18" charset="0"/>
              </a:rPr>
              <a:t>	b</a:t>
            </a:r>
            <a:r>
              <a:rPr lang="ru-RU" i="1" dirty="0" smtClean="0">
                <a:latin typeface="Bookman Old Style" pitchFamily="18" charset="0"/>
              </a:rPr>
              <a:t>)</a:t>
            </a:r>
            <a:r>
              <a:rPr lang="en-US" i="1" dirty="0" smtClean="0">
                <a:latin typeface="Bookman Old Style" pitchFamily="18" charset="0"/>
              </a:rPr>
              <a:t> </a:t>
            </a:r>
            <a:r>
              <a:rPr lang="en-US" b="1" i="1" dirty="0" smtClean="0">
                <a:latin typeface="Bookman Old Style" pitchFamily="18" charset="0"/>
              </a:rPr>
              <a:t>y</a:t>
            </a:r>
            <a:r>
              <a:rPr lang="ru-RU" b="1" i="1" dirty="0" smtClean="0">
                <a:latin typeface="Bookman Old Style" pitchFamily="18" charset="0"/>
              </a:rPr>
              <a:t> = (</a:t>
            </a:r>
            <a:r>
              <a:rPr lang="en-US" b="1" i="1" dirty="0" smtClean="0">
                <a:latin typeface="Bookman Old Style" pitchFamily="18" charset="0"/>
              </a:rPr>
              <a:t>x</a:t>
            </a:r>
            <a:r>
              <a:rPr lang="ru-RU" b="1" i="1" dirty="0" smtClean="0">
                <a:latin typeface="Bookman Old Style" pitchFamily="18" charset="0"/>
              </a:rPr>
              <a:t>)²</a:t>
            </a:r>
            <a:r>
              <a:rPr lang="ru-RU" dirty="0" smtClean="0">
                <a:latin typeface="Bookman Old Style" pitchFamily="18" charset="0"/>
              </a:rPr>
              <a:t> + </a:t>
            </a:r>
            <a:r>
              <a:rPr lang="ru-RU" b="1" dirty="0" smtClean="0">
                <a:latin typeface="Bookman Old Style" pitchFamily="18" charset="0"/>
              </a:rPr>
              <a:t>3</a:t>
            </a:r>
            <a:endParaRPr lang="en-US" b="1" dirty="0" smtClean="0">
              <a:latin typeface="Bookman Old Style" pitchFamily="18" charset="0"/>
            </a:endParaRPr>
          </a:p>
          <a:p>
            <a:pPr marL="342900" indent="-342900"/>
            <a:r>
              <a:rPr lang="en-US" dirty="0" smtClean="0">
                <a:latin typeface="Bookman Old Style" pitchFamily="18" charset="0"/>
              </a:rPr>
              <a:t>	c) </a:t>
            </a:r>
            <a:r>
              <a:rPr lang="en-US" b="1" i="1" dirty="0" smtClean="0">
                <a:latin typeface="Bookman Old Style" pitchFamily="18" charset="0"/>
              </a:rPr>
              <a:t>y</a:t>
            </a:r>
            <a:r>
              <a:rPr lang="ru-RU" b="1" i="1" dirty="0" smtClean="0">
                <a:latin typeface="Bookman Old Style" pitchFamily="18" charset="0"/>
              </a:rPr>
              <a:t> = (</a:t>
            </a:r>
            <a:r>
              <a:rPr lang="en-US" b="1" i="1" dirty="0" smtClean="0">
                <a:latin typeface="Bookman Old Style" pitchFamily="18" charset="0"/>
              </a:rPr>
              <a:t>x </a:t>
            </a:r>
            <a:r>
              <a:rPr lang="ru-RU" b="1" i="1" dirty="0" smtClean="0">
                <a:latin typeface="Bookman Old Style" pitchFamily="18" charset="0"/>
              </a:rPr>
              <a:t>‒ 2,5)² ‒ 1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214554"/>
            <a:ext cx="23214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dirty="0" smtClean="0">
                <a:latin typeface="Bookman Old Style" pitchFamily="18" charset="0"/>
              </a:rPr>
              <a:t>2.	a) </a:t>
            </a:r>
            <a:r>
              <a:rPr lang="en-US" b="1" i="1" dirty="0" smtClean="0">
                <a:latin typeface="Bookman Old Style" pitchFamily="18" charset="0"/>
              </a:rPr>
              <a:t>O</a:t>
            </a:r>
            <a:r>
              <a:rPr lang="el-GR" b="1" i="1" dirty="0" smtClean="0">
                <a:latin typeface="Lucida Sans Unicode"/>
                <a:cs typeface="Lucida Sans Unicode"/>
              </a:rPr>
              <a:t>ʹ</a:t>
            </a:r>
            <a:r>
              <a:rPr lang="ru-RU" b="1" i="1" dirty="0" smtClean="0">
                <a:latin typeface="Bookman Old Style" pitchFamily="18" charset="0"/>
              </a:rPr>
              <a:t> (</a:t>
            </a:r>
            <a:r>
              <a:rPr lang="en-US" b="1" i="1" dirty="0" smtClean="0">
                <a:latin typeface="Bookman Old Style" pitchFamily="18" charset="0"/>
              </a:rPr>
              <a:t>7</a:t>
            </a:r>
            <a:r>
              <a:rPr lang="ru-RU" b="1" i="1" dirty="0" smtClean="0">
                <a:latin typeface="Bookman Old Style" pitchFamily="18" charset="0"/>
              </a:rPr>
              <a:t>; 0)</a:t>
            </a:r>
            <a:endParaRPr lang="en-US" b="1" i="1" dirty="0" smtClean="0">
              <a:latin typeface="Bookman Old Style" pitchFamily="18" charset="0"/>
            </a:endParaRPr>
          </a:p>
          <a:p>
            <a:pPr marL="342900" indent="-342900"/>
            <a:r>
              <a:rPr lang="en-US" i="1" dirty="0" smtClean="0">
                <a:latin typeface="Bookman Old Style" pitchFamily="18" charset="0"/>
              </a:rPr>
              <a:t>	b</a:t>
            </a:r>
            <a:r>
              <a:rPr lang="ru-RU" i="1" dirty="0" smtClean="0">
                <a:latin typeface="Bookman Old Style" pitchFamily="18" charset="0"/>
              </a:rPr>
              <a:t>)</a:t>
            </a:r>
            <a:r>
              <a:rPr lang="en-US" i="1" dirty="0" smtClean="0">
                <a:latin typeface="Bookman Old Style" pitchFamily="18" charset="0"/>
              </a:rPr>
              <a:t> </a:t>
            </a:r>
            <a:r>
              <a:rPr lang="en-US" b="1" i="1" dirty="0" smtClean="0">
                <a:latin typeface="Bookman Old Style" pitchFamily="18" charset="0"/>
              </a:rPr>
              <a:t>O</a:t>
            </a:r>
            <a:r>
              <a:rPr lang="el-GR" b="1" i="1" dirty="0" smtClean="0">
                <a:latin typeface="Lucida Sans Unicode"/>
                <a:cs typeface="Lucida Sans Unicode"/>
              </a:rPr>
              <a:t>ʹ</a:t>
            </a:r>
            <a:r>
              <a:rPr lang="ru-RU" b="1" i="1" dirty="0" smtClean="0">
                <a:latin typeface="Bookman Old Style" pitchFamily="18" charset="0"/>
              </a:rPr>
              <a:t> (0; 11)</a:t>
            </a:r>
            <a:endParaRPr lang="en-US" dirty="0" smtClean="0">
              <a:latin typeface="Bookman Old Style" pitchFamily="18" charset="0"/>
            </a:endParaRPr>
          </a:p>
          <a:p>
            <a:pPr marL="342900" indent="-342900"/>
            <a:r>
              <a:rPr lang="en-US" dirty="0" smtClean="0">
                <a:latin typeface="Bookman Old Style" pitchFamily="18" charset="0"/>
              </a:rPr>
              <a:t>	c) </a:t>
            </a:r>
            <a:r>
              <a:rPr lang="en-US" b="1" i="1" dirty="0" smtClean="0">
                <a:latin typeface="Bookman Old Style" pitchFamily="18" charset="0"/>
              </a:rPr>
              <a:t>O</a:t>
            </a:r>
            <a:r>
              <a:rPr lang="el-GR" b="1" i="1" dirty="0" smtClean="0">
                <a:latin typeface="Lucida Sans Unicode"/>
                <a:cs typeface="Lucida Sans Unicode"/>
              </a:rPr>
              <a:t>ʹ</a:t>
            </a:r>
            <a:r>
              <a:rPr lang="ru-RU" b="1" i="1" dirty="0" smtClean="0">
                <a:latin typeface="Bookman Old Style" pitchFamily="18" charset="0"/>
              </a:rPr>
              <a:t> (‒12; ‒19)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3077" name="Picture 5" descr="C:\Users\школа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071810"/>
            <a:ext cx="1500166" cy="1768067"/>
          </a:xfrm>
          <a:prstGeom prst="rect">
            <a:avLst/>
          </a:prstGeom>
          <a:noFill/>
        </p:spPr>
      </p:pic>
      <p:pic>
        <p:nvPicPr>
          <p:cNvPr id="3079" name="Picture 7" descr="C:\Users\школа\Desktop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1" y="4857760"/>
            <a:ext cx="2071702" cy="176809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3143248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dirty="0" smtClean="0">
                <a:latin typeface="Bookman Old Style" pitchFamily="18" charset="0"/>
              </a:rPr>
              <a:t>3</a:t>
            </a:r>
            <a:r>
              <a:rPr lang="en-US" dirty="0" smtClean="0">
                <a:latin typeface="Bookman Old Style" pitchFamily="18" charset="0"/>
              </a:rPr>
              <a:t>.	a)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5000636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dirty="0" smtClean="0">
                <a:latin typeface="Bookman Old Style" pitchFamily="18" charset="0"/>
              </a:rPr>
              <a:t>b)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28926" y="1285860"/>
            <a:ext cx="27783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Bookman Old Style" pitchFamily="18" charset="0"/>
              </a:rPr>
              <a:t>a) </a:t>
            </a:r>
            <a:r>
              <a:rPr lang="en-US" b="1" i="1" dirty="0" smtClean="0">
                <a:latin typeface="Bookman Old Style" pitchFamily="18" charset="0"/>
              </a:rPr>
              <a:t>y</a:t>
            </a:r>
            <a:r>
              <a:rPr lang="ru-RU" b="1" i="1" dirty="0" smtClean="0">
                <a:latin typeface="Bookman Old Style" pitchFamily="18" charset="0"/>
              </a:rPr>
              <a:t> = (</a:t>
            </a:r>
            <a:r>
              <a:rPr lang="en-US" b="1" i="1" dirty="0" smtClean="0">
                <a:latin typeface="Bookman Old Style" pitchFamily="18" charset="0"/>
              </a:rPr>
              <a:t>x</a:t>
            </a:r>
            <a:r>
              <a:rPr lang="ru-RU" b="1" i="1" dirty="0" smtClean="0">
                <a:latin typeface="Bookman Old Style" pitchFamily="18" charset="0"/>
              </a:rPr>
              <a:t> ‒ </a:t>
            </a:r>
            <a:r>
              <a:rPr lang="en-US" b="1" i="1" dirty="0" smtClean="0">
                <a:latin typeface="Bookman Old Style" pitchFamily="18" charset="0"/>
              </a:rPr>
              <a:t>3</a:t>
            </a:r>
            <a:r>
              <a:rPr lang="ru-RU" b="1" i="1" dirty="0" smtClean="0">
                <a:latin typeface="Bookman Old Style" pitchFamily="18" charset="0"/>
              </a:rPr>
              <a:t>)²</a:t>
            </a:r>
            <a:endParaRPr lang="en-US" b="1" i="1" dirty="0" smtClean="0">
              <a:latin typeface="Bookman Old Style" pitchFamily="18" charset="0"/>
            </a:endParaRPr>
          </a:p>
          <a:p>
            <a:pPr marL="342900" indent="-342900"/>
            <a:r>
              <a:rPr lang="en-US" i="1" dirty="0" smtClean="0">
                <a:latin typeface="Bookman Old Style" pitchFamily="18" charset="0"/>
              </a:rPr>
              <a:t>	b</a:t>
            </a:r>
            <a:r>
              <a:rPr lang="ru-RU" i="1" dirty="0" smtClean="0">
                <a:latin typeface="Bookman Old Style" pitchFamily="18" charset="0"/>
              </a:rPr>
              <a:t>)</a:t>
            </a:r>
            <a:r>
              <a:rPr lang="en-US" i="1" dirty="0" smtClean="0">
                <a:latin typeface="Bookman Old Style" pitchFamily="18" charset="0"/>
              </a:rPr>
              <a:t> </a:t>
            </a:r>
            <a:r>
              <a:rPr lang="en-US" b="1" i="1" dirty="0" smtClean="0">
                <a:latin typeface="Bookman Old Style" pitchFamily="18" charset="0"/>
              </a:rPr>
              <a:t>y</a:t>
            </a:r>
            <a:r>
              <a:rPr lang="ru-RU" b="1" i="1" dirty="0" smtClean="0">
                <a:latin typeface="Bookman Old Style" pitchFamily="18" charset="0"/>
              </a:rPr>
              <a:t> = (</a:t>
            </a:r>
            <a:r>
              <a:rPr lang="en-US" b="1" i="1" dirty="0" smtClean="0">
                <a:latin typeface="Bookman Old Style" pitchFamily="18" charset="0"/>
              </a:rPr>
              <a:t>x</a:t>
            </a:r>
            <a:r>
              <a:rPr lang="ru-RU" b="1" i="1" dirty="0" smtClean="0">
                <a:latin typeface="Bookman Old Style" pitchFamily="18" charset="0"/>
              </a:rPr>
              <a:t>)²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‒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en-US" b="1" dirty="0" smtClean="0">
                <a:latin typeface="Bookman Old Style" pitchFamily="18" charset="0"/>
              </a:rPr>
              <a:t>4</a:t>
            </a:r>
          </a:p>
          <a:p>
            <a:pPr marL="342900" indent="-342900"/>
            <a:r>
              <a:rPr lang="en-US" dirty="0" smtClean="0">
                <a:latin typeface="Bookman Old Style" pitchFamily="18" charset="0"/>
              </a:rPr>
              <a:t>	c) </a:t>
            </a:r>
            <a:r>
              <a:rPr lang="en-US" b="1" i="1" dirty="0" smtClean="0">
                <a:latin typeface="Bookman Old Style" pitchFamily="18" charset="0"/>
              </a:rPr>
              <a:t>y</a:t>
            </a:r>
            <a:r>
              <a:rPr lang="ru-RU" b="1" i="1" dirty="0" smtClean="0">
                <a:latin typeface="Bookman Old Style" pitchFamily="18" charset="0"/>
              </a:rPr>
              <a:t> = (</a:t>
            </a:r>
            <a:r>
              <a:rPr lang="en-US" b="1" i="1" dirty="0" smtClean="0">
                <a:latin typeface="Bookman Old Style" pitchFamily="18" charset="0"/>
              </a:rPr>
              <a:t>x +</a:t>
            </a:r>
            <a:r>
              <a:rPr lang="ru-RU" b="1" i="1" dirty="0" smtClean="0">
                <a:latin typeface="Bookman Old Style" pitchFamily="18" charset="0"/>
              </a:rPr>
              <a:t> 2)² + 1,</a:t>
            </a:r>
            <a:r>
              <a:rPr lang="en-US" b="1" i="1" dirty="0" smtClean="0">
                <a:latin typeface="Bookman Old Style" pitchFamily="18" charset="0"/>
              </a:rPr>
              <a:t>5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28926" y="2214554"/>
            <a:ext cx="20265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dirty="0" smtClean="0">
                <a:latin typeface="Bookman Old Style" pitchFamily="18" charset="0"/>
              </a:rPr>
              <a:t>2.	a) </a:t>
            </a:r>
            <a:r>
              <a:rPr lang="en-US" b="1" i="1" dirty="0" smtClean="0">
                <a:latin typeface="Bookman Old Style" pitchFamily="18" charset="0"/>
              </a:rPr>
              <a:t>O</a:t>
            </a:r>
            <a:r>
              <a:rPr lang="el-GR" b="1" i="1" dirty="0" smtClean="0">
                <a:latin typeface="Lucida Sans Unicode"/>
                <a:cs typeface="Lucida Sans Unicode"/>
              </a:rPr>
              <a:t>ʹ</a:t>
            </a:r>
            <a:r>
              <a:rPr lang="ru-RU" b="1" i="1" dirty="0" smtClean="0">
                <a:latin typeface="Bookman Old Style" pitchFamily="18" charset="0"/>
              </a:rPr>
              <a:t> (‒</a:t>
            </a:r>
            <a:r>
              <a:rPr lang="en-US" b="1" i="1" dirty="0" smtClean="0">
                <a:latin typeface="Bookman Old Style" pitchFamily="18" charset="0"/>
              </a:rPr>
              <a:t>7</a:t>
            </a:r>
            <a:r>
              <a:rPr lang="ru-RU" b="1" i="1" dirty="0" smtClean="0">
                <a:latin typeface="Bookman Old Style" pitchFamily="18" charset="0"/>
              </a:rPr>
              <a:t>; 0)</a:t>
            </a:r>
            <a:endParaRPr lang="en-US" b="1" i="1" dirty="0" smtClean="0">
              <a:latin typeface="Bookman Old Style" pitchFamily="18" charset="0"/>
            </a:endParaRPr>
          </a:p>
          <a:p>
            <a:pPr marL="342900" indent="-342900"/>
            <a:r>
              <a:rPr lang="en-US" i="1" dirty="0" smtClean="0">
                <a:latin typeface="Bookman Old Style" pitchFamily="18" charset="0"/>
              </a:rPr>
              <a:t>	b</a:t>
            </a:r>
            <a:r>
              <a:rPr lang="ru-RU" i="1" dirty="0" smtClean="0">
                <a:latin typeface="Bookman Old Style" pitchFamily="18" charset="0"/>
              </a:rPr>
              <a:t>)</a:t>
            </a:r>
            <a:r>
              <a:rPr lang="en-US" i="1" dirty="0" smtClean="0">
                <a:latin typeface="Bookman Old Style" pitchFamily="18" charset="0"/>
              </a:rPr>
              <a:t> </a:t>
            </a:r>
            <a:r>
              <a:rPr lang="en-US" b="1" i="1" dirty="0" smtClean="0">
                <a:latin typeface="Bookman Old Style" pitchFamily="18" charset="0"/>
              </a:rPr>
              <a:t>O</a:t>
            </a:r>
            <a:r>
              <a:rPr lang="el-GR" b="1" i="1" dirty="0" smtClean="0">
                <a:latin typeface="Lucida Sans Unicode"/>
                <a:cs typeface="Lucida Sans Unicode"/>
              </a:rPr>
              <a:t>ʹ</a:t>
            </a:r>
            <a:r>
              <a:rPr lang="ru-RU" b="1" i="1" dirty="0" smtClean="0">
                <a:latin typeface="Bookman Old Style" pitchFamily="18" charset="0"/>
              </a:rPr>
              <a:t> (0; ‒11)</a:t>
            </a:r>
            <a:endParaRPr lang="en-US" dirty="0" smtClean="0">
              <a:latin typeface="Bookman Old Style" pitchFamily="18" charset="0"/>
            </a:endParaRPr>
          </a:p>
          <a:p>
            <a:pPr marL="342900" indent="-342900"/>
            <a:r>
              <a:rPr lang="en-US" dirty="0" smtClean="0">
                <a:latin typeface="Bookman Old Style" pitchFamily="18" charset="0"/>
              </a:rPr>
              <a:t>	c) </a:t>
            </a:r>
            <a:r>
              <a:rPr lang="en-US" b="1" i="1" dirty="0" smtClean="0">
                <a:latin typeface="Bookman Old Style" pitchFamily="18" charset="0"/>
              </a:rPr>
              <a:t>O</a:t>
            </a:r>
            <a:r>
              <a:rPr lang="el-GR" b="1" i="1" dirty="0" smtClean="0">
                <a:latin typeface="Lucida Sans Unicode"/>
                <a:cs typeface="Lucida Sans Unicode"/>
              </a:rPr>
              <a:t>ʹ</a:t>
            </a:r>
            <a:r>
              <a:rPr lang="ru-RU" b="1" i="1" dirty="0" smtClean="0">
                <a:latin typeface="Bookman Old Style" pitchFamily="18" charset="0"/>
              </a:rPr>
              <a:t> (12; 19)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3080" name="Picture 8" descr="C:\Users\школа\Desktop\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071810"/>
            <a:ext cx="2241060" cy="189087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786050" y="3143248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dirty="0" smtClean="0">
                <a:latin typeface="Bookman Old Style" pitchFamily="18" charset="0"/>
              </a:rPr>
              <a:t>3</a:t>
            </a:r>
            <a:r>
              <a:rPr lang="en-US" dirty="0" smtClean="0">
                <a:latin typeface="Bookman Old Style" pitchFamily="18" charset="0"/>
              </a:rPr>
              <a:t>.	a)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14678" y="5000636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dirty="0" smtClean="0">
                <a:latin typeface="Bookman Old Style" pitchFamily="18" charset="0"/>
              </a:rPr>
              <a:t>b)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3081" name="Picture 9" descr="C:\Users\школа\Desktop\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4992230"/>
            <a:ext cx="2286016" cy="1865770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 rot="5400000">
            <a:off x="-71470" y="3857628"/>
            <a:ext cx="564360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3107533" y="3964773"/>
            <a:ext cx="57864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072198" y="1285860"/>
            <a:ext cx="29354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Bookman Old Style" pitchFamily="18" charset="0"/>
              </a:rPr>
              <a:t>a) </a:t>
            </a:r>
            <a:r>
              <a:rPr lang="en-US" b="1" i="1" dirty="0" smtClean="0">
                <a:latin typeface="Bookman Old Style" pitchFamily="18" charset="0"/>
              </a:rPr>
              <a:t>y</a:t>
            </a:r>
            <a:r>
              <a:rPr lang="ru-RU" b="1" i="1" dirty="0" smtClean="0">
                <a:latin typeface="Bookman Old Style" pitchFamily="18" charset="0"/>
              </a:rPr>
              <a:t> = (</a:t>
            </a:r>
            <a:r>
              <a:rPr lang="en-US" b="1" i="1" dirty="0" smtClean="0">
                <a:latin typeface="Bookman Old Style" pitchFamily="18" charset="0"/>
              </a:rPr>
              <a:t>x</a:t>
            </a:r>
            <a:r>
              <a:rPr lang="ru-RU" b="1" i="1" dirty="0" smtClean="0">
                <a:latin typeface="Bookman Old Style" pitchFamily="18" charset="0"/>
              </a:rPr>
              <a:t> ‒ 2)²</a:t>
            </a:r>
            <a:endParaRPr lang="en-US" b="1" i="1" dirty="0" smtClean="0">
              <a:latin typeface="Bookman Old Style" pitchFamily="18" charset="0"/>
            </a:endParaRPr>
          </a:p>
          <a:p>
            <a:pPr marL="342900" indent="-342900"/>
            <a:r>
              <a:rPr lang="en-US" i="1" dirty="0" smtClean="0">
                <a:latin typeface="Bookman Old Style" pitchFamily="18" charset="0"/>
              </a:rPr>
              <a:t>	b</a:t>
            </a:r>
            <a:r>
              <a:rPr lang="ru-RU" i="1" dirty="0" smtClean="0">
                <a:latin typeface="Bookman Old Style" pitchFamily="18" charset="0"/>
              </a:rPr>
              <a:t>)</a:t>
            </a:r>
            <a:r>
              <a:rPr lang="en-US" i="1" dirty="0" smtClean="0">
                <a:latin typeface="Bookman Old Style" pitchFamily="18" charset="0"/>
              </a:rPr>
              <a:t> </a:t>
            </a:r>
            <a:r>
              <a:rPr lang="en-US" b="1" i="1" dirty="0" smtClean="0">
                <a:latin typeface="Bookman Old Style" pitchFamily="18" charset="0"/>
              </a:rPr>
              <a:t>y</a:t>
            </a:r>
            <a:r>
              <a:rPr lang="ru-RU" b="1" i="1" dirty="0" smtClean="0">
                <a:latin typeface="Bookman Old Style" pitchFamily="18" charset="0"/>
              </a:rPr>
              <a:t> = (</a:t>
            </a:r>
            <a:r>
              <a:rPr lang="en-US" b="1" i="1" dirty="0" smtClean="0">
                <a:latin typeface="Bookman Old Style" pitchFamily="18" charset="0"/>
              </a:rPr>
              <a:t>x</a:t>
            </a:r>
            <a:r>
              <a:rPr lang="ru-RU" b="1" i="1" dirty="0" smtClean="0">
                <a:latin typeface="Bookman Old Style" pitchFamily="18" charset="0"/>
              </a:rPr>
              <a:t>+1)²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‒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b="1" dirty="0" smtClean="0">
                <a:latin typeface="Bookman Old Style" pitchFamily="18" charset="0"/>
              </a:rPr>
              <a:t>3</a:t>
            </a:r>
            <a:endParaRPr lang="en-US" b="1" dirty="0" smtClean="0">
              <a:latin typeface="Bookman Old Style" pitchFamily="18" charset="0"/>
            </a:endParaRPr>
          </a:p>
          <a:p>
            <a:pPr marL="342900" indent="-342900"/>
            <a:r>
              <a:rPr lang="en-US" dirty="0" smtClean="0">
                <a:latin typeface="Bookman Old Style" pitchFamily="18" charset="0"/>
              </a:rPr>
              <a:t>	c) </a:t>
            </a:r>
            <a:r>
              <a:rPr lang="en-US" b="1" i="1" dirty="0" smtClean="0">
                <a:latin typeface="Bookman Old Style" pitchFamily="18" charset="0"/>
              </a:rPr>
              <a:t>y</a:t>
            </a:r>
            <a:r>
              <a:rPr lang="ru-RU" b="1" i="1" dirty="0" smtClean="0">
                <a:latin typeface="Bookman Old Style" pitchFamily="18" charset="0"/>
              </a:rPr>
              <a:t> = (</a:t>
            </a:r>
            <a:r>
              <a:rPr lang="en-US" b="1" i="1" dirty="0" smtClean="0">
                <a:latin typeface="Bookman Old Style" pitchFamily="18" charset="0"/>
              </a:rPr>
              <a:t>x </a:t>
            </a:r>
            <a:r>
              <a:rPr lang="ru-RU" b="1" i="1" dirty="0" smtClean="0">
                <a:latin typeface="Bookman Old Style" pitchFamily="18" charset="0"/>
              </a:rPr>
              <a:t>‒ 0,5)² + 2,</a:t>
            </a:r>
            <a:r>
              <a:rPr lang="en-US" b="1" i="1" dirty="0" smtClean="0">
                <a:latin typeface="Bookman Old Style" pitchFamily="18" charset="0"/>
              </a:rPr>
              <a:t>5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72198" y="2214554"/>
            <a:ext cx="20265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dirty="0" smtClean="0">
                <a:latin typeface="Bookman Old Style" pitchFamily="18" charset="0"/>
              </a:rPr>
              <a:t>2.	a) </a:t>
            </a:r>
            <a:r>
              <a:rPr lang="en-US" b="1" i="1" dirty="0" smtClean="0">
                <a:latin typeface="Bookman Old Style" pitchFamily="18" charset="0"/>
              </a:rPr>
              <a:t>O</a:t>
            </a:r>
            <a:r>
              <a:rPr lang="el-GR" b="1" i="1" dirty="0" smtClean="0">
                <a:latin typeface="Lucida Sans Unicode"/>
                <a:cs typeface="Lucida Sans Unicode"/>
              </a:rPr>
              <a:t>ʹ</a:t>
            </a:r>
            <a:r>
              <a:rPr lang="ru-RU" b="1" i="1" dirty="0" smtClean="0">
                <a:latin typeface="Bookman Old Style" pitchFamily="18" charset="0"/>
              </a:rPr>
              <a:t> (‒1</a:t>
            </a:r>
            <a:r>
              <a:rPr lang="en-US" b="1" i="1" dirty="0" smtClean="0">
                <a:latin typeface="Bookman Old Style" pitchFamily="18" charset="0"/>
              </a:rPr>
              <a:t>7</a:t>
            </a:r>
            <a:r>
              <a:rPr lang="ru-RU" b="1" i="1" dirty="0" smtClean="0">
                <a:latin typeface="Bookman Old Style" pitchFamily="18" charset="0"/>
              </a:rPr>
              <a:t>; 0)</a:t>
            </a:r>
            <a:endParaRPr lang="en-US" b="1" i="1" dirty="0" smtClean="0">
              <a:latin typeface="Bookman Old Style" pitchFamily="18" charset="0"/>
            </a:endParaRPr>
          </a:p>
          <a:p>
            <a:pPr marL="342900" indent="-342900"/>
            <a:r>
              <a:rPr lang="en-US" i="1" dirty="0" smtClean="0">
                <a:latin typeface="Bookman Old Style" pitchFamily="18" charset="0"/>
              </a:rPr>
              <a:t>	b</a:t>
            </a:r>
            <a:r>
              <a:rPr lang="ru-RU" i="1" dirty="0" smtClean="0">
                <a:latin typeface="Bookman Old Style" pitchFamily="18" charset="0"/>
              </a:rPr>
              <a:t>)</a:t>
            </a:r>
            <a:r>
              <a:rPr lang="en-US" i="1" dirty="0" smtClean="0">
                <a:latin typeface="Bookman Old Style" pitchFamily="18" charset="0"/>
              </a:rPr>
              <a:t> </a:t>
            </a:r>
            <a:r>
              <a:rPr lang="en-US" b="1" i="1" dirty="0" smtClean="0">
                <a:latin typeface="Bookman Old Style" pitchFamily="18" charset="0"/>
              </a:rPr>
              <a:t>O</a:t>
            </a:r>
            <a:r>
              <a:rPr lang="el-GR" b="1" i="1" dirty="0" smtClean="0">
                <a:latin typeface="Lucida Sans Unicode"/>
                <a:cs typeface="Lucida Sans Unicode"/>
              </a:rPr>
              <a:t>ʹ</a:t>
            </a:r>
            <a:r>
              <a:rPr lang="ru-RU" b="1" i="1" dirty="0" smtClean="0">
                <a:latin typeface="Bookman Old Style" pitchFamily="18" charset="0"/>
              </a:rPr>
              <a:t> (0; ‒21)</a:t>
            </a:r>
            <a:endParaRPr lang="en-US" dirty="0" smtClean="0">
              <a:latin typeface="Bookman Old Style" pitchFamily="18" charset="0"/>
            </a:endParaRPr>
          </a:p>
          <a:p>
            <a:pPr marL="342900" indent="-342900"/>
            <a:r>
              <a:rPr lang="en-US" dirty="0" smtClean="0">
                <a:latin typeface="Bookman Old Style" pitchFamily="18" charset="0"/>
              </a:rPr>
              <a:t>	c) </a:t>
            </a:r>
            <a:r>
              <a:rPr lang="en-US" b="1" i="1" dirty="0" smtClean="0">
                <a:latin typeface="Bookman Old Style" pitchFamily="18" charset="0"/>
              </a:rPr>
              <a:t>O</a:t>
            </a:r>
            <a:r>
              <a:rPr lang="el-GR" b="1" i="1" dirty="0" smtClean="0">
                <a:latin typeface="Lucida Sans Unicode"/>
                <a:cs typeface="Lucida Sans Unicode"/>
              </a:rPr>
              <a:t>ʹ</a:t>
            </a:r>
            <a:r>
              <a:rPr lang="ru-RU" b="1" i="1" dirty="0" smtClean="0">
                <a:latin typeface="Bookman Old Style" pitchFamily="18" charset="0"/>
              </a:rPr>
              <a:t> (12; 9)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72198" y="3143248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dirty="0" smtClean="0">
                <a:latin typeface="Bookman Old Style" pitchFamily="18" charset="0"/>
              </a:rPr>
              <a:t>3</a:t>
            </a:r>
            <a:r>
              <a:rPr lang="en-US" dirty="0" smtClean="0">
                <a:latin typeface="Bookman Old Style" pitchFamily="18" charset="0"/>
              </a:rPr>
              <a:t>.	a)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57950" y="5286388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dirty="0" smtClean="0">
                <a:latin typeface="Bookman Old Style" pitchFamily="18" charset="0"/>
              </a:rPr>
              <a:t>b)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3082" name="Picture 10" descr="C:\Users\школа\Desktop\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000372"/>
            <a:ext cx="1714545" cy="2342335"/>
          </a:xfrm>
          <a:prstGeom prst="rect">
            <a:avLst/>
          </a:prstGeom>
          <a:noFill/>
        </p:spPr>
      </p:pic>
      <p:pic>
        <p:nvPicPr>
          <p:cNvPr id="3084" name="Picture 12" descr="C:\Users\школа\Desktop\2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5161338"/>
            <a:ext cx="1785950" cy="1696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88640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Bookman Old Style" pitchFamily="18" charset="0"/>
              </a:rPr>
              <a:t>Итог урока: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836712"/>
            <a:ext cx="8820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i="1" dirty="0" smtClean="0">
                <a:latin typeface="Bookman Old Style" pitchFamily="18" charset="0"/>
              </a:rPr>
              <a:t>1. Дискуссия на тему: «Преимущества и недостатки  изученного метода построения графиков функций».</a:t>
            </a:r>
            <a:endParaRPr lang="ru-RU" sz="2200" b="1" i="1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928934"/>
            <a:ext cx="8820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i="1" dirty="0" smtClean="0">
                <a:latin typeface="Bookman Old Style" pitchFamily="18" charset="0"/>
              </a:rPr>
              <a:t>3. Выберите смайлик соответствующий вашим ощущениям.</a:t>
            </a:r>
            <a:endParaRPr lang="ru-RU" sz="2200" b="1" i="1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80528" y="5733256"/>
            <a:ext cx="3923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800000"/>
                </a:solidFill>
                <a:latin typeface="Bookman Old Style" pitchFamily="18" charset="0"/>
              </a:rPr>
              <a:t>А: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b="1" i="1" dirty="0" smtClean="0">
                <a:latin typeface="Bookman Old Style" pitchFamily="18" charset="0"/>
              </a:rPr>
              <a:t>все понятно,</a:t>
            </a:r>
          </a:p>
          <a:p>
            <a:pPr algn="ctr"/>
            <a:r>
              <a:rPr lang="ru-RU" sz="2000" b="1" i="1" dirty="0" smtClean="0">
                <a:latin typeface="Bookman Old Style" pitchFamily="18" charset="0"/>
              </a:rPr>
              <a:t>буду смело применять</a:t>
            </a:r>
            <a:endParaRPr lang="ru-RU" sz="1600" b="1" i="1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5733256"/>
            <a:ext cx="291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С: </a:t>
            </a:r>
            <a:r>
              <a:rPr lang="ru-RU" sz="2000" b="1" i="1" dirty="0" smtClean="0">
                <a:latin typeface="Bookman Old Style" pitchFamily="18" charset="0"/>
              </a:rPr>
              <a:t>пока еще много вопросов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7864" y="5733256"/>
            <a:ext cx="3034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Bookman Old Style" pitchFamily="18" charset="0"/>
              </a:rPr>
              <a:t>В: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b="1" i="1" dirty="0" smtClean="0">
                <a:latin typeface="Bookman Old Style" pitchFamily="18" charset="0"/>
              </a:rPr>
              <a:t>есть некоторые сомнения</a:t>
            </a:r>
            <a:endParaRPr lang="ru-RU" sz="1600" b="1" i="1" dirty="0">
              <a:latin typeface="Bookman Old Style" pitchFamily="18" charset="0"/>
            </a:endParaRPr>
          </a:p>
        </p:txBody>
      </p:sp>
      <p:pic>
        <p:nvPicPr>
          <p:cNvPr id="1028" name="Picture 4" descr="J:\Смайлик незнаю 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861048"/>
            <a:ext cx="1731612" cy="1731612"/>
          </a:xfrm>
          <a:prstGeom prst="rect">
            <a:avLst/>
          </a:prstGeom>
          <a:noFill/>
        </p:spPr>
      </p:pic>
      <p:pic>
        <p:nvPicPr>
          <p:cNvPr id="1031" name="Picture 7" descr="J:\Смайлик улыбка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2055710" cy="1843854"/>
          </a:xfrm>
          <a:prstGeom prst="rect">
            <a:avLst/>
          </a:prstGeom>
          <a:noFill/>
        </p:spPr>
      </p:pic>
      <p:pic>
        <p:nvPicPr>
          <p:cNvPr id="1033" name="Picture 9" descr="J:\Смайлик нет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861048"/>
            <a:ext cx="1729106" cy="15833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1714488"/>
            <a:ext cx="8820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i="1" dirty="0" smtClean="0">
                <a:latin typeface="Bookman Old Style" pitchFamily="18" charset="0"/>
              </a:rPr>
              <a:t>2. Воспроизведите этапы алгоритма построения графика квадратичной функции методом преобразований.</a:t>
            </a:r>
            <a:endParaRPr lang="ru-RU" sz="22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:\Смайлик незнаю 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0"/>
            <a:ext cx="1517298" cy="1517298"/>
          </a:xfrm>
          <a:prstGeom prst="rect">
            <a:avLst/>
          </a:prstGeom>
          <a:noFill/>
        </p:spPr>
      </p:pic>
      <p:pic>
        <p:nvPicPr>
          <p:cNvPr id="1031" name="Picture 7" descr="J:\Смайлик улыбка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786322"/>
            <a:ext cx="1785950" cy="1601895"/>
          </a:xfrm>
          <a:prstGeom prst="rect">
            <a:avLst/>
          </a:prstGeom>
          <a:noFill/>
        </p:spPr>
      </p:pic>
      <p:pic>
        <p:nvPicPr>
          <p:cNvPr id="1033" name="Picture 9" descr="J:\Смайлик нет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714488"/>
            <a:ext cx="1443354" cy="1321666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/>
        </p:nvGraphicFramePr>
        <p:xfrm>
          <a:off x="1000100" y="1071546"/>
          <a:ext cx="7191404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88640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99"/>
                </a:solidFill>
                <a:latin typeface="Bookman Old Style" pitchFamily="18" charset="0"/>
              </a:rPr>
              <a:t>Домашнее задание:</a:t>
            </a:r>
            <a:endParaRPr lang="ru-RU" sz="2400" b="1" i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428736"/>
            <a:ext cx="8820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 smtClean="0">
                <a:latin typeface="Bookman Old Style" pitchFamily="18" charset="0"/>
              </a:rPr>
              <a:t>1. </a:t>
            </a:r>
            <a:r>
              <a:rPr lang="ru-RU" sz="3200" b="1" i="1" dirty="0" smtClean="0">
                <a:latin typeface="Bookman Old Style" pitchFamily="18" charset="0"/>
                <a:cs typeface="Lucida Sans Unicode"/>
              </a:rPr>
              <a:t>§10-12</a:t>
            </a:r>
            <a:r>
              <a:rPr lang="ru-RU" sz="3200" b="1" i="1" dirty="0" smtClean="0">
                <a:latin typeface="Bookman Old Style" pitchFamily="18" charset="0"/>
              </a:rPr>
              <a:t>. №№ </a:t>
            </a:r>
            <a:r>
              <a:rPr lang="ru-RU" sz="3200" b="1" i="1" dirty="0" smtClean="0">
                <a:solidFill>
                  <a:srgbClr val="00B050"/>
                </a:solidFill>
                <a:latin typeface="Bookman Old Style" pitchFamily="18" charset="0"/>
              </a:rPr>
              <a:t>395 </a:t>
            </a:r>
            <a:r>
              <a:rPr lang="en-US" sz="3200" b="1" i="1" dirty="0" smtClean="0">
                <a:solidFill>
                  <a:srgbClr val="00B050"/>
                </a:solidFill>
                <a:latin typeface="Bookman Old Style" pitchFamily="18" charset="0"/>
              </a:rPr>
              <a:t>(a)</a:t>
            </a:r>
            <a:r>
              <a:rPr lang="en-US" sz="3200" b="1" i="1" dirty="0" smtClean="0">
                <a:latin typeface="Bookman Old Style" pitchFamily="18" charset="0"/>
              </a:rPr>
              <a:t>, </a:t>
            </a:r>
            <a:r>
              <a:rPr lang="en-US" sz="3200" b="1" i="1" dirty="0" smtClean="0">
                <a:solidFill>
                  <a:srgbClr val="00B050"/>
                </a:solidFill>
                <a:latin typeface="Bookman Old Style" pitchFamily="18" charset="0"/>
              </a:rPr>
              <a:t>397 (</a:t>
            </a:r>
            <a:r>
              <a:rPr lang="ru-RU" sz="3200" b="1" i="1" dirty="0" smtClean="0">
                <a:solidFill>
                  <a:srgbClr val="00B050"/>
                </a:solidFill>
                <a:latin typeface="Bookman Old Style" pitchFamily="18" charset="0"/>
              </a:rPr>
              <a:t>в)</a:t>
            </a:r>
            <a:r>
              <a:rPr lang="ru-RU" sz="3200" b="1" i="1" dirty="0" smtClean="0">
                <a:latin typeface="Bookman Old Style" pitchFamily="18" charset="0"/>
              </a:rPr>
              <a:t>, </a:t>
            </a:r>
            <a:r>
              <a:rPr lang="ru-RU" sz="3200" b="1" i="1" dirty="0" smtClean="0">
                <a:solidFill>
                  <a:srgbClr val="0000FF"/>
                </a:solidFill>
                <a:latin typeface="Bookman Old Style" pitchFamily="18" charset="0"/>
              </a:rPr>
              <a:t>425</a:t>
            </a:r>
            <a:r>
              <a:rPr lang="ru-RU" sz="3200" b="1" i="1" dirty="0" smtClean="0">
                <a:latin typeface="Bookman Old Style" pitchFamily="18" charset="0"/>
              </a:rPr>
              <a:t> </a:t>
            </a:r>
            <a:r>
              <a:rPr lang="ru-RU" sz="3200" b="1" i="1" dirty="0" smtClean="0">
                <a:solidFill>
                  <a:srgbClr val="0000FF"/>
                </a:solidFill>
                <a:latin typeface="Bookman Old Style" pitchFamily="18" charset="0"/>
              </a:rPr>
              <a:t>(б)</a:t>
            </a:r>
            <a:r>
              <a:rPr lang="ru-RU" sz="3200" b="1" i="1" dirty="0" smtClean="0">
                <a:latin typeface="Bookman Old Style" pitchFamily="18" charset="0"/>
              </a:rPr>
              <a:t>, </a:t>
            </a:r>
            <a:r>
              <a:rPr lang="ru-RU" sz="3200" b="1" i="1" dirty="0" smtClean="0">
                <a:solidFill>
                  <a:srgbClr val="0000FF"/>
                </a:solidFill>
                <a:latin typeface="Bookman Old Style" pitchFamily="18" charset="0"/>
              </a:rPr>
              <a:t>426 (г)</a:t>
            </a:r>
            <a:r>
              <a:rPr lang="ru-RU" sz="3200" b="1" i="1" dirty="0" smtClean="0">
                <a:latin typeface="Bookman Old Style" pitchFamily="18" charset="0"/>
              </a:rPr>
              <a:t>, </a:t>
            </a:r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446 (б)</a:t>
            </a:r>
            <a:r>
              <a:rPr lang="ru-RU" sz="3200" b="1" i="1" dirty="0" smtClean="0">
                <a:latin typeface="Bookman Old Style" pitchFamily="18" charset="0"/>
              </a:rPr>
              <a:t>, </a:t>
            </a:r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458 (в)</a:t>
            </a:r>
            <a:r>
              <a:rPr lang="ru-RU" sz="3200" b="1" i="1" dirty="0" smtClean="0">
                <a:latin typeface="Bookman Old Style" pitchFamily="18" charset="0"/>
              </a:rPr>
              <a:t>.</a:t>
            </a:r>
            <a:r>
              <a:rPr lang="en-US" sz="3200" b="1" i="1" dirty="0" smtClean="0">
                <a:latin typeface="Bookman Old Style" pitchFamily="18" charset="0"/>
              </a:rPr>
              <a:t> </a:t>
            </a:r>
            <a:endParaRPr lang="ru-RU" sz="3200" b="1" i="1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3000372"/>
            <a:ext cx="8534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 smtClean="0">
                <a:latin typeface="Bookman Old Style" pitchFamily="18" charset="0"/>
              </a:rPr>
              <a:t>2. </a:t>
            </a:r>
            <a:r>
              <a:rPr lang="ru-RU" sz="3200" b="1" i="1" dirty="0" smtClean="0">
                <a:solidFill>
                  <a:srgbClr val="CC0066"/>
                </a:solidFill>
                <a:latin typeface="Bookman Old Style" pitchFamily="18" charset="0"/>
                <a:cs typeface="Lucida Sans Unicode"/>
              </a:rPr>
              <a:t>			</a:t>
            </a:r>
            <a:r>
              <a:rPr lang="ru-RU" sz="3200" b="1" i="1" dirty="0" smtClean="0">
                <a:latin typeface="Bookman Old Style" pitchFamily="18" charset="0"/>
              </a:rPr>
              <a:t> Постройте график функции у(</a:t>
            </a:r>
            <a:r>
              <a:rPr lang="en-US" sz="3200" b="1" i="1" dirty="0" smtClean="0">
                <a:latin typeface="Bookman Old Style" pitchFamily="18" charset="0"/>
              </a:rPr>
              <a:t>x)=|x </a:t>
            </a:r>
            <a:r>
              <a:rPr lang="en-US" sz="3200" b="1" i="1" dirty="0" smtClean="0">
                <a:latin typeface="Bookman Old Style" pitchFamily="18" charset="0"/>
                <a:cs typeface="Times New Roman"/>
              </a:rPr>
              <a:t>‒ 3</a:t>
            </a:r>
            <a:r>
              <a:rPr lang="en-US" sz="3200" b="1" i="1" dirty="0" smtClean="0">
                <a:latin typeface="Bookman Old Style" pitchFamily="18" charset="0"/>
              </a:rPr>
              <a:t>| + 4 </a:t>
            </a:r>
            <a:r>
              <a:rPr lang="ru-RU" sz="3200" b="1" i="1" dirty="0" smtClean="0">
                <a:latin typeface="Bookman Old Style" pitchFamily="18" charset="0"/>
              </a:rPr>
              <a:t>и найти наименьшее значение функции.</a:t>
            </a:r>
            <a:r>
              <a:rPr lang="en-US" sz="3200" b="1" i="1" dirty="0" smtClean="0">
                <a:latin typeface="Bookman Old Style" pitchFamily="18" charset="0"/>
              </a:rPr>
              <a:t> </a:t>
            </a:r>
            <a:endParaRPr lang="ru-RU" sz="3200" b="1" i="1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3000372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CC0066"/>
                </a:solidFill>
                <a:latin typeface="Bookman Old Style" pitchFamily="18" charset="0"/>
                <a:cs typeface="Lucida Sans Unicode"/>
              </a:rPr>
              <a:t>Задача</a:t>
            </a:r>
            <a:r>
              <a:rPr lang="ru-RU" sz="3200" b="1" i="1" dirty="0" smtClean="0">
                <a:solidFill>
                  <a:srgbClr val="CC0066"/>
                </a:solidFill>
                <a:latin typeface="Bookman Old Style" pitchFamily="18" charset="0"/>
              </a:rPr>
              <a:t>.</a:t>
            </a:r>
            <a:r>
              <a:rPr lang="ru-RU" sz="3200" b="1" i="1" dirty="0" smtClean="0">
                <a:latin typeface="Bookman Old Style" pitchFamily="18" charset="0"/>
              </a:rPr>
              <a:t> </a:t>
            </a:r>
            <a:endParaRPr lang="ru-RU" sz="3200" b="1" i="1" dirty="0">
              <a:latin typeface="Bookman Old Style" pitchFamily="18" charset="0"/>
            </a:endParaRPr>
          </a:p>
        </p:txBody>
      </p:sp>
      <p:sp>
        <p:nvSpPr>
          <p:cNvPr id="7" name="Управляющая кнопка: документ 6">
            <a:hlinkClick r:id="rId2" action="ppaction://hlinkpres?slideindex=9&amp;slidetitle= Выводы " highlightClick="1"/>
          </p:cNvPr>
          <p:cNvSpPr/>
          <p:nvPr/>
        </p:nvSpPr>
        <p:spPr>
          <a:xfrm>
            <a:off x="8172400" y="6093296"/>
            <a:ext cx="288032" cy="36004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xit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7956376" y="3573016"/>
            <a:ext cx="428628" cy="357190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652120" y="4653136"/>
            <a:ext cx="428628" cy="357190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44208" y="4077072"/>
            <a:ext cx="642942" cy="357190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740352" y="4077072"/>
            <a:ext cx="500066" cy="357190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24128" y="3573016"/>
            <a:ext cx="500066" cy="357190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29124" y="3143248"/>
            <a:ext cx="857256" cy="357190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47864" y="1988840"/>
            <a:ext cx="214314" cy="357190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83768" y="1988840"/>
            <a:ext cx="428628" cy="357190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1484784"/>
            <a:ext cx="214314" cy="357190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00034" y="2571744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  2) Построить график функции </a:t>
            </a:r>
            <a:r>
              <a:rPr lang="en-US" b="1" i="1" dirty="0" smtClean="0">
                <a:latin typeface="Bookman Old Style" pitchFamily="18" charset="0"/>
              </a:rPr>
              <a:t>y</a:t>
            </a:r>
            <a:r>
              <a:rPr lang="ru-RU" b="1" i="1" dirty="0" smtClean="0">
                <a:latin typeface="Bookman Old Style" pitchFamily="18" charset="0"/>
              </a:rPr>
              <a:t> = </a:t>
            </a:r>
            <a:r>
              <a:rPr lang="en-US" b="1" i="1" dirty="0" smtClean="0">
                <a:latin typeface="Bookman Old Style" pitchFamily="18" charset="0"/>
              </a:rPr>
              <a:t>x</a:t>
            </a:r>
            <a:r>
              <a:rPr lang="ru-RU" b="1" i="1" dirty="0" smtClean="0">
                <a:latin typeface="Bookman Old Style" pitchFamily="18" charset="0"/>
              </a:rPr>
              <a:t>² + 4</a:t>
            </a:r>
            <a:r>
              <a:rPr lang="en-US" b="1" i="1" dirty="0" smtClean="0">
                <a:latin typeface="Bookman Old Style" pitchFamily="18" charset="0"/>
              </a:rPr>
              <a:t>x </a:t>
            </a:r>
            <a:r>
              <a:rPr lang="ru-RU" b="1" i="1" dirty="0" smtClean="0">
                <a:latin typeface="Bookman Old Style" pitchFamily="18" charset="0"/>
                <a:sym typeface="Symbol"/>
              </a:rPr>
              <a:t>–</a:t>
            </a:r>
            <a:r>
              <a:rPr lang="ru-RU" b="1" i="1" dirty="0" smtClean="0">
                <a:latin typeface="Bookman Old Style" pitchFamily="18" charset="0"/>
              </a:rPr>
              <a:t> 5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908720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ru-RU" b="1" dirty="0" smtClean="0">
                <a:latin typeface="Bookman Old Style" pitchFamily="18" charset="0"/>
              </a:rPr>
              <a:t>Выделите полный квадрат двучлена:</a:t>
            </a:r>
            <a:endParaRPr lang="en-US" b="1" dirty="0" smtClean="0">
              <a:latin typeface="Bookman Old Style" pitchFamily="18" charset="0"/>
            </a:endParaRPr>
          </a:p>
          <a:p>
            <a:pPr marL="342900" indent="-342900" algn="ctr">
              <a:buAutoNum type="arabicParenR"/>
            </a:pPr>
            <a:endParaRPr lang="ru-RU" b="1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а) </a:t>
            </a:r>
            <a:r>
              <a:rPr lang="en-US" i="1" dirty="0" smtClean="0">
                <a:latin typeface="Bookman Old Style" pitchFamily="18" charset="0"/>
              </a:rPr>
              <a:t>x</a:t>
            </a:r>
            <a:r>
              <a:rPr lang="ru-RU" i="1" dirty="0" smtClean="0">
                <a:latin typeface="Bookman Old Style" pitchFamily="18" charset="0"/>
              </a:rPr>
              <a:t>² + 2</a:t>
            </a:r>
            <a:r>
              <a:rPr lang="en-US" i="1" dirty="0" smtClean="0">
                <a:latin typeface="Bookman Old Style" pitchFamily="18" charset="0"/>
              </a:rPr>
              <a:t>x </a:t>
            </a:r>
            <a:r>
              <a:rPr lang="en-US" i="1" dirty="0" smtClean="0">
                <a:latin typeface="Bookman Old Style" pitchFamily="18" charset="0"/>
                <a:sym typeface="Symbol"/>
              </a:rPr>
              <a:t></a:t>
            </a:r>
            <a:r>
              <a:rPr lang="ru-RU" i="1" dirty="0" smtClean="0">
                <a:latin typeface="Bookman Old Style" pitchFamily="18" charset="0"/>
              </a:rPr>
              <a:t> 7 = </a:t>
            </a:r>
            <a:r>
              <a:rPr lang="en-US" i="1" dirty="0" smtClean="0">
                <a:latin typeface="Bookman Old Style" pitchFamily="18" charset="0"/>
              </a:rPr>
              <a:t>x</a:t>
            </a:r>
            <a:r>
              <a:rPr lang="ru-RU" i="1" dirty="0" smtClean="0">
                <a:latin typeface="Bookman Old Style" pitchFamily="18" charset="0"/>
              </a:rPr>
              <a:t>²  + 2х +      - 8 = (</a:t>
            </a:r>
            <a:r>
              <a:rPr lang="ru-RU" i="1" dirty="0" err="1" smtClean="0">
                <a:latin typeface="Bookman Old Style" pitchFamily="18" charset="0"/>
              </a:rPr>
              <a:t>х</a:t>
            </a:r>
            <a:r>
              <a:rPr lang="ru-RU" i="1" dirty="0" smtClean="0">
                <a:latin typeface="Bookman Old Style" pitchFamily="18" charset="0"/>
              </a:rPr>
              <a:t> +     )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i="1" dirty="0" smtClean="0">
                <a:latin typeface="Bookman Old Style" pitchFamily="18" charset="0"/>
              </a:rPr>
              <a:t> – 8; 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285728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Заполните пропуски в решении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1484784"/>
            <a:ext cx="214314" cy="357190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1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1484784"/>
            <a:ext cx="214314" cy="357190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1484784"/>
            <a:ext cx="214314" cy="357190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1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988840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б) </a:t>
            </a:r>
            <a:r>
              <a:rPr lang="en-US" i="1" dirty="0" smtClean="0">
                <a:latin typeface="Bookman Old Style" pitchFamily="18" charset="0"/>
              </a:rPr>
              <a:t>x</a:t>
            </a:r>
            <a:r>
              <a:rPr lang="ru-RU" i="1" dirty="0" smtClean="0">
                <a:latin typeface="Bookman Old Style" pitchFamily="18" charset="0"/>
              </a:rPr>
              <a:t>² </a:t>
            </a:r>
            <a:r>
              <a:rPr lang="en-US" dirty="0" smtClean="0">
                <a:latin typeface="Bookman Old Style" pitchFamily="18" charset="0"/>
                <a:sym typeface="Symbol"/>
              </a:rPr>
              <a:t>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ru-RU" i="1" dirty="0" smtClean="0">
                <a:latin typeface="Bookman Old Style" pitchFamily="18" charset="0"/>
              </a:rPr>
              <a:t>6</a:t>
            </a:r>
            <a:r>
              <a:rPr lang="en-US" i="1" dirty="0" smtClean="0">
                <a:latin typeface="Bookman Old Style" pitchFamily="18" charset="0"/>
              </a:rPr>
              <a:t>x</a:t>
            </a:r>
            <a:r>
              <a:rPr lang="ru-RU" i="1" dirty="0" smtClean="0">
                <a:latin typeface="Bookman Old Style" pitchFamily="18" charset="0"/>
              </a:rPr>
              <a:t> + 11 =        – 2·    </a:t>
            </a:r>
            <a:r>
              <a:rPr lang="ru-RU" i="1" dirty="0" err="1" smtClean="0">
                <a:latin typeface="Bookman Old Style" pitchFamily="18" charset="0"/>
              </a:rPr>
              <a:t>х</a:t>
            </a:r>
            <a:r>
              <a:rPr lang="ru-RU" i="1" dirty="0" smtClean="0">
                <a:latin typeface="Bookman Old Style" pitchFamily="18" charset="0"/>
              </a:rPr>
              <a:t> + 9 + 2 = (</a:t>
            </a:r>
            <a:r>
              <a:rPr lang="ru-RU" i="1" dirty="0" err="1" smtClean="0">
                <a:latin typeface="Bookman Old Style" pitchFamily="18" charset="0"/>
              </a:rPr>
              <a:t>х</a:t>
            </a:r>
            <a:r>
              <a:rPr lang="ru-RU" i="1" dirty="0" smtClean="0">
                <a:latin typeface="Bookman Old Style" pitchFamily="18" charset="0"/>
              </a:rPr>
              <a:t> -     )</a:t>
            </a:r>
            <a:r>
              <a:rPr lang="ru-RU" i="1" baseline="30000" dirty="0" smtClean="0">
                <a:latin typeface="Bookman Old Style" pitchFamily="18" charset="0"/>
              </a:rPr>
              <a:t>2</a:t>
            </a:r>
            <a:r>
              <a:rPr lang="ru-RU" i="1" dirty="0" smtClean="0">
                <a:latin typeface="Bookman Old Style" pitchFamily="18" charset="0"/>
              </a:rPr>
              <a:t> + 2.</a:t>
            </a:r>
            <a:endParaRPr lang="ru-RU" dirty="0" smtClean="0">
              <a:latin typeface="Bookman Old Styl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1988840"/>
            <a:ext cx="428628" cy="357190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Bookman Old Style" pitchFamily="18" charset="0"/>
              </a:rPr>
              <a:t>х</a:t>
            </a:r>
            <a:r>
              <a:rPr lang="ru-RU" i="1" baseline="30000" dirty="0" smtClean="0">
                <a:solidFill>
                  <a:schemeClr val="tx1"/>
                </a:solidFill>
                <a:latin typeface="Bookman Old Style" pitchFamily="18" charset="0"/>
              </a:rPr>
              <a:t>2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47864" y="1988840"/>
            <a:ext cx="214314" cy="357190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3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20072" y="1988840"/>
            <a:ext cx="214314" cy="357190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20072" y="1988840"/>
            <a:ext cx="214314" cy="357190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3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552" y="314096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Bookman Old Style" pitchFamily="18" charset="0"/>
              </a:rPr>
              <a:t>1) Ветви параболы направлены              </a:t>
            </a:r>
            <a:r>
              <a:rPr lang="ru-RU" i="1" dirty="0" smtClean="0">
                <a:latin typeface="Bookman Old Style" pitchFamily="18" charset="0"/>
              </a:rPr>
              <a:t>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27984" y="3140968"/>
            <a:ext cx="857256" cy="357190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вверх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3568" y="3573016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Bookman Old Style" pitchFamily="18" charset="0"/>
              </a:rPr>
              <a:t>2) а) Абсцисса вершины параболы: </a:t>
            </a:r>
            <a:r>
              <a:rPr lang="ru-RU" i="1" dirty="0" smtClean="0">
                <a:latin typeface="Bookman Old Style" pitchFamily="18" charset="0"/>
              </a:rPr>
              <a:t>х</a:t>
            </a:r>
            <a:r>
              <a:rPr lang="ru-RU" i="1" baseline="-25000" dirty="0" smtClean="0">
                <a:latin typeface="Bookman Old Style" pitchFamily="18" charset="0"/>
              </a:rPr>
              <a:t>0</a:t>
            </a:r>
            <a:r>
              <a:rPr lang="ru-RU" dirty="0" smtClean="0">
                <a:latin typeface="Bookman Old Style" pitchFamily="18" charset="0"/>
              </a:rPr>
              <a:t> = </a:t>
            </a:r>
            <a:r>
              <a:rPr lang="ru-RU" i="1" dirty="0" smtClean="0">
                <a:latin typeface="Bookman Old Style" pitchFamily="18" charset="0"/>
              </a:rPr>
              <a:t>-</a:t>
            </a:r>
            <a:r>
              <a:rPr lang="en-US" i="1" dirty="0" smtClean="0">
                <a:latin typeface="Bookman Old Style" pitchFamily="18" charset="0"/>
              </a:rPr>
              <a:t>b/ 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en-US" dirty="0" smtClean="0">
                <a:latin typeface="Bookman Old Style" pitchFamily="18" charset="0"/>
              </a:rPr>
              <a:t>      </a:t>
            </a:r>
            <a:r>
              <a:rPr lang="ru-RU" dirty="0" smtClean="0">
                <a:latin typeface="Bookman Old Style" pitchFamily="18" charset="0"/>
              </a:rPr>
              <a:t>; </a:t>
            </a:r>
            <a:r>
              <a:rPr lang="ru-RU" i="1" dirty="0" smtClean="0">
                <a:latin typeface="Bookman Old Style" pitchFamily="18" charset="0"/>
              </a:rPr>
              <a:t>х</a:t>
            </a:r>
            <a:r>
              <a:rPr lang="ru-RU" i="1" baseline="-25000" dirty="0" smtClean="0">
                <a:latin typeface="Bookman Old Style" pitchFamily="18" charset="0"/>
              </a:rPr>
              <a:t>0</a:t>
            </a:r>
            <a:r>
              <a:rPr lang="ru-RU" dirty="0" smtClean="0">
                <a:latin typeface="Bookman Old Style" pitchFamily="18" charset="0"/>
              </a:rPr>
              <a:t>  =      /2</a:t>
            </a:r>
            <a:r>
              <a:rPr lang="en-US" dirty="0" smtClean="0">
                <a:latin typeface="Bookman Old Style" pitchFamily="18" charset="0"/>
              </a:rPr>
              <a:t> =       </a:t>
            </a:r>
            <a:r>
              <a:rPr lang="ru-RU" dirty="0" smtClean="0">
                <a:latin typeface="Bookman Old Style" pitchFamily="18" charset="0"/>
              </a:rPr>
              <a:t>;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24128" y="3573016"/>
            <a:ext cx="500066" cy="357190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  <a:latin typeface="Bookman Old Style" pitchFamily="18" charset="0"/>
              </a:rPr>
              <a:t>2a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7020272" y="3573016"/>
            <a:ext cx="428628" cy="357190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1560" y="407707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Bookman Old Style" pitchFamily="18" charset="0"/>
              </a:rPr>
              <a:t>     б) Ордината вершины параболы: </a:t>
            </a:r>
            <a:r>
              <a:rPr lang="en-US" i="1" dirty="0" smtClean="0">
                <a:latin typeface="Bookman Old Style" pitchFamily="18" charset="0"/>
              </a:rPr>
              <a:t>y</a:t>
            </a:r>
            <a:r>
              <a:rPr lang="ru-RU" i="1" baseline="-25000" dirty="0" smtClean="0">
                <a:latin typeface="Bookman Old Style" pitchFamily="18" charset="0"/>
              </a:rPr>
              <a:t>0</a:t>
            </a:r>
            <a:r>
              <a:rPr lang="ru-RU" dirty="0" smtClean="0">
                <a:latin typeface="Bookman Old Style" pitchFamily="18" charset="0"/>
              </a:rPr>
              <a:t> = (-2)</a:t>
            </a:r>
            <a:r>
              <a:rPr lang="en-US" i="1" baseline="30000" dirty="0" smtClean="0">
                <a:latin typeface="Bookman Old Style" pitchFamily="18" charset="0"/>
              </a:rPr>
              <a:t>2</a:t>
            </a:r>
            <a:r>
              <a:rPr lang="en-US" i="1" dirty="0" smtClean="0">
                <a:latin typeface="Bookman Old Style" pitchFamily="18" charset="0"/>
              </a:rPr>
              <a:t> </a:t>
            </a:r>
            <a:r>
              <a:rPr lang="ru-RU" i="1" dirty="0" smtClean="0">
                <a:latin typeface="Bookman Old Style" pitchFamily="18" charset="0"/>
              </a:rPr>
              <a:t>+</a:t>
            </a:r>
            <a:r>
              <a:rPr lang="en-US" i="1" dirty="0" smtClean="0">
                <a:latin typeface="Bookman Old Style" pitchFamily="18" charset="0"/>
              </a:rPr>
              <a:t> </a:t>
            </a:r>
            <a:r>
              <a:rPr lang="ru-RU" i="1" dirty="0" smtClean="0">
                <a:latin typeface="Bookman Old Style" pitchFamily="18" charset="0"/>
              </a:rPr>
              <a:t>4</a:t>
            </a:r>
            <a:r>
              <a:rPr lang="en-US" i="1" dirty="0" smtClean="0">
                <a:latin typeface="Bookman Old Style" pitchFamily="18" charset="0"/>
              </a:rPr>
              <a:t>    </a:t>
            </a:r>
            <a:r>
              <a:rPr lang="ru-RU" i="1" dirty="0" smtClean="0">
                <a:latin typeface="Bookman Old Style" pitchFamily="18" charset="0"/>
              </a:rPr>
              <a:t>       </a:t>
            </a:r>
            <a:r>
              <a:rPr lang="en-US" i="1" dirty="0" smtClean="0">
                <a:latin typeface="Bookman Old Style" pitchFamily="18" charset="0"/>
              </a:rPr>
              <a:t> </a:t>
            </a:r>
            <a:r>
              <a:rPr lang="ru-RU" i="1" dirty="0" smtClean="0">
                <a:latin typeface="Bookman Old Style" pitchFamily="18" charset="0"/>
              </a:rPr>
              <a:t>-</a:t>
            </a:r>
            <a:r>
              <a:rPr lang="en-US" i="1" dirty="0" smtClean="0">
                <a:latin typeface="Bookman Old Style" pitchFamily="18" charset="0"/>
              </a:rPr>
              <a:t> </a:t>
            </a:r>
            <a:r>
              <a:rPr lang="ru-RU" i="1" dirty="0" smtClean="0">
                <a:latin typeface="Bookman Old Style" pitchFamily="18" charset="0"/>
              </a:rPr>
              <a:t>5</a:t>
            </a:r>
            <a:r>
              <a:rPr lang="en-US" i="1" dirty="0" smtClean="0">
                <a:latin typeface="Bookman Old Style" pitchFamily="18" charset="0"/>
              </a:rPr>
              <a:t> =          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55576" y="4653136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Bookman Old Style" pitchFamily="18" charset="0"/>
              </a:rPr>
              <a:t>Вершина параболы имеет координаты: (        ;</a:t>
            </a:r>
            <a:r>
              <a:rPr lang="en-US" i="1" dirty="0" smtClean="0">
                <a:latin typeface="Bookman Old Style" pitchFamily="18" charset="0"/>
              </a:rPr>
              <a:t> – </a:t>
            </a:r>
            <a:r>
              <a:rPr lang="ru-RU" i="1" dirty="0" smtClean="0">
                <a:latin typeface="Bookman Old Style" pitchFamily="18" charset="0"/>
              </a:rPr>
              <a:t>9</a:t>
            </a:r>
            <a:r>
              <a:rPr lang="en-US" i="1" dirty="0" smtClean="0">
                <a:latin typeface="Bookman Old Style" pitchFamily="18" charset="0"/>
              </a:rPr>
              <a:t> </a:t>
            </a:r>
            <a:r>
              <a:rPr lang="ru-RU" i="1" dirty="0" smtClean="0">
                <a:latin typeface="Bookman Old Style" pitchFamily="18" charset="0"/>
              </a:rPr>
              <a:t>)</a:t>
            </a:r>
            <a:r>
              <a:rPr lang="en-US" i="1" dirty="0" smtClean="0">
                <a:latin typeface="Bookman Old Style" pitchFamily="18" charset="0"/>
              </a:rPr>
              <a:t> 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740352" y="4077072"/>
            <a:ext cx="500066" cy="357190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-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9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444208" y="4077072"/>
            <a:ext cx="642942" cy="357190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(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-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2)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652120" y="4653136"/>
            <a:ext cx="428628" cy="357190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-2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 flipH="1">
            <a:off x="7020272" y="3573016"/>
            <a:ext cx="428628" cy="357190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-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4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956376" y="3573016"/>
            <a:ext cx="428628" cy="357190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-2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0" grpId="0" animBg="1"/>
      <p:bldP spid="34" grpId="0" animBg="1"/>
      <p:bldP spid="35" grpId="0" animBg="1"/>
      <p:bldP spid="26" grpId="0" animBg="1"/>
      <p:bldP spid="23" grpId="0" animBg="1"/>
      <p:bldP spid="17" grpId="0" animBg="1"/>
      <p:bldP spid="16" grpId="0" animBg="1"/>
      <p:bldP spid="6" grpId="0" animBg="1"/>
      <p:bldP spid="2" grpId="0"/>
      <p:bldP spid="3" grpId="0"/>
      <p:bldP spid="8" grpId="0" animBg="1"/>
      <p:bldP spid="10" grpId="0" animBg="1"/>
      <p:bldP spid="11" grpId="0" animBg="1"/>
      <p:bldP spid="12" grpId="0"/>
      <p:bldP spid="14" grpId="0" animBg="1"/>
      <p:bldP spid="18" grpId="0" animBg="1"/>
      <p:bldP spid="19" grpId="0" animBg="1"/>
      <p:bldP spid="20" grpId="0" animBg="1"/>
      <p:bldP spid="21" grpId="0"/>
      <p:bldP spid="22" grpId="0" animBg="1"/>
      <p:bldP spid="25" grpId="0"/>
      <p:bldP spid="27" grpId="0" animBg="1"/>
      <p:bldP spid="29" grpId="0" animBg="1"/>
      <p:bldP spid="30" grpId="0"/>
      <p:bldP spid="38" grpId="0"/>
      <p:bldP spid="41" grpId="0" animBg="1"/>
      <p:bldP spid="42" grpId="0" animBg="1"/>
      <p:bldP spid="43" grpId="0" animBg="1"/>
      <p:bldP spid="54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5940152" y="1052736"/>
            <a:ext cx="428628" cy="357190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27784" y="548680"/>
            <a:ext cx="428628" cy="357190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7696582" y="6209074"/>
            <a:ext cx="86400" cy="142876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04248" y="2852936"/>
            <a:ext cx="71438" cy="142876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732240" y="6237312"/>
            <a:ext cx="142876" cy="14287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4824028" y="4617132"/>
            <a:ext cx="3960440" cy="0"/>
          </a:xfrm>
          <a:prstGeom prst="line">
            <a:avLst/>
          </a:prstGeom>
          <a:ln w="25400">
            <a:solidFill>
              <a:srgbClr val="0000F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292080" y="6237312"/>
            <a:ext cx="3240360" cy="0"/>
          </a:xfrm>
          <a:prstGeom prst="line">
            <a:avLst/>
          </a:prstGeom>
          <a:ln w="25400">
            <a:solidFill>
              <a:srgbClr val="0000F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72200" y="63093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O</a:t>
            </a:r>
            <a:r>
              <a:rPr lang="el-GR" i="1" dirty="0" smtClean="0"/>
              <a:t>ʹ</a:t>
            </a:r>
            <a:endParaRPr lang="ru-RU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8172400" y="594928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X</a:t>
            </a:r>
            <a:r>
              <a:rPr lang="el-GR" i="1" dirty="0" smtClean="0"/>
              <a:t>ʹ</a:t>
            </a:r>
            <a:endParaRPr lang="ru-RU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6372200" y="256490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Y</a:t>
            </a:r>
            <a:r>
              <a:rPr lang="el-GR" i="1" dirty="0" smtClean="0"/>
              <a:t>ʹ</a:t>
            </a:r>
            <a:endParaRPr lang="ru-RU" i="1" dirty="0"/>
          </a:p>
        </p:txBody>
      </p:sp>
      <p:pic>
        <p:nvPicPr>
          <p:cNvPr id="2" name="Picture 2" descr="K:\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060848"/>
            <a:ext cx="3096344" cy="450277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786182" y="407194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Bookman Old Style" pitchFamily="18" charset="0"/>
              </a:rPr>
              <a:t>y = x</a:t>
            </a:r>
            <a:r>
              <a:rPr lang="en-US" b="1" i="1" baseline="30000" dirty="0" smtClean="0">
                <a:solidFill>
                  <a:srgbClr val="002060"/>
                </a:solidFill>
                <a:latin typeface="Bookman Old Style" pitchFamily="18" charset="0"/>
              </a:rPr>
              <a:t>2</a:t>
            </a:r>
            <a:r>
              <a:rPr lang="en-US" b="1" i="1" dirty="0" smtClean="0">
                <a:solidFill>
                  <a:srgbClr val="002060"/>
                </a:solidFill>
                <a:latin typeface="Bookman Old Style" pitchFamily="18" charset="0"/>
              </a:rPr>
              <a:t> + 4x - 5</a:t>
            </a:r>
            <a:endParaRPr lang="ru-RU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3) Точки пересечения с осями координат: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51520" y="5486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а) </a:t>
            </a:r>
            <a:r>
              <a:rPr lang="ru-RU" i="1" dirty="0" err="1" smtClean="0">
                <a:latin typeface="Bookman Old Style" pitchFamily="18" charset="0"/>
              </a:rPr>
              <a:t>х</a:t>
            </a:r>
            <a:r>
              <a:rPr lang="ru-RU" dirty="0" smtClean="0">
                <a:latin typeface="Bookman Old Style" pitchFamily="18" charset="0"/>
              </a:rPr>
              <a:t> = </a:t>
            </a:r>
            <a:r>
              <a:rPr lang="ru-RU" i="1" dirty="0" smtClean="0">
                <a:latin typeface="Bookman Old Style" pitchFamily="18" charset="0"/>
              </a:rPr>
              <a:t>0</a:t>
            </a:r>
            <a:r>
              <a:rPr lang="ru-RU" dirty="0" smtClean="0">
                <a:latin typeface="Bookman Old Style" pitchFamily="18" charset="0"/>
              </a:rPr>
              <a:t>; 	</a:t>
            </a:r>
            <a:r>
              <a:rPr lang="en-US" i="1" dirty="0" smtClean="0">
                <a:latin typeface="Bookman Old Style" pitchFamily="18" charset="0"/>
              </a:rPr>
              <a:t>y</a:t>
            </a:r>
            <a:r>
              <a:rPr lang="ru-RU" dirty="0" smtClean="0">
                <a:latin typeface="Bookman Old Style" pitchFamily="18" charset="0"/>
              </a:rPr>
              <a:t>  =</a:t>
            </a:r>
            <a:r>
              <a:rPr lang="en-US" dirty="0" smtClean="0">
                <a:latin typeface="Bookman Old Style" pitchFamily="18" charset="0"/>
              </a:rPr>
              <a:t>	</a:t>
            </a:r>
            <a:r>
              <a:rPr lang="ru-RU" dirty="0" smtClean="0">
                <a:latin typeface="Bookman Old Style" pitchFamily="18" charset="0"/>
              </a:rPr>
              <a:t>;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627784" y="2060848"/>
            <a:ext cx="428628" cy="357190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520" y="1052736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Bookman Old Style" pitchFamily="18" charset="0"/>
              </a:rPr>
              <a:t>б) </a:t>
            </a:r>
            <a:r>
              <a:rPr lang="en-US" i="1" dirty="0" smtClean="0">
                <a:latin typeface="Bookman Old Style" pitchFamily="18" charset="0"/>
              </a:rPr>
              <a:t>y</a:t>
            </a:r>
            <a:r>
              <a:rPr lang="ru-RU" dirty="0" smtClean="0">
                <a:latin typeface="Bookman Old Style" pitchFamily="18" charset="0"/>
              </a:rPr>
              <a:t> = </a:t>
            </a:r>
            <a:r>
              <a:rPr lang="ru-RU" i="1" dirty="0" smtClean="0">
                <a:latin typeface="Bookman Old Style" pitchFamily="18" charset="0"/>
              </a:rPr>
              <a:t>0</a:t>
            </a:r>
            <a:r>
              <a:rPr lang="ru-RU" dirty="0" smtClean="0">
                <a:latin typeface="Bookman Old Style" pitchFamily="18" charset="0"/>
              </a:rPr>
              <a:t>; 	</a:t>
            </a:r>
            <a:r>
              <a:rPr lang="en-US" i="1" dirty="0" smtClean="0">
                <a:latin typeface="Bookman Old Style" pitchFamily="18" charset="0"/>
              </a:rPr>
              <a:t>x</a:t>
            </a:r>
            <a:r>
              <a:rPr lang="en-US" i="1" baseline="30000" dirty="0" smtClean="0">
                <a:latin typeface="Bookman Old Style" pitchFamily="18" charset="0"/>
              </a:rPr>
              <a:t>2</a:t>
            </a:r>
            <a:r>
              <a:rPr lang="en-US" i="1" dirty="0" smtClean="0">
                <a:latin typeface="Bookman Old Style" pitchFamily="18" charset="0"/>
              </a:rPr>
              <a:t> + 4x – 5 = 0</a:t>
            </a:r>
            <a:r>
              <a:rPr lang="en-US" dirty="0" smtClean="0">
                <a:latin typeface="Bookman Old Style" pitchFamily="18" charset="0"/>
              </a:rPr>
              <a:t>	</a:t>
            </a:r>
            <a:r>
              <a:rPr lang="ru-RU" dirty="0" smtClean="0">
                <a:latin typeface="Bookman Old Style" pitchFamily="18" charset="0"/>
              </a:rPr>
              <a:t>;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27984" y="1052736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latin typeface="Bookman Old Style" pitchFamily="18" charset="0"/>
              </a:rPr>
              <a:t>x</a:t>
            </a:r>
            <a:r>
              <a:rPr lang="en-US" i="1" baseline="-25000" dirty="0" smtClean="0">
                <a:latin typeface="Bookman Old Style" pitchFamily="18" charset="0"/>
              </a:rPr>
              <a:t>1</a:t>
            </a:r>
            <a:r>
              <a:rPr lang="ru-RU" dirty="0" smtClean="0">
                <a:latin typeface="Bookman Old Style" pitchFamily="18" charset="0"/>
              </a:rPr>
              <a:t> = </a:t>
            </a:r>
            <a:r>
              <a:rPr lang="en-US" i="1" dirty="0" smtClean="0">
                <a:latin typeface="Bookman Old Style" pitchFamily="18" charset="0"/>
              </a:rPr>
              <a:t>1</a:t>
            </a:r>
            <a:r>
              <a:rPr lang="ru-RU" dirty="0" smtClean="0">
                <a:latin typeface="Bookman Old Style" pitchFamily="18" charset="0"/>
              </a:rPr>
              <a:t>; </a:t>
            </a:r>
            <a:r>
              <a:rPr lang="en-US" dirty="0" smtClean="0">
                <a:latin typeface="Bookman Old Style" pitchFamily="18" charset="0"/>
              </a:rPr>
              <a:t>	</a:t>
            </a:r>
            <a:r>
              <a:rPr lang="en-US" i="1" dirty="0" smtClean="0">
                <a:latin typeface="Bookman Old Style" pitchFamily="18" charset="0"/>
              </a:rPr>
              <a:t> x</a:t>
            </a:r>
            <a:r>
              <a:rPr lang="en-US" i="1" baseline="-25000" dirty="0" smtClean="0">
                <a:latin typeface="Bookman Old Style" pitchFamily="18" charset="0"/>
              </a:rPr>
              <a:t>2</a:t>
            </a:r>
            <a:r>
              <a:rPr lang="ru-RU" dirty="0" smtClean="0">
                <a:latin typeface="Bookman Old Style" pitchFamily="18" charset="0"/>
              </a:rPr>
              <a:t> = </a:t>
            </a:r>
            <a:r>
              <a:rPr lang="en-US" dirty="0" smtClean="0">
                <a:latin typeface="Bookman Old Style" pitchFamily="18" charset="0"/>
              </a:rPr>
              <a:t>       </a:t>
            </a:r>
            <a:r>
              <a:rPr lang="ru-RU" dirty="0" smtClean="0">
                <a:latin typeface="Bookman Old Style" pitchFamily="18" charset="0"/>
              </a:rPr>
              <a:t>; </a:t>
            </a:r>
            <a:endParaRPr lang="ru-RU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2910" y="164305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ookman Old Style" pitchFamily="18" charset="0"/>
              </a:rPr>
              <a:t>4</a:t>
            </a:r>
            <a:r>
              <a:rPr lang="ru-RU" b="1" dirty="0" smtClean="0">
                <a:latin typeface="Bookman Old Style" pitchFamily="18" charset="0"/>
              </a:rPr>
              <a:t>) Дополнительная точка: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3318" y="2047168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Bookman Old Style" pitchFamily="18" charset="0"/>
              </a:rPr>
              <a:t>а) </a:t>
            </a:r>
            <a:r>
              <a:rPr lang="ru-RU" i="1" dirty="0" err="1" smtClean="0">
                <a:latin typeface="Bookman Old Style" pitchFamily="18" charset="0"/>
              </a:rPr>
              <a:t>х</a:t>
            </a:r>
            <a:r>
              <a:rPr lang="ru-RU" dirty="0" smtClean="0">
                <a:latin typeface="Bookman Old Style" pitchFamily="18" charset="0"/>
              </a:rPr>
              <a:t> = </a:t>
            </a:r>
            <a:r>
              <a:rPr lang="ru-RU" i="1" dirty="0" smtClean="0">
                <a:latin typeface="Bookman Old Style" pitchFamily="18" charset="0"/>
              </a:rPr>
              <a:t>- 4</a:t>
            </a:r>
            <a:r>
              <a:rPr lang="ru-RU" dirty="0" smtClean="0">
                <a:latin typeface="Bookman Old Style" pitchFamily="18" charset="0"/>
              </a:rPr>
              <a:t>; 	</a:t>
            </a:r>
            <a:r>
              <a:rPr lang="en-US" i="1" dirty="0" smtClean="0">
                <a:latin typeface="Bookman Old Style" pitchFamily="18" charset="0"/>
              </a:rPr>
              <a:t>y</a:t>
            </a:r>
            <a:r>
              <a:rPr lang="ru-RU" dirty="0" smtClean="0">
                <a:latin typeface="Bookman Old Style" pitchFamily="18" charset="0"/>
              </a:rPr>
              <a:t>  =</a:t>
            </a:r>
            <a:r>
              <a:rPr lang="en-US" dirty="0" smtClean="0">
                <a:latin typeface="Bookman Old Style" pitchFamily="18" charset="0"/>
              </a:rPr>
              <a:t>	</a:t>
            </a:r>
            <a:r>
              <a:rPr lang="ru-RU" dirty="0" smtClean="0">
                <a:latin typeface="Bookman Old Style" pitchFamily="18" charset="0"/>
              </a:rPr>
              <a:t>;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627784" y="2060848"/>
            <a:ext cx="428628" cy="357190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-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5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28728" y="285749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5) График имеет вид: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7784" y="548680"/>
            <a:ext cx="428628" cy="357190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-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5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940152" y="1052736"/>
            <a:ext cx="428628" cy="357190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-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5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33" name="Picture 3" descr="K:\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343414"/>
            <a:ext cx="3857652" cy="4514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40" grpId="0"/>
      <p:bldP spid="4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tk85\Desktop\Графики\1 группа\1.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1480"/>
            <a:ext cx="3714776" cy="3655733"/>
          </a:xfrm>
          <a:prstGeom prst="rect">
            <a:avLst/>
          </a:prstGeom>
          <a:noFill/>
        </p:spPr>
      </p:pic>
      <p:pic>
        <p:nvPicPr>
          <p:cNvPr id="3" name="Picture 2" descr="C:\Users\школа\Desktop\Графики\1 группа\1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00042"/>
            <a:ext cx="4071966" cy="3953784"/>
          </a:xfrm>
          <a:prstGeom prst="rect">
            <a:avLst/>
          </a:prstGeom>
          <a:noFill/>
        </p:spPr>
      </p:pic>
      <p:pic>
        <p:nvPicPr>
          <p:cNvPr id="1031" name="Picture 7" descr="C:\Users\tk85\Desktop\Графики\1 группа\1.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000108"/>
            <a:ext cx="3907930" cy="3383691"/>
          </a:xfrm>
          <a:prstGeom prst="rect">
            <a:avLst/>
          </a:prstGeom>
          <a:noFill/>
        </p:spPr>
      </p:pic>
      <p:pic>
        <p:nvPicPr>
          <p:cNvPr id="2" name="Picture 2" descr="K:\Графики\2 группа\2.2 cop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785794"/>
            <a:ext cx="1592381" cy="1793884"/>
          </a:xfrm>
          <a:prstGeom prst="rect">
            <a:avLst/>
          </a:prstGeom>
          <a:noFill/>
        </p:spPr>
      </p:pic>
      <p:pic>
        <p:nvPicPr>
          <p:cNvPr id="1027" name="Picture 3" descr="K:\Графики\2 группа\2.3 cop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560154"/>
            <a:ext cx="1788206" cy="20115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57224" y="28572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Harlow Solid Italic" pitchFamily="82" charset="0"/>
              </a:rPr>
              <a:t>y(x)=x</a:t>
            </a:r>
            <a:r>
              <a:rPr lang="en-US" baseline="30000" dirty="0" smtClean="0">
                <a:solidFill>
                  <a:srgbClr val="0000FF"/>
                </a:solidFill>
                <a:latin typeface="Harlow Solid Italic" pitchFamily="82" charset="0"/>
              </a:rPr>
              <a:t>2</a:t>
            </a:r>
            <a:endParaRPr lang="ru-RU" baseline="30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4" y="28572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  <a:latin typeface="Harlow Solid Italic" pitchFamily="82" charset="0"/>
              </a:rPr>
              <a:t>y(x)=x</a:t>
            </a:r>
            <a:r>
              <a:rPr lang="en-US" baseline="30000" dirty="0" smtClean="0">
                <a:solidFill>
                  <a:srgbClr val="FF33CC"/>
                </a:solidFill>
                <a:latin typeface="Harlow Solid Italic" pitchFamily="82" charset="0"/>
              </a:rPr>
              <a:t>2</a:t>
            </a:r>
            <a:r>
              <a:rPr lang="en-US" dirty="0" smtClean="0">
                <a:solidFill>
                  <a:srgbClr val="FF33CC"/>
                </a:solidFill>
                <a:latin typeface="Harlow Solid Italic" pitchFamily="82" charset="0"/>
              </a:rPr>
              <a:t>+3</a:t>
            </a:r>
            <a:endParaRPr lang="ru-RU" baseline="30000" dirty="0">
              <a:solidFill>
                <a:srgbClr val="FF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150017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y(x)=x</a:t>
            </a:r>
            <a:r>
              <a:rPr lang="en-US" baseline="30000" dirty="0" smtClean="0">
                <a:solidFill>
                  <a:srgbClr val="00B050"/>
                </a:solidFill>
                <a:latin typeface="Harlow Solid Italic" pitchFamily="82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Bookman Old Style"/>
              </a:rPr>
              <a:t>–</a:t>
            </a:r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 3</a:t>
            </a:r>
            <a:endParaRPr lang="ru-RU" baseline="300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2396" y="785794"/>
            <a:ext cx="142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y(x)=(x</a:t>
            </a:r>
            <a:r>
              <a:rPr lang="en-US" baseline="30000" dirty="0" smtClean="0">
                <a:solidFill>
                  <a:srgbClr val="00B050"/>
                </a:solidFill>
                <a:latin typeface="Harlow Solid Italic" pitchFamily="82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Bookman Old Style"/>
              </a:rPr>
              <a:t>–</a:t>
            </a:r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 3)</a:t>
            </a:r>
            <a:r>
              <a:rPr lang="en-US" baseline="30000" dirty="0" smtClean="0">
                <a:solidFill>
                  <a:srgbClr val="00B050"/>
                </a:solidFill>
                <a:latin typeface="Harlow Solid Italic" pitchFamily="82" charset="0"/>
              </a:rPr>
              <a:t>2</a:t>
            </a:r>
            <a:endParaRPr lang="ru-RU" baseline="300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6248" y="57148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  <a:latin typeface="Harlow Solid Italic" pitchFamily="82" charset="0"/>
              </a:rPr>
              <a:t>y(x)=(x+3)</a:t>
            </a:r>
            <a:r>
              <a:rPr lang="en-US" baseline="30000" dirty="0" smtClean="0">
                <a:solidFill>
                  <a:srgbClr val="FF33CC"/>
                </a:solidFill>
                <a:latin typeface="Harlow Solid Italic" pitchFamily="82" charset="0"/>
              </a:rPr>
              <a:t>2</a:t>
            </a:r>
            <a:endParaRPr lang="ru-RU" baseline="30000" dirty="0">
              <a:solidFill>
                <a:srgbClr val="FF33CC"/>
              </a:solidFill>
            </a:endParaRPr>
          </a:p>
        </p:txBody>
      </p:sp>
      <p:pic>
        <p:nvPicPr>
          <p:cNvPr id="16" name="Picture 2" descr="C:\Users\школа\Desktop\Графики\1 группа\1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76672"/>
            <a:ext cx="4071966" cy="395378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95536" y="4365104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Bookman Old Style" pitchFamily="18" charset="0"/>
              </a:rPr>
              <a:t>Вывод: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4282" y="4643446"/>
            <a:ext cx="371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Bookman Old Style" pitchFamily="18" charset="0"/>
              </a:rPr>
              <a:t>Смещение параболы (параллельный перенос) вдоль оси ординат вверх (вниз) на 3 единицы.</a:t>
            </a:r>
            <a:endParaRPr lang="ru-RU" sz="1400" b="1" i="1" dirty="0"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2066" y="4643446"/>
            <a:ext cx="3929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Bookman Old Style" pitchFamily="18" charset="0"/>
              </a:rPr>
              <a:t>Смещение параболы (параллельный перенос) вдоль оси абсцисс вправо (влево) на 3 единицы.</a:t>
            </a:r>
            <a:endParaRPr lang="ru-RU" sz="1400" b="1" i="1" dirty="0">
              <a:latin typeface="Bookman Old Styl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2476" y="5365236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Bookman Old Style" pitchFamily="18" charset="0"/>
              </a:rPr>
              <a:t>Общий вид функции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36958" y="6097286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800000"/>
                </a:solidFill>
                <a:latin typeface="Bookman Old Style" pitchFamily="18" charset="0"/>
              </a:rPr>
              <a:t>Y = (x)</a:t>
            </a:r>
            <a:r>
              <a:rPr lang="en-US" sz="3200" b="1" i="1" baseline="30000" dirty="0" smtClean="0">
                <a:solidFill>
                  <a:srgbClr val="800000"/>
                </a:solidFill>
                <a:latin typeface="Bookman Old Style" pitchFamily="18" charset="0"/>
              </a:rPr>
              <a:t>2</a:t>
            </a:r>
            <a:r>
              <a:rPr lang="en-US" sz="3200" b="1" i="1" dirty="0" smtClean="0">
                <a:solidFill>
                  <a:srgbClr val="800000"/>
                </a:solidFill>
                <a:latin typeface="Bookman Old Style" pitchFamily="18" charset="0"/>
              </a:rPr>
              <a:t> + n</a:t>
            </a:r>
            <a:endParaRPr lang="ru-RU" sz="3200" b="1" i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0260" y="6079616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800000"/>
                </a:solidFill>
                <a:latin typeface="Bookman Old Style" pitchFamily="18" charset="0"/>
              </a:rPr>
              <a:t>Y = (x - m)</a:t>
            </a:r>
            <a:r>
              <a:rPr lang="en-US" sz="3200" b="1" i="1" baseline="30000" dirty="0" smtClean="0">
                <a:solidFill>
                  <a:srgbClr val="800000"/>
                </a:solidFill>
                <a:latin typeface="Bookman Old Style" pitchFamily="18" charset="0"/>
              </a:rPr>
              <a:t>2</a:t>
            </a:r>
            <a:r>
              <a:rPr lang="en-US" sz="3200" b="1" i="1" dirty="0" smtClean="0">
                <a:solidFill>
                  <a:srgbClr val="800000"/>
                </a:solidFill>
                <a:latin typeface="Bookman Old Style" pitchFamily="18" charset="0"/>
              </a:rPr>
              <a:t> </a:t>
            </a:r>
            <a:endParaRPr lang="ru-RU" sz="3200" b="1" i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48264" y="18864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Harlow Solid Italic" pitchFamily="82" charset="0"/>
              </a:rPr>
              <a:t>y(x)=x</a:t>
            </a:r>
            <a:r>
              <a:rPr lang="en-US" baseline="30000" dirty="0" smtClean="0">
                <a:solidFill>
                  <a:srgbClr val="0000FF"/>
                </a:solidFill>
                <a:latin typeface="Harlow Solid Italic" pitchFamily="82" charset="0"/>
              </a:rPr>
              <a:t>2</a:t>
            </a:r>
            <a:endParaRPr lang="ru-RU" baseline="30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Графики\3 группа\3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00042"/>
            <a:ext cx="2643206" cy="2068539"/>
          </a:xfrm>
          <a:prstGeom prst="rect">
            <a:avLst/>
          </a:prstGeom>
          <a:noFill/>
        </p:spPr>
      </p:pic>
      <p:pic>
        <p:nvPicPr>
          <p:cNvPr id="2051" name="Picture 3" descr="K:\Графики\3.3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642918"/>
            <a:ext cx="1346208" cy="18909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42976" y="21429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Harlow Solid Italic" pitchFamily="82" charset="0"/>
              </a:rPr>
              <a:t>y(x)=x</a:t>
            </a:r>
            <a:r>
              <a:rPr lang="en-US" baseline="30000" dirty="0" smtClean="0">
                <a:solidFill>
                  <a:srgbClr val="0000FF"/>
                </a:solidFill>
                <a:latin typeface="Harlow Solid Italic" pitchFamily="82" charset="0"/>
              </a:rPr>
              <a:t>2</a:t>
            </a:r>
            <a:endParaRPr lang="ru-RU" baseline="30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64305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  <a:latin typeface="Harlow Solid Italic" pitchFamily="82" charset="0"/>
              </a:rPr>
              <a:t>y(x)=1/2(x)</a:t>
            </a:r>
            <a:r>
              <a:rPr lang="en-US" baseline="30000" dirty="0" smtClean="0">
                <a:solidFill>
                  <a:srgbClr val="FF33CC"/>
                </a:solidFill>
                <a:latin typeface="Harlow Solid Italic" pitchFamily="82" charset="0"/>
              </a:rPr>
              <a:t>2</a:t>
            </a:r>
            <a:endParaRPr lang="ru-RU" baseline="30000" dirty="0">
              <a:solidFill>
                <a:srgbClr val="FF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8860" y="28572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y(x)=2(x)</a:t>
            </a:r>
            <a:r>
              <a:rPr lang="en-US" baseline="30000" dirty="0" smtClean="0">
                <a:solidFill>
                  <a:srgbClr val="00B050"/>
                </a:solidFill>
                <a:latin typeface="Harlow Solid Italic" pitchFamily="82" charset="0"/>
              </a:rPr>
              <a:t>2</a:t>
            </a:r>
            <a:endParaRPr lang="ru-RU" baseline="300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5272" y="1714488"/>
            <a:ext cx="142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y(x)=(1/2x)</a:t>
            </a:r>
            <a:r>
              <a:rPr lang="en-US" baseline="30000" dirty="0" smtClean="0">
                <a:solidFill>
                  <a:srgbClr val="00B050"/>
                </a:solidFill>
                <a:latin typeface="Harlow Solid Italic" pitchFamily="82" charset="0"/>
              </a:rPr>
              <a:t>2</a:t>
            </a:r>
            <a:endParaRPr lang="ru-RU" baseline="300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2264" y="28572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  <a:latin typeface="Harlow Solid Italic" pitchFamily="82" charset="0"/>
              </a:rPr>
              <a:t>y(x)=(2x)</a:t>
            </a:r>
            <a:r>
              <a:rPr lang="en-US" baseline="30000" dirty="0" smtClean="0">
                <a:solidFill>
                  <a:srgbClr val="FF33CC"/>
                </a:solidFill>
                <a:latin typeface="Harlow Solid Italic" pitchFamily="82" charset="0"/>
              </a:rPr>
              <a:t>2</a:t>
            </a:r>
            <a:endParaRPr lang="ru-RU" baseline="30000" dirty="0">
              <a:solidFill>
                <a:srgbClr val="FF33CC"/>
              </a:solidFill>
            </a:endParaRPr>
          </a:p>
        </p:txBody>
      </p:sp>
      <p:pic>
        <p:nvPicPr>
          <p:cNvPr id="2055" name="Picture 7" descr="K:\Графики\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764704"/>
            <a:ext cx="1071570" cy="1886751"/>
          </a:xfrm>
          <a:prstGeom prst="rect">
            <a:avLst/>
          </a:prstGeom>
          <a:noFill/>
        </p:spPr>
      </p:pic>
      <p:pic>
        <p:nvPicPr>
          <p:cNvPr id="2056" name="Picture 8" descr="K:\Графики\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836712"/>
            <a:ext cx="3389506" cy="1779146"/>
          </a:xfrm>
          <a:prstGeom prst="rect">
            <a:avLst/>
          </a:prstGeom>
          <a:noFill/>
        </p:spPr>
      </p:pic>
      <p:pic>
        <p:nvPicPr>
          <p:cNvPr id="15" name="Picture 2" descr="C:\Users\школа\Desktop\Графики\1 группа\12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500042"/>
            <a:ext cx="4071966" cy="3953784"/>
          </a:xfrm>
          <a:prstGeom prst="rect">
            <a:avLst/>
          </a:prstGeom>
          <a:noFill/>
        </p:spPr>
      </p:pic>
      <p:pic>
        <p:nvPicPr>
          <p:cNvPr id="16" name="Picture 2" descr="C:\Users\школа\Desktop\Графики\1 группа\12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548680"/>
            <a:ext cx="4071966" cy="395378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11560" y="4293096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Bookman Old Style" pitchFamily="18" charset="0"/>
              </a:rPr>
              <a:t>Вывод: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0122" y="4721724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Bookman Old Style" pitchFamily="18" charset="0"/>
              </a:rPr>
              <a:t>Сжатие (растяжение) вдоль оси ординат с коэффициентом 2 (1/2).</a:t>
            </a:r>
            <a:endParaRPr lang="ru-RU" sz="1400" b="1" i="1" dirty="0">
              <a:latin typeface="Bookman Old Styl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58892" y="4721724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Bookman Old Style" pitchFamily="18" charset="0"/>
              </a:rPr>
              <a:t>Сжатие (растяжение) вдоль оси абсцисс с коэффициентом 1/2 (2).</a:t>
            </a:r>
            <a:endParaRPr lang="ru-RU" sz="1400" b="1" i="1" dirty="0">
              <a:latin typeface="Bookman Old Styl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9736" y="5293228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Bookman Old Style" pitchFamily="18" charset="0"/>
              </a:rPr>
              <a:t>Общий вид функции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8298" y="5578980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800000"/>
                </a:solidFill>
                <a:latin typeface="Bookman Old Style" pitchFamily="18" charset="0"/>
              </a:rPr>
              <a:t>Y = a(x)</a:t>
            </a:r>
            <a:r>
              <a:rPr lang="en-US" sz="3200" b="1" i="1" baseline="30000" dirty="0" smtClean="0">
                <a:solidFill>
                  <a:srgbClr val="800000"/>
                </a:solidFill>
                <a:latin typeface="Bookman Old Style" pitchFamily="18" charset="0"/>
              </a:rPr>
              <a:t>2</a:t>
            </a:r>
            <a:r>
              <a:rPr lang="ru-RU" sz="3200" b="1" i="1" dirty="0" smtClean="0">
                <a:solidFill>
                  <a:srgbClr val="800000"/>
                </a:solidFill>
                <a:latin typeface="Bookman Old Style" pitchFamily="18" charset="0"/>
              </a:rPr>
              <a:t>,</a:t>
            </a:r>
          </a:p>
          <a:p>
            <a:r>
              <a:rPr lang="ru-RU" sz="1400" b="1" i="1" dirty="0" smtClean="0">
                <a:solidFill>
                  <a:srgbClr val="800000"/>
                </a:solidFill>
                <a:latin typeface="Bookman Old Style" pitchFamily="18" charset="0"/>
              </a:rPr>
              <a:t>если </a:t>
            </a:r>
            <a:r>
              <a:rPr lang="ru-RU" sz="1400" b="1" i="1" dirty="0" err="1" smtClean="0">
                <a:solidFill>
                  <a:srgbClr val="800000"/>
                </a:solidFill>
                <a:latin typeface="Bookman Old Style" pitchFamily="18" charset="0"/>
              </a:rPr>
              <a:t>|а|</a:t>
            </a:r>
            <a:r>
              <a:rPr lang="ru-RU" sz="1400" b="1" i="1" dirty="0" smtClean="0">
                <a:solidFill>
                  <a:srgbClr val="800000"/>
                </a:solidFill>
                <a:latin typeface="Bookman Old Style" pitchFamily="18" charset="0"/>
              </a:rPr>
              <a:t>&lt;1, то сжатие по</a:t>
            </a:r>
            <a:r>
              <a:rPr lang="en-US" sz="1400" b="1" i="1" dirty="0" smtClean="0">
                <a:solidFill>
                  <a:srgbClr val="800000"/>
                </a:solidFill>
                <a:latin typeface="Bookman Old Style" pitchFamily="18" charset="0"/>
              </a:rPr>
              <a:t> OY</a:t>
            </a:r>
          </a:p>
          <a:p>
            <a:r>
              <a:rPr lang="ru-RU" sz="1400" b="1" i="1" dirty="0" smtClean="0">
                <a:solidFill>
                  <a:srgbClr val="800000"/>
                </a:solidFill>
                <a:latin typeface="Bookman Old Style" pitchFamily="18" charset="0"/>
              </a:rPr>
              <a:t>если </a:t>
            </a:r>
            <a:r>
              <a:rPr lang="ru-RU" sz="1400" b="1" i="1" dirty="0" err="1" smtClean="0">
                <a:solidFill>
                  <a:srgbClr val="800000"/>
                </a:solidFill>
                <a:latin typeface="Bookman Old Style" pitchFamily="18" charset="0"/>
              </a:rPr>
              <a:t>|а|</a:t>
            </a:r>
            <a:r>
              <a:rPr lang="ru-RU" sz="1400" b="1" i="1" dirty="0" smtClean="0">
                <a:solidFill>
                  <a:srgbClr val="800000"/>
                </a:solidFill>
                <a:latin typeface="Bookman Old Style" pitchFamily="18" charset="0"/>
              </a:rPr>
              <a:t>&gt;1, то растяжение по</a:t>
            </a:r>
            <a:r>
              <a:rPr lang="en-US" sz="1400" b="1" i="1" dirty="0" smtClean="0">
                <a:solidFill>
                  <a:srgbClr val="800000"/>
                </a:solidFill>
                <a:latin typeface="Bookman Old Style" pitchFamily="18" charset="0"/>
              </a:rPr>
              <a:t> OY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44008" y="5661248"/>
            <a:ext cx="4214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800000"/>
                </a:solidFill>
                <a:latin typeface="Bookman Old Style" pitchFamily="18" charset="0"/>
              </a:rPr>
              <a:t>Y = (</a:t>
            </a:r>
            <a:r>
              <a:rPr lang="en-US" sz="3200" b="1" i="1" dirty="0" err="1" smtClean="0">
                <a:solidFill>
                  <a:srgbClr val="800000"/>
                </a:solidFill>
                <a:latin typeface="Bookman Old Style" pitchFamily="18" charset="0"/>
              </a:rPr>
              <a:t>kx</a:t>
            </a:r>
            <a:r>
              <a:rPr lang="en-US" sz="3200" b="1" i="1" dirty="0" smtClean="0">
                <a:solidFill>
                  <a:srgbClr val="800000"/>
                </a:solidFill>
                <a:latin typeface="Bookman Old Style" pitchFamily="18" charset="0"/>
              </a:rPr>
              <a:t>)</a:t>
            </a:r>
            <a:r>
              <a:rPr lang="en-US" sz="3200" b="1" i="1" baseline="30000" dirty="0" smtClean="0">
                <a:solidFill>
                  <a:srgbClr val="800000"/>
                </a:solidFill>
                <a:latin typeface="Bookman Old Style" pitchFamily="18" charset="0"/>
              </a:rPr>
              <a:t>2</a:t>
            </a:r>
            <a:r>
              <a:rPr lang="en-US" sz="3200" b="1" i="1" dirty="0" smtClean="0">
                <a:solidFill>
                  <a:srgbClr val="800000"/>
                </a:solidFill>
                <a:latin typeface="Bookman Old Style" pitchFamily="18" charset="0"/>
              </a:rPr>
              <a:t> </a:t>
            </a:r>
            <a:endParaRPr lang="ru-RU" sz="3200" b="1" i="1" dirty="0" smtClean="0">
              <a:solidFill>
                <a:srgbClr val="800000"/>
              </a:solidFill>
              <a:latin typeface="Bookman Old Style" pitchFamily="18" charset="0"/>
            </a:endParaRPr>
          </a:p>
          <a:p>
            <a:r>
              <a:rPr lang="ru-RU" sz="1400" b="1" i="1" dirty="0" smtClean="0">
                <a:solidFill>
                  <a:srgbClr val="800000"/>
                </a:solidFill>
                <a:latin typeface="Bookman Old Style" pitchFamily="18" charset="0"/>
              </a:rPr>
              <a:t>если |</a:t>
            </a:r>
            <a:r>
              <a:rPr lang="en-US" sz="1400" b="1" i="1" dirty="0" smtClean="0">
                <a:solidFill>
                  <a:srgbClr val="800000"/>
                </a:solidFill>
                <a:latin typeface="Bookman Old Style" pitchFamily="18" charset="0"/>
              </a:rPr>
              <a:t>k</a:t>
            </a:r>
            <a:r>
              <a:rPr lang="ru-RU" sz="1400" b="1" i="1" dirty="0" smtClean="0">
                <a:solidFill>
                  <a:srgbClr val="800000"/>
                </a:solidFill>
                <a:latin typeface="Bookman Old Style" pitchFamily="18" charset="0"/>
              </a:rPr>
              <a:t>|&lt;1, то растяжение по </a:t>
            </a:r>
            <a:r>
              <a:rPr lang="en-US" sz="1400" b="1" i="1" dirty="0" smtClean="0">
                <a:solidFill>
                  <a:srgbClr val="800000"/>
                </a:solidFill>
                <a:latin typeface="Bookman Old Style" pitchFamily="18" charset="0"/>
              </a:rPr>
              <a:t>OX</a:t>
            </a:r>
          </a:p>
          <a:p>
            <a:r>
              <a:rPr lang="ru-RU" sz="1400" b="1" i="1" dirty="0" smtClean="0">
                <a:solidFill>
                  <a:srgbClr val="800000"/>
                </a:solidFill>
                <a:latin typeface="Bookman Old Style" pitchFamily="18" charset="0"/>
              </a:rPr>
              <a:t>если |</a:t>
            </a:r>
            <a:r>
              <a:rPr lang="en-US" sz="1400" b="1" i="1" dirty="0" smtClean="0">
                <a:solidFill>
                  <a:srgbClr val="800000"/>
                </a:solidFill>
                <a:latin typeface="Bookman Old Style" pitchFamily="18" charset="0"/>
              </a:rPr>
              <a:t>k</a:t>
            </a:r>
            <a:r>
              <a:rPr lang="ru-RU" sz="1400" b="1" i="1" dirty="0" smtClean="0">
                <a:solidFill>
                  <a:srgbClr val="800000"/>
                </a:solidFill>
                <a:latin typeface="Bookman Old Style" pitchFamily="18" charset="0"/>
              </a:rPr>
              <a:t>|&gt;1, то сжатие по</a:t>
            </a:r>
            <a:r>
              <a:rPr lang="en-US" sz="1400" b="1" i="1" dirty="0" smtClean="0">
                <a:solidFill>
                  <a:srgbClr val="800000"/>
                </a:solidFill>
                <a:latin typeface="Bookman Old Style" pitchFamily="18" charset="0"/>
              </a:rPr>
              <a:t> OX</a:t>
            </a:r>
            <a:endParaRPr lang="ru-RU" sz="1400" b="1" i="1" dirty="0" smtClean="0">
              <a:solidFill>
                <a:srgbClr val="800000"/>
              </a:solidFill>
              <a:latin typeface="Bookman Old Style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76056" y="26064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Harlow Solid Italic" pitchFamily="82" charset="0"/>
              </a:rPr>
              <a:t>y(x)=x</a:t>
            </a:r>
            <a:r>
              <a:rPr lang="en-US" baseline="30000" dirty="0" smtClean="0">
                <a:solidFill>
                  <a:srgbClr val="0000FF"/>
                </a:solidFill>
                <a:latin typeface="Harlow Solid Italic" pitchFamily="82" charset="0"/>
              </a:rPr>
              <a:t>2</a:t>
            </a:r>
            <a:endParaRPr lang="ru-RU" baseline="30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allAtOnce"/>
      <p:bldP spid="13" grpId="0" build="allAtOnce"/>
      <p:bldP spid="14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6439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Задание: </a:t>
            </a: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Выстроить соответствие между формулой, задающей функцию и ее графиком</a:t>
            </a:r>
            <a:endParaRPr lang="ru-RU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290" y="857232"/>
            <a:ext cx="226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Bookman Old Style" pitchFamily="18" charset="0"/>
              </a:rPr>
              <a:t>а) </a:t>
            </a:r>
            <a:r>
              <a:rPr lang="en-US" sz="2400" i="1" dirty="0" smtClean="0">
                <a:latin typeface="Bookman Old Style" pitchFamily="18" charset="0"/>
              </a:rPr>
              <a:t>y = (x – 2)</a:t>
            </a:r>
            <a:r>
              <a:rPr lang="en-US" sz="2400" i="1" baseline="30000" dirty="0" smtClean="0">
                <a:latin typeface="Bookman Old Style" pitchFamily="18" charset="0"/>
              </a:rPr>
              <a:t>2</a:t>
            </a:r>
            <a:r>
              <a:rPr lang="ru-RU" sz="2400" b="1" i="1" dirty="0" smtClean="0">
                <a:latin typeface="Bookman Old Style" pitchFamily="18" charset="0"/>
              </a:rPr>
              <a:t> </a:t>
            </a:r>
            <a:endParaRPr lang="ru-RU" sz="2000" i="1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83671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Bookman Old Style" pitchFamily="18" charset="0"/>
              </a:rPr>
              <a:t>в) </a:t>
            </a:r>
            <a:r>
              <a:rPr lang="en-US" sz="2400" i="1" dirty="0" smtClean="0">
                <a:latin typeface="Bookman Old Style" pitchFamily="18" charset="0"/>
              </a:rPr>
              <a:t>y = x</a:t>
            </a:r>
            <a:r>
              <a:rPr lang="en-US" sz="2400" i="1" baseline="30000" dirty="0" smtClean="0">
                <a:latin typeface="Bookman Old Style" pitchFamily="18" charset="0"/>
              </a:rPr>
              <a:t>2</a:t>
            </a:r>
            <a:r>
              <a:rPr lang="en-US" sz="2400" i="1" dirty="0" smtClean="0">
                <a:latin typeface="Bookman Old Style" pitchFamily="18" charset="0"/>
              </a:rPr>
              <a:t> – </a:t>
            </a:r>
            <a:r>
              <a:rPr lang="ru-RU" sz="2400" i="1" dirty="0" smtClean="0">
                <a:latin typeface="Bookman Old Style" pitchFamily="18" charset="0"/>
              </a:rPr>
              <a:t>7</a:t>
            </a:r>
            <a:r>
              <a:rPr lang="ru-RU" sz="2400" b="1" i="1" dirty="0" smtClean="0">
                <a:latin typeface="Bookman Old Style" pitchFamily="18" charset="0"/>
              </a:rPr>
              <a:t> </a:t>
            </a:r>
            <a:endParaRPr lang="ru-RU" sz="2000" i="1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836712"/>
            <a:ext cx="2359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Bookman Old Style" pitchFamily="18" charset="0"/>
              </a:rPr>
              <a:t>б) </a:t>
            </a:r>
            <a:r>
              <a:rPr lang="en-US" sz="2400" i="1" dirty="0" smtClean="0">
                <a:latin typeface="Bookman Old Style" pitchFamily="18" charset="0"/>
              </a:rPr>
              <a:t>y = 3(x + 2)</a:t>
            </a:r>
            <a:r>
              <a:rPr lang="en-US" sz="2400" i="1" baseline="30000" dirty="0" smtClean="0">
                <a:latin typeface="Bookman Old Style" pitchFamily="18" charset="0"/>
              </a:rPr>
              <a:t>2</a:t>
            </a:r>
            <a:r>
              <a:rPr lang="ru-RU" sz="2400" b="1" i="1" dirty="0" smtClean="0">
                <a:latin typeface="Bookman Old Style" pitchFamily="18" charset="0"/>
              </a:rPr>
              <a:t> </a:t>
            </a:r>
            <a:endParaRPr lang="ru-RU" sz="2000" i="1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857232"/>
            <a:ext cx="2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Bookman Old Style" pitchFamily="18" charset="0"/>
              </a:rPr>
              <a:t>г) </a:t>
            </a:r>
            <a:r>
              <a:rPr lang="en-US" sz="2400" i="1" dirty="0" smtClean="0">
                <a:latin typeface="Bookman Old Style" pitchFamily="18" charset="0"/>
              </a:rPr>
              <a:t>y = </a:t>
            </a:r>
            <a:r>
              <a:rPr lang="ru-RU" sz="2400" i="1" dirty="0" smtClean="0">
                <a:latin typeface="Bookman Old Style" pitchFamily="18" charset="0"/>
              </a:rPr>
              <a:t>-1/2</a:t>
            </a:r>
            <a:r>
              <a:rPr lang="en-US" sz="2400" i="1" dirty="0" smtClean="0">
                <a:latin typeface="Bookman Old Style" pitchFamily="18" charset="0"/>
              </a:rPr>
              <a:t>x</a:t>
            </a:r>
            <a:r>
              <a:rPr lang="en-US" sz="2400" i="1" baseline="30000" dirty="0" smtClean="0">
                <a:latin typeface="Bookman Old Style" pitchFamily="18" charset="0"/>
              </a:rPr>
              <a:t>2</a:t>
            </a:r>
            <a:r>
              <a:rPr lang="en-US" sz="2400" i="1" dirty="0" smtClean="0">
                <a:latin typeface="Bookman Old Style" pitchFamily="18" charset="0"/>
              </a:rPr>
              <a:t> </a:t>
            </a:r>
            <a:r>
              <a:rPr lang="ru-RU" sz="2400" i="1" dirty="0" smtClean="0">
                <a:latin typeface="Bookman Old Style" pitchFamily="18" charset="0"/>
              </a:rPr>
              <a:t>+</a:t>
            </a:r>
            <a:r>
              <a:rPr lang="en-US" sz="2400" i="1" dirty="0" smtClean="0">
                <a:latin typeface="Bookman Old Style" pitchFamily="18" charset="0"/>
              </a:rPr>
              <a:t> </a:t>
            </a:r>
            <a:r>
              <a:rPr lang="ru-RU" sz="2400" i="1" dirty="0" smtClean="0">
                <a:latin typeface="Bookman Old Style" pitchFamily="18" charset="0"/>
              </a:rPr>
              <a:t>3</a:t>
            </a:r>
            <a:r>
              <a:rPr lang="ru-RU" sz="2400" b="1" i="1" dirty="0" smtClean="0">
                <a:latin typeface="Bookman Old Style" pitchFamily="18" charset="0"/>
              </a:rPr>
              <a:t> </a:t>
            </a:r>
            <a:endParaRPr lang="ru-RU" sz="2000" i="1" dirty="0">
              <a:latin typeface="Bookman Old Style" pitchFamily="18" charset="0"/>
            </a:endParaRPr>
          </a:p>
        </p:txBody>
      </p:sp>
      <p:pic>
        <p:nvPicPr>
          <p:cNvPr id="1026" name="Picture 2" descr="K: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3443816" cy="2600337"/>
          </a:xfrm>
          <a:prstGeom prst="rect">
            <a:avLst/>
          </a:prstGeom>
          <a:noFill/>
        </p:spPr>
      </p:pic>
      <p:pic>
        <p:nvPicPr>
          <p:cNvPr id="1027" name="Picture 3" descr="K: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212976"/>
            <a:ext cx="3454381" cy="2580325"/>
          </a:xfrm>
          <a:prstGeom prst="rect">
            <a:avLst/>
          </a:prstGeom>
          <a:noFill/>
        </p:spPr>
      </p:pic>
      <p:pic>
        <p:nvPicPr>
          <p:cNvPr id="1028" name="Picture 4" descr="K: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196752"/>
            <a:ext cx="3784557" cy="2854971"/>
          </a:xfrm>
          <a:prstGeom prst="rect">
            <a:avLst/>
          </a:prstGeom>
          <a:noFill/>
        </p:spPr>
      </p:pic>
      <p:pic>
        <p:nvPicPr>
          <p:cNvPr id="1029" name="Picture 5" descr="K:\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7958" y="2636912"/>
            <a:ext cx="4016042" cy="301544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9512" y="134076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Bookman Old Style" pitchFamily="18" charset="0"/>
              </a:rPr>
              <a:t>1.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134076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Bookman Old Style" pitchFamily="18" charset="0"/>
              </a:rPr>
              <a:t>2.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386104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Bookman Old Style" pitchFamily="18" charset="0"/>
              </a:rPr>
              <a:t>3.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2200" y="378904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Bookman Old Style" pitchFamily="18" charset="0"/>
              </a:rPr>
              <a:t>4.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608" y="602128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1</a:t>
            </a: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 ─ а</a:t>
            </a:r>
            <a:endParaRPr lang="ru-RU" sz="28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4678" y="600076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2 ─ в</a:t>
            </a:r>
            <a:endParaRPr lang="ru-RU" sz="28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4088" y="602128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3 ─ б</a:t>
            </a:r>
            <a:endParaRPr lang="ru-RU" sz="28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52320" y="602128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4 ─ г</a:t>
            </a:r>
            <a:endParaRPr lang="ru-RU" sz="28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373216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Bookman Old Style" pitchFamily="18" charset="0"/>
              </a:rPr>
              <a:t>Ответ:</a:t>
            </a:r>
            <a:endParaRPr lang="ru-RU" sz="32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K:\Графики\5.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484784"/>
            <a:ext cx="1835696" cy="14299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80112" y="270892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Harlow Solid Italic" pitchFamily="82" charset="0"/>
              </a:rPr>
              <a:t>y(x)=x</a:t>
            </a:r>
            <a:r>
              <a:rPr lang="en-US" baseline="30000" dirty="0" smtClean="0">
                <a:solidFill>
                  <a:srgbClr val="0000FF"/>
                </a:solidFill>
                <a:latin typeface="Harlow Solid Italic" pitchFamily="82" charset="0"/>
              </a:rPr>
              <a:t>2</a:t>
            </a:r>
            <a:endParaRPr lang="ru-RU" baseline="30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09000" y="2780928"/>
            <a:ext cx="15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8000"/>
                </a:solidFill>
                <a:latin typeface="Harlow Solid Italic" pitchFamily="82" charset="0"/>
              </a:rPr>
              <a:t>y(x)=(x</a:t>
            </a:r>
            <a:r>
              <a:rPr lang="en-US" baseline="30000" dirty="0" smtClean="0">
                <a:solidFill>
                  <a:srgbClr val="808000"/>
                </a:solidFill>
                <a:latin typeface="Harlow Solid Italic" pitchFamily="82" charset="0"/>
              </a:rPr>
              <a:t> </a:t>
            </a:r>
            <a:r>
              <a:rPr lang="en-US" dirty="0" smtClean="0">
                <a:solidFill>
                  <a:srgbClr val="808000"/>
                </a:solidFill>
                <a:latin typeface="Bookman Old Style"/>
              </a:rPr>
              <a:t>–</a:t>
            </a:r>
            <a:r>
              <a:rPr lang="en-US" dirty="0" smtClean="0">
                <a:solidFill>
                  <a:srgbClr val="808000"/>
                </a:solidFill>
                <a:latin typeface="Harlow Solid Italic" pitchFamily="82" charset="0"/>
              </a:rPr>
              <a:t> 3)</a:t>
            </a:r>
            <a:r>
              <a:rPr lang="en-US" baseline="30000" dirty="0" smtClean="0">
                <a:solidFill>
                  <a:srgbClr val="808000"/>
                </a:solidFill>
                <a:latin typeface="Harlow Solid Italic" pitchFamily="82" charset="0"/>
              </a:rPr>
              <a:t>2</a:t>
            </a:r>
            <a:r>
              <a:rPr lang="en-US" dirty="0" smtClean="0">
                <a:solidFill>
                  <a:srgbClr val="808000"/>
                </a:solidFill>
                <a:latin typeface="Harlow Solid Italic" pitchFamily="82" charset="0"/>
              </a:rPr>
              <a:t>+2</a:t>
            </a:r>
            <a:endParaRPr lang="ru-RU" baseline="30000" dirty="0">
              <a:solidFill>
                <a:srgbClr val="808000"/>
              </a:solidFill>
            </a:endParaRPr>
          </a:p>
        </p:txBody>
      </p:sp>
      <p:pic>
        <p:nvPicPr>
          <p:cNvPr id="8" name="Picture 2" descr="C:\Users\школа\Desktop\Графики\1 группа\1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34" y="1484784"/>
            <a:ext cx="4071966" cy="395378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71604" y="1357298"/>
            <a:ext cx="1921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u="sng" dirty="0" smtClean="0">
                <a:latin typeface="Bookman Old Style" pitchFamily="18" charset="0"/>
              </a:rPr>
              <a:t>Решение</a:t>
            </a:r>
            <a:r>
              <a:rPr lang="ru-RU" b="1" u="sng" dirty="0" smtClean="0">
                <a:latin typeface="Bookman Old Style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928802"/>
            <a:ext cx="52863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Двойное преобразование графика</a:t>
            </a:r>
          </a:p>
          <a:p>
            <a:pPr marL="457200" indent="-457200"/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	</a:t>
            </a:r>
            <a:r>
              <a:rPr lang="en-US" sz="2000" i="1" dirty="0" smtClean="0">
                <a:solidFill>
                  <a:srgbClr val="002060"/>
                </a:solidFill>
                <a:latin typeface="Bookman Old Style" pitchFamily="18" charset="0"/>
              </a:rPr>
              <a:t>y = (x)</a:t>
            </a:r>
            <a:r>
              <a:rPr lang="en-US" sz="2000" i="1" baseline="30000" dirty="0" smtClean="0">
                <a:solidFill>
                  <a:srgbClr val="002060"/>
                </a:solidFill>
                <a:latin typeface="Bookman Old Style" pitchFamily="18" charset="0"/>
              </a:rPr>
              <a:t>2</a:t>
            </a: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r>
              <a:rPr lang="en-US" sz="2000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Смещение вдоль </a:t>
            </a:r>
            <a:r>
              <a:rPr lang="ru-RU" sz="2000" i="1" dirty="0" smtClean="0">
                <a:latin typeface="Bookman Old Style" pitchFamily="18" charset="0"/>
              </a:rPr>
              <a:t>оси ординат вверх на 2 </a:t>
            </a: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единицы и вдоль </a:t>
            </a:r>
            <a:r>
              <a:rPr lang="ru-RU" sz="2000" i="1" dirty="0" smtClean="0">
                <a:latin typeface="Bookman Old Style" pitchFamily="18" charset="0"/>
              </a:rPr>
              <a:t>оси абсцисс вправо на 3</a:t>
            </a:r>
            <a:r>
              <a:rPr lang="ru-RU" sz="2000" b="1" i="1" dirty="0" smtClean="0">
                <a:latin typeface="Bookman Old Style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единицы.</a:t>
            </a:r>
            <a:r>
              <a:rPr lang="en-US" sz="2000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endParaRPr lang="ru-RU" sz="2000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457200" indent="-457200">
              <a:buAutoNum type="arabicPeriod"/>
            </a:pP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Вспомогательные оси </a:t>
            </a:r>
            <a:r>
              <a:rPr lang="en-US" sz="2000" i="1" dirty="0" smtClean="0">
                <a:latin typeface="Bookman Old Style" pitchFamily="18" charset="0"/>
              </a:rPr>
              <a:t>X</a:t>
            </a:r>
            <a:r>
              <a:rPr lang="el-GR" sz="2000" i="1" dirty="0" smtClean="0">
                <a:latin typeface="Lucida Sans Unicode"/>
                <a:cs typeface="Lucida Sans Unicode"/>
              </a:rPr>
              <a:t>ʹ</a:t>
            </a:r>
            <a:r>
              <a:rPr lang="en-US" sz="2000" i="1" dirty="0" smtClean="0">
                <a:latin typeface="Bookman Old Style" pitchFamily="18" charset="0"/>
              </a:rPr>
              <a:t> - </a:t>
            </a:r>
            <a:r>
              <a:rPr lang="ru-RU" sz="2000" i="1" dirty="0" smtClean="0">
                <a:latin typeface="Bookman Old Style" pitchFamily="18" charset="0"/>
              </a:rPr>
              <a:t>прямая </a:t>
            </a:r>
            <a:r>
              <a:rPr lang="en-US" sz="2000" i="1" dirty="0" smtClean="0">
                <a:latin typeface="Bookman Old Style" pitchFamily="18" charset="0"/>
              </a:rPr>
              <a:t>y=</a:t>
            </a:r>
            <a:r>
              <a:rPr lang="ru-RU" sz="2000" i="1" dirty="0" smtClean="0">
                <a:latin typeface="Bookman Old Style" pitchFamily="18" charset="0"/>
              </a:rPr>
              <a:t> 3, </a:t>
            </a:r>
            <a:r>
              <a:rPr lang="en-US" sz="2000" i="1" dirty="0" smtClean="0">
                <a:latin typeface="Bookman Old Style" pitchFamily="18" charset="0"/>
              </a:rPr>
              <a:t>Y</a:t>
            </a:r>
            <a:r>
              <a:rPr lang="el-GR" sz="2000" i="1" dirty="0" smtClean="0">
                <a:latin typeface="Lucida Sans Unicode"/>
                <a:cs typeface="Lucida Sans Unicode"/>
              </a:rPr>
              <a:t>ʹ</a:t>
            </a:r>
            <a:r>
              <a:rPr lang="en-US" sz="2000" i="1" dirty="0" smtClean="0">
                <a:latin typeface="Lucida Sans Unicode"/>
                <a:cs typeface="Lucida Sans Unicode"/>
              </a:rPr>
              <a:t>- </a:t>
            </a:r>
            <a:r>
              <a:rPr lang="ru-RU" sz="2000" i="1" dirty="0" smtClean="0">
                <a:latin typeface="Bookman Old Style" pitchFamily="18" charset="0"/>
                <a:cs typeface="Times New Roman" pitchFamily="18" charset="0"/>
              </a:rPr>
              <a:t>прямая </a:t>
            </a:r>
            <a:r>
              <a:rPr lang="en-US" sz="2000" i="1" dirty="0" smtClean="0">
                <a:latin typeface="Bookman Old Style" pitchFamily="18" charset="0"/>
                <a:cs typeface="Times New Roman" pitchFamily="18" charset="0"/>
              </a:rPr>
              <a:t>x</a:t>
            </a:r>
            <a:r>
              <a:rPr lang="ru-RU" sz="2000" i="1" dirty="0" smtClean="0">
                <a:latin typeface="Bookman Old Style" pitchFamily="18" charset="0"/>
              </a:rPr>
              <a:t> = 2.</a:t>
            </a:r>
          </a:p>
          <a:p>
            <a:pPr marL="457200" indent="-457200">
              <a:buAutoNum type="arabicPeriod"/>
            </a:pP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Координаты вершины параболы </a:t>
            </a:r>
            <a:r>
              <a:rPr lang="ru-RU" sz="2000" i="1" dirty="0" smtClean="0">
                <a:latin typeface="Bookman Old Style" pitchFamily="18" charset="0"/>
              </a:rPr>
              <a:t>-(3; 2).</a:t>
            </a:r>
          </a:p>
          <a:p>
            <a:pPr marL="457200" indent="-457200">
              <a:buAutoNum type="arabicPeriod"/>
            </a:pP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В системе координат </a:t>
            </a:r>
            <a:r>
              <a:rPr lang="en-US" sz="2000" i="1" dirty="0" smtClean="0">
                <a:solidFill>
                  <a:srgbClr val="002060"/>
                </a:solidFill>
                <a:latin typeface="Bookman Old Style" pitchFamily="18" charset="0"/>
              </a:rPr>
              <a:t>X</a:t>
            </a:r>
            <a:r>
              <a:rPr lang="el-GR" sz="2000" i="1" dirty="0" smtClean="0">
                <a:solidFill>
                  <a:srgbClr val="002060"/>
                </a:solidFill>
                <a:latin typeface="Lucida Sans Unicode"/>
                <a:cs typeface="Lucida Sans Unicode"/>
              </a:rPr>
              <a:t>ʹ</a:t>
            </a:r>
            <a:r>
              <a:rPr lang="en-US" sz="2000" i="1" dirty="0" smtClean="0">
                <a:solidFill>
                  <a:srgbClr val="002060"/>
                </a:solidFill>
                <a:latin typeface="Bookman Old Style" pitchFamily="18" charset="0"/>
              </a:rPr>
              <a:t>O</a:t>
            </a:r>
            <a:r>
              <a:rPr lang="el-GR" sz="2000" i="1" dirty="0" smtClean="0">
                <a:solidFill>
                  <a:srgbClr val="002060"/>
                </a:solidFill>
                <a:latin typeface="Lucida Sans Unicode"/>
                <a:cs typeface="Lucida Sans Unicode"/>
              </a:rPr>
              <a:t>ʹ</a:t>
            </a:r>
            <a:r>
              <a:rPr lang="en-US" sz="2000" i="1" dirty="0" smtClean="0">
                <a:solidFill>
                  <a:srgbClr val="002060"/>
                </a:solidFill>
                <a:latin typeface="Bookman Old Style" pitchFamily="18" charset="0"/>
              </a:rPr>
              <a:t>Y</a:t>
            </a:r>
            <a:r>
              <a:rPr lang="el-GR" sz="2000" i="1" dirty="0" smtClean="0">
                <a:solidFill>
                  <a:srgbClr val="002060"/>
                </a:solidFill>
                <a:latin typeface="Lucida Sans Unicode"/>
                <a:cs typeface="Lucida Sans Unicode"/>
              </a:rPr>
              <a:t>ʹ</a:t>
            </a:r>
            <a:r>
              <a:rPr lang="en-US" sz="2000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построить график  функции </a:t>
            </a:r>
            <a:endParaRPr lang="en-US" sz="2000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457200" indent="-457200"/>
            <a:r>
              <a:rPr lang="en-US" sz="2000" i="1" dirty="0" smtClean="0">
                <a:solidFill>
                  <a:srgbClr val="002060"/>
                </a:solidFill>
                <a:latin typeface="Bookman Old Style" pitchFamily="18" charset="0"/>
              </a:rPr>
              <a:t>	y (x) = x</a:t>
            </a:r>
            <a:r>
              <a:rPr lang="en-US" sz="2000" i="1" baseline="30000" dirty="0" smtClean="0">
                <a:solidFill>
                  <a:srgbClr val="002060"/>
                </a:solidFill>
                <a:latin typeface="Bookman Old Style" pitchFamily="18" charset="0"/>
              </a:rPr>
              <a:t>2</a:t>
            </a: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 .</a:t>
            </a:r>
          </a:p>
          <a:p>
            <a:pPr marL="457200" indent="-457200"/>
            <a:endParaRPr lang="ru-RU" sz="2400" i="1" dirty="0"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00" y="47667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Bookman Old Style" pitchFamily="18" charset="0"/>
              </a:rPr>
              <a:t>Задача: </a:t>
            </a:r>
            <a:r>
              <a:rPr lang="ru-RU" sz="2400" i="1" dirty="0" smtClean="0">
                <a:solidFill>
                  <a:srgbClr val="002060"/>
                </a:solidFill>
                <a:latin typeface="Bookman Old Style" pitchFamily="18" charset="0"/>
              </a:rPr>
              <a:t>Постройте график  функции 				</a:t>
            </a:r>
            <a:r>
              <a:rPr lang="en-US" sz="2400" i="1" dirty="0" smtClean="0">
                <a:solidFill>
                  <a:srgbClr val="002060"/>
                </a:solidFill>
                <a:latin typeface="Bookman Old Style" pitchFamily="18" charset="0"/>
              </a:rPr>
              <a:t>y(x)=(x</a:t>
            </a:r>
            <a:r>
              <a:rPr lang="en-US" sz="2400" i="1" baseline="30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2400" i="1" dirty="0" smtClean="0">
                <a:solidFill>
                  <a:srgbClr val="002060"/>
                </a:solidFill>
                <a:latin typeface="Bookman Old Style" pitchFamily="18" charset="0"/>
              </a:rPr>
              <a:t>– 3)</a:t>
            </a:r>
            <a:r>
              <a:rPr lang="en-US" sz="2400" i="1" baseline="30000" dirty="0" smtClean="0">
                <a:solidFill>
                  <a:srgbClr val="002060"/>
                </a:solidFill>
                <a:latin typeface="Bookman Old Style" pitchFamily="18" charset="0"/>
              </a:rPr>
              <a:t>2</a:t>
            </a:r>
            <a:r>
              <a:rPr lang="en-US" sz="2400" i="1" dirty="0" smtClean="0">
                <a:solidFill>
                  <a:srgbClr val="002060"/>
                </a:solidFill>
                <a:latin typeface="Bookman Old Style" pitchFamily="18" charset="0"/>
              </a:rPr>
              <a:t>+2</a:t>
            </a:r>
            <a:r>
              <a:rPr lang="ru-RU" sz="2400" i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endParaRPr lang="ru-RU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6715140" y="2928934"/>
            <a:ext cx="3000396" cy="0"/>
          </a:xfrm>
          <a:prstGeom prst="line">
            <a:avLst/>
          </a:prstGeom>
          <a:ln w="317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>
            <a:off x="5929322" y="2714620"/>
            <a:ext cx="2928958" cy="0"/>
          </a:xfrm>
          <a:prstGeom prst="line">
            <a:avLst/>
          </a:prstGeom>
          <a:ln w="349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72400" y="12687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r>
              <a:rPr lang="el-GR" dirty="0" smtClean="0">
                <a:latin typeface="Lucida Sans Unicode"/>
                <a:cs typeface="Lucida Sans Unicode"/>
              </a:rPr>
              <a:t>ʹ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711952" y="23488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l-GR" dirty="0" smtClean="0">
                <a:latin typeface="Lucida Sans Unicode"/>
                <a:cs typeface="Lucida Sans Unicode"/>
              </a:rPr>
              <a:t>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uild="allAtOnce"/>
      <p:bldP spid="10" grpId="0"/>
      <p:bldP spid="11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67544" y="0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Bookman Old Style" pitchFamily="18" charset="0"/>
              </a:rPr>
              <a:t>Задача:</a:t>
            </a:r>
            <a:endParaRPr lang="ru-RU" sz="2400" dirty="0" smtClean="0">
              <a:latin typeface="Bookman Old Style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Постройте график функции </a:t>
            </a:r>
            <a:r>
              <a:rPr lang="en-US" sz="2400" i="1" dirty="0" smtClean="0">
                <a:solidFill>
                  <a:srgbClr val="002060"/>
                </a:solidFill>
                <a:latin typeface="Bookman Old Style" pitchFamily="18" charset="0"/>
              </a:rPr>
              <a:t>y = x</a:t>
            </a:r>
            <a:r>
              <a:rPr lang="en-US" sz="2400" i="1" baseline="30000" dirty="0" smtClean="0">
                <a:solidFill>
                  <a:srgbClr val="002060"/>
                </a:solidFill>
                <a:latin typeface="Bookman Old Style" pitchFamily="18" charset="0"/>
              </a:rPr>
              <a:t>2</a:t>
            </a:r>
            <a:r>
              <a:rPr lang="en-US" sz="2400" i="1" dirty="0" smtClean="0">
                <a:solidFill>
                  <a:srgbClr val="002060"/>
                </a:solidFill>
                <a:latin typeface="Bookman Old Style" pitchFamily="18" charset="0"/>
              </a:rPr>
              <a:t> + 4x – 5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endParaRPr lang="en-US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с помощью преобразований графика </a:t>
            </a:r>
            <a:r>
              <a:rPr lang="en-US" sz="2400" i="1" dirty="0" smtClean="0">
                <a:solidFill>
                  <a:srgbClr val="002060"/>
                </a:solidFill>
                <a:latin typeface="Bookman Old Style" pitchFamily="18" charset="0"/>
              </a:rPr>
              <a:t>y (x) = x</a:t>
            </a:r>
            <a:r>
              <a:rPr lang="en-US" sz="2400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²</a:t>
            </a:r>
            <a:r>
              <a:rPr lang="ru-RU" sz="2400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484784"/>
            <a:ext cx="8682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Bookman Old Style" pitchFamily="18" charset="0"/>
              </a:rPr>
              <a:t>Решение:</a:t>
            </a:r>
            <a:endParaRPr lang="ru-RU" sz="2400" dirty="0" smtClean="0">
              <a:latin typeface="Bookman Old Style" pitchFamily="18" charset="0"/>
            </a:endParaRPr>
          </a:p>
          <a:p>
            <a:r>
              <a:rPr lang="ru-RU" sz="2400" dirty="0" smtClean="0">
                <a:latin typeface="Bookman Old Style" pitchFamily="18" charset="0"/>
              </a:rPr>
              <a:t>    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1. Выделить полный квадрат двучлена:</a:t>
            </a:r>
          </a:p>
          <a:p>
            <a:r>
              <a:rPr lang="ru-RU" sz="2400" i="1" dirty="0" smtClean="0">
                <a:latin typeface="Bookman Old Style" pitchFamily="18" charset="0"/>
              </a:rPr>
              <a:t>	     </a:t>
            </a:r>
            <a:r>
              <a:rPr lang="en-US" sz="2400" i="1" dirty="0" smtClean="0">
                <a:latin typeface="Bookman Old Style" pitchFamily="18" charset="0"/>
              </a:rPr>
              <a:t>x</a:t>
            </a:r>
            <a:r>
              <a:rPr lang="en-US" sz="2400" i="1" baseline="30000" dirty="0" smtClean="0">
                <a:latin typeface="Bookman Old Style" pitchFamily="18" charset="0"/>
              </a:rPr>
              <a:t>2</a:t>
            </a:r>
            <a:r>
              <a:rPr lang="en-US" sz="2400" i="1" dirty="0" smtClean="0">
                <a:latin typeface="Bookman Old Style" pitchFamily="18" charset="0"/>
              </a:rPr>
              <a:t> + 4x – 5</a:t>
            </a:r>
            <a:r>
              <a:rPr lang="ru-RU" sz="2400" i="1" dirty="0" smtClean="0">
                <a:latin typeface="Bookman Old Style" pitchFamily="18" charset="0"/>
              </a:rPr>
              <a:t> = </a:t>
            </a:r>
            <a:r>
              <a:rPr lang="en-US" sz="2400" i="1" dirty="0" smtClean="0">
                <a:latin typeface="Bookman Old Style" pitchFamily="18" charset="0"/>
              </a:rPr>
              <a:t>x</a:t>
            </a:r>
            <a:r>
              <a:rPr lang="en-US" sz="2400" i="1" baseline="30000" dirty="0" smtClean="0">
                <a:latin typeface="Bookman Old Style" pitchFamily="18" charset="0"/>
              </a:rPr>
              <a:t>2</a:t>
            </a:r>
            <a:r>
              <a:rPr lang="en-US" sz="2400" i="1" dirty="0" smtClean="0">
                <a:latin typeface="Bookman Old Style" pitchFamily="18" charset="0"/>
              </a:rPr>
              <a:t> + 4x + 4 – 9 = (x+2)</a:t>
            </a:r>
            <a:r>
              <a:rPr lang="en-US" sz="2400" i="1" baseline="30000" dirty="0" smtClean="0">
                <a:latin typeface="Bookman Old Style" pitchFamily="18" charset="0"/>
              </a:rPr>
              <a:t>2</a:t>
            </a:r>
            <a:r>
              <a:rPr lang="en-US" sz="2400" i="1" dirty="0" smtClean="0">
                <a:latin typeface="Bookman Old Style" pitchFamily="18" charset="0"/>
              </a:rPr>
              <a:t> – 9</a:t>
            </a:r>
            <a:r>
              <a:rPr lang="ru-RU" sz="2400" i="1" dirty="0" smtClean="0">
                <a:latin typeface="Bookman Old Style" pitchFamily="18" charset="0"/>
              </a:rPr>
              <a:t>.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70892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2. Определить характер смещения графика функции </a:t>
            </a:r>
            <a:r>
              <a:rPr lang="en-US" sz="2400" i="1" dirty="0" smtClean="0">
                <a:solidFill>
                  <a:srgbClr val="002060"/>
                </a:solidFill>
                <a:latin typeface="Bookman Old Style" pitchFamily="18" charset="0"/>
              </a:rPr>
              <a:t>y = (x)</a:t>
            </a:r>
            <a:r>
              <a:rPr lang="en-US" sz="2400" i="1" baseline="30000" dirty="0" smtClean="0">
                <a:solidFill>
                  <a:srgbClr val="002060"/>
                </a:solidFill>
                <a:latin typeface="Bookman Old Style" pitchFamily="18" charset="0"/>
              </a:rPr>
              <a:t>2</a:t>
            </a:r>
            <a:r>
              <a:rPr lang="ru-RU" sz="2400" i="1" dirty="0" smtClean="0">
                <a:solidFill>
                  <a:srgbClr val="002060"/>
                </a:solidFill>
                <a:latin typeface="Bookman Old Style" pitchFamily="18" charset="0"/>
              </a:rPr>
              <a:t>:</a:t>
            </a:r>
            <a:r>
              <a:rPr lang="ru-RU" sz="2400" i="1" dirty="0" smtClean="0">
                <a:latin typeface="Bookman Old Style" pitchFamily="18" charset="0"/>
              </a:rPr>
              <a:t> </a:t>
            </a:r>
            <a:r>
              <a:rPr lang="ru-RU" sz="2400" dirty="0" smtClean="0">
                <a:latin typeface="Bookman Old Style" pitchFamily="18" charset="0"/>
              </a:rPr>
              <a:t>сдвиг вдоль оси абсцисс влево на 2 единицы, вдоль оси ординат – вниз на 9 единиц.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393305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latin typeface="Bookman Old Style" pitchFamily="18" charset="0"/>
              </a:rPr>
              <a:t>Вывод:</a:t>
            </a:r>
            <a:r>
              <a:rPr lang="ru-RU" sz="2400" i="1" dirty="0" smtClean="0">
                <a:latin typeface="Bookman Old Style" pitchFamily="18" charset="0"/>
              </a:rPr>
              <a:t> 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Bookman Old Style" pitchFamily="18" charset="0"/>
              </a:rPr>
              <a:t>Вершина параболы</a:t>
            </a:r>
            <a:r>
              <a:rPr lang="en-US" sz="2400" i="1" dirty="0" smtClean="0">
                <a:solidFill>
                  <a:srgbClr val="002060"/>
                </a:solidFill>
                <a:latin typeface="Bookman Old Style" pitchFamily="18" charset="0"/>
              </a:rPr>
              <a:t> y = (x)</a:t>
            </a:r>
            <a:r>
              <a:rPr lang="en-US" sz="2400" i="1" baseline="30000" dirty="0" smtClean="0">
                <a:solidFill>
                  <a:srgbClr val="002060"/>
                </a:solidFill>
                <a:latin typeface="Bookman Old Style" pitchFamily="18" charset="0"/>
              </a:rPr>
              <a:t>2</a:t>
            </a:r>
            <a:r>
              <a:rPr lang="en-US" sz="2400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latin typeface="Bookman Old Style" pitchFamily="18" charset="0"/>
              </a:rPr>
              <a:t>имеет координаты</a:t>
            </a:r>
            <a:r>
              <a:rPr lang="ru-RU" sz="2400" i="1" dirty="0" smtClean="0">
                <a:latin typeface="Bookman Old Style" pitchFamily="18" charset="0"/>
              </a:rPr>
              <a:t>: </a:t>
            </a:r>
            <a:r>
              <a:rPr lang="en-US" sz="2400" i="1" dirty="0" smtClean="0">
                <a:latin typeface="Bookman Old Style" pitchFamily="18" charset="0"/>
              </a:rPr>
              <a:t>O</a:t>
            </a:r>
            <a:r>
              <a:rPr lang="el-GR" sz="2400" i="1" dirty="0" smtClean="0">
                <a:latin typeface="Bookman Old Style" pitchFamily="18" charset="0"/>
              </a:rPr>
              <a:t>΄</a:t>
            </a:r>
            <a:r>
              <a:rPr lang="ru-RU" sz="2400" i="1" dirty="0" smtClean="0">
                <a:latin typeface="Bookman Old Style" pitchFamily="18" charset="0"/>
              </a:rPr>
              <a:t>(-2; -9) . </a:t>
            </a:r>
            <a:r>
              <a:rPr lang="en-US" sz="2400" i="1" dirty="0" smtClean="0">
                <a:latin typeface="Bookman Old Style" pitchFamily="18" charset="0"/>
              </a:rPr>
              <a:t> </a:t>
            </a:r>
            <a:endParaRPr lang="ru-RU" sz="2400" i="1" dirty="0">
              <a:latin typeface="Bookman Old Styl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797153"/>
            <a:ext cx="9324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3. Построить вспомогательную систему координат</a:t>
            </a:r>
            <a:endParaRPr lang="en-US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lvl="1"/>
            <a:r>
              <a:rPr lang="en-US" sz="2400" i="1" dirty="0" smtClean="0">
                <a:solidFill>
                  <a:srgbClr val="002060"/>
                </a:solidFill>
                <a:latin typeface="Bookman Old Style" pitchFamily="18" charset="0"/>
              </a:rPr>
              <a:t>X</a:t>
            </a:r>
            <a:r>
              <a:rPr lang="el-GR" sz="2400" i="1" dirty="0" smtClean="0">
                <a:solidFill>
                  <a:srgbClr val="002060"/>
                </a:solidFill>
                <a:latin typeface="Bookman Old Style" pitchFamily="18" charset="0"/>
              </a:rPr>
              <a:t>΄</a:t>
            </a:r>
            <a:r>
              <a:rPr lang="en-US" sz="2400" i="1" dirty="0" smtClean="0">
                <a:solidFill>
                  <a:srgbClr val="002060"/>
                </a:solidFill>
                <a:latin typeface="Bookman Old Style" pitchFamily="18" charset="0"/>
              </a:rPr>
              <a:t>O</a:t>
            </a:r>
            <a:r>
              <a:rPr lang="el-GR" sz="2400" i="1" dirty="0" smtClean="0">
                <a:solidFill>
                  <a:srgbClr val="002060"/>
                </a:solidFill>
                <a:latin typeface="Bookman Old Style" pitchFamily="18" charset="0"/>
              </a:rPr>
              <a:t>΄</a:t>
            </a:r>
            <a:r>
              <a:rPr lang="en-US" sz="2400" i="1" dirty="0" smtClean="0">
                <a:solidFill>
                  <a:srgbClr val="002060"/>
                </a:solidFill>
                <a:latin typeface="Bookman Old Style" pitchFamily="18" charset="0"/>
              </a:rPr>
              <a:t>Y</a:t>
            </a:r>
            <a:r>
              <a:rPr lang="el-GR" sz="2400" i="1" dirty="0" smtClean="0">
                <a:solidFill>
                  <a:srgbClr val="002060"/>
                </a:solidFill>
                <a:latin typeface="Bookman Old Style" pitchFamily="18" charset="0"/>
              </a:rPr>
              <a:t>΄</a:t>
            </a:r>
            <a:r>
              <a:rPr lang="ru-RU" sz="2400" i="1" dirty="0" smtClean="0">
                <a:latin typeface="Bookman Old Style" pitchFamily="18" charset="0"/>
              </a:rPr>
              <a:t>, где </a:t>
            </a:r>
            <a:r>
              <a:rPr lang="en-US" sz="2400" i="1" dirty="0" smtClean="0">
                <a:latin typeface="Bookman Old Style" pitchFamily="18" charset="0"/>
              </a:rPr>
              <a:t>X</a:t>
            </a:r>
            <a:r>
              <a:rPr lang="el-GR" sz="2400" i="1" dirty="0" smtClean="0">
                <a:latin typeface="Lucida Sans Unicode"/>
                <a:cs typeface="Lucida Sans Unicode"/>
              </a:rPr>
              <a:t>ʹ</a:t>
            </a:r>
            <a:r>
              <a:rPr lang="en-US" sz="2400" i="1" dirty="0" smtClean="0">
                <a:latin typeface="Lucida Sans Unicode"/>
                <a:cs typeface="Lucida Sans Unicode"/>
              </a:rPr>
              <a:t>-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прямая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i="1" dirty="0" smtClean="0">
                <a:latin typeface="Bookman Old Style" pitchFamily="18" charset="0"/>
              </a:rPr>
              <a:t> =</a:t>
            </a:r>
            <a:r>
              <a:rPr lang="ru-RU" sz="2400" i="1" dirty="0" smtClean="0">
                <a:latin typeface="Bookman Old Style" pitchFamily="18" charset="0"/>
              </a:rPr>
              <a:t> -2, </a:t>
            </a:r>
            <a:r>
              <a:rPr lang="en-US" sz="2400" i="1" dirty="0" smtClean="0">
                <a:latin typeface="Bookman Old Style" pitchFamily="18" charset="0"/>
              </a:rPr>
              <a:t>Y</a:t>
            </a:r>
            <a:r>
              <a:rPr lang="el-GR" sz="2400" i="1" dirty="0" smtClean="0">
                <a:latin typeface="Lucida Sans Unicode"/>
                <a:cs typeface="Lucida Sans Unicode"/>
              </a:rPr>
              <a:t>ʹ</a:t>
            </a:r>
            <a:r>
              <a:rPr lang="ru-RU" sz="2400" i="1" dirty="0" smtClean="0">
                <a:latin typeface="Lucida Sans Unicode"/>
                <a:cs typeface="Lucida Sans Unicode"/>
              </a:rPr>
              <a:t>-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прямая</a:t>
            </a:r>
            <a:r>
              <a:rPr lang="ru-RU" sz="2400" i="1" dirty="0" smtClean="0">
                <a:latin typeface="Bookman Old Style" pitchFamily="18" charset="0"/>
              </a:rPr>
              <a:t>  </a:t>
            </a:r>
            <a:r>
              <a:rPr lang="en-US" sz="2400" i="1" dirty="0" smtClean="0">
                <a:latin typeface="Bookman Old Style" pitchFamily="18" charset="0"/>
              </a:rPr>
              <a:t>y </a:t>
            </a:r>
            <a:r>
              <a:rPr lang="ru-RU" sz="2400" i="1" dirty="0" smtClean="0">
                <a:latin typeface="Bookman Old Style" pitchFamily="18" charset="0"/>
              </a:rPr>
              <a:t>= -9, </a:t>
            </a:r>
            <a:r>
              <a:rPr lang="en-US" sz="2400" i="1" dirty="0" smtClean="0">
                <a:latin typeface="Bookman Old Style" pitchFamily="18" charset="0"/>
              </a:rPr>
              <a:t>O</a:t>
            </a:r>
            <a:r>
              <a:rPr lang="el-GR" sz="2400" i="1" dirty="0" smtClean="0">
                <a:latin typeface="Bookman Old Style" pitchFamily="18" charset="0"/>
              </a:rPr>
              <a:t>΄</a:t>
            </a:r>
            <a:r>
              <a:rPr lang="ru-RU" sz="2400" i="1" dirty="0" smtClean="0">
                <a:latin typeface="Bookman Old Style" pitchFamily="18" charset="0"/>
              </a:rPr>
              <a:t>(-2; -9) .</a:t>
            </a:r>
            <a:endParaRPr lang="ru-RU" sz="2400" dirty="0" smtClean="0">
              <a:latin typeface="Bookman Old Style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573325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4.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В новой системе координат </a:t>
            </a:r>
            <a:r>
              <a:rPr lang="en-US" sz="2400" i="1" dirty="0" smtClean="0">
                <a:solidFill>
                  <a:srgbClr val="002060"/>
                </a:solidFill>
                <a:latin typeface="Bookman Old Style" pitchFamily="18" charset="0"/>
              </a:rPr>
              <a:t>X</a:t>
            </a:r>
            <a:r>
              <a:rPr lang="el-GR" sz="2400" i="1" dirty="0" smtClean="0">
                <a:solidFill>
                  <a:srgbClr val="002060"/>
                </a:solidFill>
                <a:latin typeface="Bookman Old Style" pitchFamily="18" charset="0"/>
              </a:rPr>
              <a:t>΄</a:t>
            </a:r>
            <a:r>
              <a:rPr lang="en-US" sz="2400" i="1" dirty="0" smtClean="0">
                <a:solidFill>
                  <a:srgbClr val="002060"/>
                </a:solidFill>
                <a:latin typeface="Bookman Old Style" pitchFamily="18" charset="0"/>
              </a:rPr>
              <a:t>O</a:t>
            </a:r>
            <a:r>
              <a:rPr lang="el-GR" sz="2400" i="1" dirty="0" smtClean="0">
                <a:solidFill>
                  <a:srgbClr val="002060"/>
                </a:solidFill>
                <a:latin typeface="Bookman Old Style" pitchFamily="18" charset="0"/>
              </a:rPr>
              <a:t>΄</a:t>
            </a:r>
            <a:r>
              <a:rPr lang="en-US" sz="2400" i="1" dirty="0" smtClean="0">
                <a:solidFill>
                  <a:srgbClr val="002060"/>
                </a:solidFill>
                <a:latin typeface="Bookman Old Style" pitchFamily="18" charset="0"/>
              </a:rPr>
              <a:t>Y</a:t>
            </a:r>
            <a:r>
              <a:rPr lang="el-GR" sz="2400" i="1" dirty="0" smtClean="0">
                <a:solidFill>
                  <a:srgbClr val="002060"/>
                </a:solidFill>
                <a:latin typeface="Bookman Old Style" pitchFamily="18" charset="0"/>
              </a:rPr>
              <a:t>΄</a:t>
            </a:r>
            <a:r>
              <a:rPr lang="ru-RU" sz="2400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построить график</a:t>
            </a:r>
            <a:r>
              <a:rPr lang="en-US" sz="24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функции </a:t>
            </a:r>
            <a:r>
              <a:rPr lang="en-US" sz="2400" i="1" dirty="0" smtClean="0">
                <a:solidFill>
                  <a:srgbClr val="002060"/>
                </a:solidFill>
                <a:latin typeface="Bookman Old Style" pitchFamily="18" charset="0"/>
              </a:rPr>
              <a:t>y = (x)</a:t>
            </a:r>
            <a:r>
              <a:rPr lang="en-US" sz="2400" i="1" baseline="30000" dirty="0" smtClean="0">
                <a:solidFill>
                  <a:srgbClr val="002060"/>
                </a:solidFill>
                <a:latin typeface="Bookman Old Style" pitchFamily="18" charset="0"/>
              </a:rPr>
              <a:t>2</a:t>
            </a:r>
            <a:r>
              <a:rPr lang="ru-RU" sz="2400" i="1" dirty="0" smtClean="0">
                <a:latin typeface="Bookman Old Style" pitchFamily="18" charset="0"/>
              </a:rPr>
              <a:t>.</a:t>
            </a:r>
            <a:endParaRPr lang="ru-RU" sz="2400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K: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857232"/>
            <a:ext cx="5286412" cy="6186688"/>
          </a:xfrm>
          <a:prstGeom prst="rect">
            <a:avLst/>
          </a:prstGeom>
          <a:noFill/>
        </p:spPr>
      </p:pic>
      <p:pic>
        <p:nvPicPr>
          <p:cNvPr id="7" name="Picture 2" descr="K:\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85728"/>
            <a:ext cx="4357718" cy="63370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85852" y="4786322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y =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(</a:t>
            </a:r>
            <a:r>
              <a:rPr lang="en-US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x +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2)</a:t>
            </a:r>
            <a:r>
              <a:rPr lang="ru-RU" sz="2400" b="1" i="1" baseline="30000" dirty="0" smtClean="0">
                <a:solidFill>
                  <a:srgbClr val="002060"/>
                </a:solidFill>
                <a:latin typeface="Bookman Old Style" pitchFamily="18" charset="0"/>
              </a:rPr>
              <a:t>2</a:t>
            </a:r>
            <a:r>
              <a:rPr lang="en-US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 -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9</a:t>
            </a:r>
            <a:endParaRPr lang="ru-RU" sz="2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1535897" y="3821897"/>
            <a:ext cx="6072206" cy="0"/>
          </a:xfrm>
          <a:prstGeom prst="line">
            <a:avLst/>
          </a:prstGeom>
          <a:ln w="317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>
            <a:off x="1785918" y="6215082"/>
            <a:ext cx="5715040" cy="0"/>
          </a:xfrm>
          <a:prstGeom prst="line">
            <a:avLst/>
          </a:prstGeom>
          <a:ln w="317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4500562" y="6143644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1500174"/>
            <a:ext cx="71438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15008" y="6215082"/>
            <a:ext cx="214314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000496" y="614364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</a:t>
            </a:r>
            <a:r>
              <a:rPr lang="en-US" sz="2800" b="1" dirty="0" smtClean="0"/>
              <a:t>′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86248" y="42860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Y′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500958" y="592933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X′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1725</TotalTime>
  <Words>1291</Words>
  <Application>Microsoft Office PowerPoint</Application>
  <PresentationFormat>Экран (4:3)</PresentationFormat>
  <Paragraphs>227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ЕЩЕ ОДИН СПОСОБ ПОСТРОЕНИЯ ГРАФИКА КВАДРАТИЧНОЙ ФУНКЦИИ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Алгоритм построения графика квадратичной функции путем преобразований.</vt:lpstr>
      <vt:lpstr>Слайд 11</vt:lpstr>
      <vt:lpstr>Слайд 12</vt:lpstr>
      <vt:lpstr>Самостоятельная работа с раздаточным Материалом</vt:lpstr>
      <vt:lpstr>Лист самоконтроля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tk85</dc:creator>
  <cp:lastModifiedBy>школа</cp:lastModifiedBy>
  <cp:revision>211</cp:revision>
  <dcterms:created xsi:type="dcterms:W3CDTF">2011-02-10T18:54:19Z</dcterms:created>
  <dcterms:modified xsi:type="dcterms:W3CDTF">2011-03-30T20:38:42Z</dcterms:modified>
</cp:coreProperties>
</file>