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CAB52-633B-4081-84FE-93C4864BF9A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980E82-BB85-4602-A96F-27956C2DA922}">
      <dgm:prSet phldrT="[Текст]"/>
      <dgm:spPr/>
      <dgm:t>
        <a:bodyPr/>
        <a:lstStyle/>
        <a:p>
          <a:r>
            <a:rPr lang="ru-RU" dirty="0" smtClean="0"/>
            <a:t>ОО «Художественное творчество»</a:t>
          </a:r>
          <a:endParaRPr lang="ru-RU" dirty="0"/>
        </a:p>
      </dgm:t>
    </dgm:pt>
    <dgm:pt modelId="{3EAF5EDA-B14B-47E1-B159-EFF8EA355980}" type="parTrans" cxnId="{CB79B847-ECDE-497D-BB92-8969C421D36D}">
      <dgm:prSet/>
      <dgm:spPr/>
      <dgm:t>
        <a:bodyPr/>
        <a:lstStyle/>
        <a:p>
          <a:endParaRPr lang="ru-RU"/>
        </a:p>
      </dgm:t>
    </dgm:pt>
    <dgm:pt modelId="{4A57F2C2-D828-417B-8955-13F4B0F0C907}" type="sibTrans" cxnId="{CB79B847-ECDE-497D-BB92-8969C421D36D}">
      <dgm:prSet/>
      <dgm:spPr/>
      <dgm:t>
        <a:bodyPr/>
        <a:lstStyle/>
        <a:p>
          <a:endParaRPr lang="ru-RU"/>
        </a:p>
      </dgm:t>
    </dgm:pt>
    <dgm:pt modelId="{5C4C98E8-2C51-4589-B512-59777CE88C4C}">
      <dgm:prSet phldrT="[Текст]"/>
      <dgm:spPr/>
      <dgm:t>
        <a:bodyPr/>
        <a:lstStyle/>
        <a:p>
          <a:r>
            <a:rPr lang="ru-RU" dirty="0" smtClean="0"/>
            <a:t>ОО «Познание»</a:t>
          </a:r>
          <a:endParaRPr lang="ru-RU" dirty="0"/>
        </a:p>
      </dgm:t>
    </dgm:pt>
    <dgm:pt modelId="{62352362-8890-44FB-A8D6-94E902E98B06}" type="parTrans" cxnId="{C137B0F5-604F-49D3-B07F-C1B906CA4492}">
      <dgm:prSet/>
      <dgm:spPr/>
      <dgm:t>
        <a:bodyPr/>
        <a:lstStyle/>
        <a:p>
          <a:endParaRPr lang="ru-RU"/>
        </a:p>
      </dgm:t>
    </dgm:pt>
    <dgm:pt modelId="{B60BB9E4-34C1-486D-A3F6-6CE9A20B1A74}" type="sibTrans" cxnId="{C137B0F5-604F-49D3-B07F-C1B906CA4492}">
      <dgm:prSet/>
      <dgm:spPr/>
      <dgm:t>
        <a:bodyPr/>
        <a:lstStyle/>
        <a:p>
          <a:endParaRPr lang="ru-RU"/>
        </a:p>
      </dgm:t>
    </dgm:pt>
    <dgm:pt modelId="{F5ADA60F-85AF-4F57-A3DA-2A7541C6469A}">
      <dgm:prSet phldrT="[Текст]"/>
      <dgm:spPr/>
      <dgm:t>
        <a:bodyPr/>
        <a:lstStyle/>
        <a:p>
          <a:r>
            <a:rPr lang="ru-RU" dirty="0" smtClean="0"/>
            <a:t>ОО «Труд»</a:t>
          </a:r>
          <a:endParaRPr lang="ru-RU" dirty="0"/>
        </a:p>
      </dgm:t>
    </dgm:pt>
    <dgm:pt modelId="{19956943-F034-4E38-87D4-A1B4BDF212F8}" type="parTrans" cxnId="{9C9E4F94-802B-4211-A1AB-03E39E4434E6}">
      <dgm:prSet/>
      <dgm:spPr/>
      <dgm:t>
        <a:bodyPr/>
        <a:lstStyle/>
        <a:p>
          <a:endParaRPr lang="ru-RU"/>
        </a:p>
      </dgm:t>
    </dgm:pt>
    <dgm:pt modelId="{C05E82C7-766B-4AB5-BC77-3F0C578D340F}" type="sibTrans" cxnId="{9C9E4F94-802B-4211-A1AB-03E39E4434E6}">
      <dgm:prSet/>
      <dgm:spPr/>
      <dgm:t>
        <a:bodyPr/>
        <a:lstStyle/>
        <a:p>
          <a:endParaRPr lang="ru-RU"/>
        </a:p>
      </dgm:t>
    </dgm:pt>
    <dgm:pt modelId="{75E85684-A514-4933-BC7B-D3A10C0EB92E}">
      <dgm:prSet phldrT="[Текст]"/>
      <dgm:spPr/>
      <dgm:t>
        <a:bodyPr/>
        <a:lstStyle/>
        <a:p>
          <a:r>
            <a:rPr lang="ru-RU" dirty="0" smtClean="0"/>
            <a:t>ОО «Социализация»</a:t>
          </a:r>
          <a:endParaRPr lang="ru-RU" dirty="0"/>
        </a:p>
      </dgm:t>
    </dgm:pt>
    <dgm:pt modelId="{4A07E5E3-95BC-4262-A732-5B240A4E4A8A}" type="parTrans" cxnId="{9CA23449-2046-4DCE-AFB4-455AA4DE8AC0}">
      <dgm:prSet/>
      <dgm:spPr/>
      <dgm:t>
        <a:bodyPr/>
        <a:lstStyle/>
        <a:p>
          <a:endParaRPr lang="ru-RU"/>
        </a:p>
      </dgm:t>
    </dgm:pt>
    <dgm:pt modelId="{E11325C5-59AE-47BC-9F96-BECD1139A049}" type="sibTrans" cxnId="{9CA23449-2046-4DCE-AFB4-455AA4DE8AC0}">
      <dgm:prSet/>
      <dgm:spPr/>
      <dgm:t>
        <a:bodyPr/>
        <a:lstStyle/>
        <a:p>
          <a:endParaRPr lang="ru-RU"/>
        </a:p>
      </dgm:t>
    </dgm:pt>
    <dgm:pt modelId="{5EBA3E42-7103-4E12-A240-DD4D42EE61D6}">
      <dgm:prSet phldrT="[Текст]"/>
      <dgm:spPr/>
      <dgm:t>
        <a:bodyPr/>
        <a:lstStyle/>
        <a:p>
          <a:r>
            <a:rPr lang="ru-RU" dirty="0" smtClean="0"/>
            <a:t>ОО «Коммуникация»</a:t>
          </a:r>
          <a:endParaRPr lang="ru-RU" dirty="0"/>
        </a:p>
      </dgm:t>
    </dgm:pt>
    <dgm:pt modelId="{85766A27-95A4-490A-AEFF-6DA221A43563}" type="parTrans" cxnId="{05BCD386-E08E-44D8-AFBB-971777E206BF}">
      <dgm:prSet/>
      <dgm:spPr/>
      <dgm:t>
        <a:bodyPr/>
        <a:lstStyle/>
        <a:p>
          <a:endParaRPr lang="ru-RU"/>
        </a:p>
      </dgm:t>
    </dgm:pt>
    <dgm:pt modelId="{2EAF5C2D-D47A-42BB-80FA-F63EA8CFAC42}" type="sibTrans" cxnId="{05BCD386-E08E-44D8-AFBB-971777E206BF}">
      <dgm:prSet/>
      <dgm:spPr/>
      <dgm:t>
        <a:bodyPr/>
        <a:lstStyle/>
        <a:p>
          <a:endParaRPr lang="ru-RU"/>
        </a:p>
      </dgm:t>
    </dgm:pt>
    <dgm:pt modelId="{5A6088EC-41F1-47B5-9A0D-0BB3134AB493}" type="pres">
      <dgm:prSet presAssocID="{31FCAB52-633B-4081-84FE-93C4864BF9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581588-A2CB-4614-A9DF-693701C75BC0}" type="pres">
      <dgm:prSet presAssocID="{33980E82-BB85-4602-A96F-27956C2DA922}" presName="centerShape" presStyleLbl="node0" presStyleIdx="0" presStyleCnt="1" custScaleX="273836" custLinFactNeighborX="-2439" custLinFactNeighborY="-1045"/>
      <dgm:spPr/>
      <dgm:t>
        <a:bodyPr/>
        <a:lstStyle/>
        <a:p>
          <a:endParaRPr lang="ru-RU"/>
        </a:p>
      </dgm:t>
    </dgm:pt>
    <dgm:pt modelId="{62E2CE55-9488-4C5A-93BD-B728E69B5A68}" type="pres">
      <dgm:prSet presAssocID="{62352362-8890-44FB-A8D6-94E902E98B0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B5FFDE0-23D8-4287-A6D0-C0803C6E9A25}" type="pres">
      <dgm:prSet presAssocID="{62352362-8890-44FB-A8D6-94E902E98B0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D795181-C924-4764-BF48-AFED5BE8B2DC}" type="pres">
      <dgm:prSet presAssocID="{5C4C98E8-2C51-4589-B512-59777CE88C4C}" presName="node" presStyleLbl="node1" presStyleIdx="0" presStyleCnt="4" custScaleX="246421" custRadScaleRad="100475" custRadScaleInc="-12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6507B-8A6E-4E8F-B94C-A2DBD5428702}" type="pres">
      <dgm:prSet presAssocID="{19956943-F034-4E38-87D4-A1B4BDF212F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95DFBE7-8FA6-4EC7-AC02-B2AC3196AF22}" type="pres">
      <dgm:prSet presAssocID="{19956943-F034-4E38-87D4-A1B4BDF212F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E91DB0C-E1FF-485E-9447-7CB6CB737BE0}" type="pres">
      <dgm:prSet presAssocID="{F5ADA60F-85AF-4F57-A3DA-2A7541C6469A}" presName="node" presStyleLbl="node1" presStyleIdx="1" presStyleCnt="4" custScaleX="229821" custRadScaleRad="218487" custRadScaleInc="-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03EAF-073D-47B8-93BB-6C7CFDD649B3}" type="pres">
      <dgm:prSet presAssocID="{4A07E5E3-95BC-4262-A732-5B240A4E4A8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A14DE06-D57C-448D-9F7B-29F9C5139CEB}" type="pres">
      <dgm:prSet presAssocID="{4A07E5E3-95BC-4262-A732-5B240A4E4A8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CB5C648-AA6F-4249-84FF-B4B94AC0E5E7}" type="pres">
      <dgm:prSet presAssocID="{75E85684-A514-4933-BC7B-D3A10C0EB92E}" presName="node" presStyleLbl="node1" presStyleIdx="2" presStyleCnt="4" custScaleX="249630" custRadScaleRad="101666" custRadScaleInc="6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99C4D-A015-470C-8A4E-7643D8E74A7F}" type="pres">
      <dgm:prSet presAssocID="{85766A27-95A4-490A-AEFF-6DA221A4356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FBE4D76-AEC9-47B6-AE37-F175A007C6CC}" type="pres">
      <dgm:prSet presAssocID="{85766A27-95A4-490A-AEFF-6DA221A4356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9841800-289C-44C6-B025-B150741ECE7F}" type="pres">
      <dgm:prSet presAssocID="{5EBA3E42-7103-4E12-A240-DD4D42EE61D6}" presName="node" presStyleLbl="node1" presStyleIdx="3" presStyleCnt="4" custScaleX="238844" custRadScaleRad="217505" custRadScaleInc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80454D-67BF-41AA-AF31-9F734600636D}" type="presOf" srcId="{4A07E5E3-95BC-4262-A732-5B240A4E4A8A}" destId="{55F03EAF-073D-47B8-93BB-6C7CFDD649B3}" srcOrd="0" destOrd="0" presId="urn:microsoft.com/office/officeart/2005/8/layout/radial5"/>
    <dgm:cxn modelId="{3B4F4125-EA4B-454C-8FB0-AA722EED172C}" type="presOf" srcId="{5C4C98E8-2C51-4589-B512-59777CE88C4C}" destId="{4D795181-C924-4764-BF48-AFED5BE8B2DC}" srcOrd="0" destOrd="0" presId="urn:microsoft.com/office/officeart/2005/8/layout/radial5"/>
    <dgm:cxn modelId="{AF5D58E1-75F0-4FFC-8872-72BD3C8FCC22}" type="presOf" srcId="{19956943-F034-4E38-87D4-A1B4BDF212F8}" destId="{BC46507B-8A6E-4E8F-B94C-A2DBD5428702}" srcOrd="0" destOrd="0" presId="urn:microsoft.com/office/officeart/2005/8/layout/radial5"/>
    <dgm:cxn modelId="{9CA23449-2046-4DCE-AFB4-455AA4DE8AC0}" srcId="{33980E82-BB85-4602-A96F-27956C2DA922}" destId="{75E85684-A514-4933-BC7B-D3A10C0EB92E}" srcOrd="2" destOrd="0" parTransId="{4A07E5E3-95BC-4262-A732-5B240A4E4A8A}" sibTransId="{E11325C5-59AE-47BC-9F96-BECD1139A049}"/>
    <dgm:cxn modelId="{25B27EEE-B0BE-4B51-82AF-3378BF70F756}" type="presOf" srcId="{85766A27-95A4-490A-AEFF-6DA221A43563}" destId="{DFBE4D76-AEC9-47B6-AE37-F175A007C6CC}" srcOrd="1" destOrd="0" presId="urn:microsoft.com/office/officeart/2005/8/layout/radial5"/>
    <dgm:cxn modelId="{991E572E-2B80-4C80-95ED-AF9144A92BFF}" type="presOf" srcId="{75E85684-A514-4933-BC7B-D3A10C0EB92E}" destId="{0CB5C648-AA6F-4249-84FF-B4B94AC0E5E7}" srcOrd="0" destOrd="0" presId="urn:microsoft.com/office/officeart/2005/8/layout/radial5"/>
    <dgm:cxn modelId="{43092C2C-974A-4621-AE09-E7D83330089F}" type="presOf" srcId="{62352362-8890-44FB-A8D6-94E902E98B06}" destId="{62E2CE55-9488-4C5A-93BD-B728E69B5A68}" srcOrd="0" destOrd="0" presId="urn:microsoft.com/office/officeart/2005/8/layout/radial5"/>
    <dgm:cxn modelId="{9C9E4F94-802B-4211-A1AB-03E39E4434E6}" srcId="{33980E82-BB85-4602-A96F-27956C2DA922}" destId="{F5ADA60F-85AF-4F57-A3DA-2A7541C6469A}" srcOrd="1" destOrd="0" parTransId="{19956943-F034-4E38-87D4-A1B4BDF212F8}" sibTransId="{C05E82C7-766B-4AB5-BC77-3F0C578D340F}"/>
    <dgm:cxn modelId="{70E49227-1E57-48F1-B56C-96C06F4082A9}" type="presOf" srcId="{F5ADA60F-85AF-4F57-A3DA-2A7541C6469A}" destId="{6E91DB0C-E1FF-485E-9447-7CB6CB737BE0}" srcOrd="0" destOrd="0" presId="urn:microsoft.com/office/officeart/2005/8/layout/radial5"/>
    <dgm:cxn modelId="{CB79B847-ECDE-497D-BB92-8969C421D36D}" srcId="{31FCAB52-633B-4081-84FE-93C4864BF9A2}" destId="{33980E82-BB85-4602-A96F-27956C2DA922}" srcOrd="0" destOrd="0" parTransId="{3EAF5EDA-B14B-47E1-B159-EFF8EA355980}" sibTransId="{4A57F2C2-D828-417B-8955-13F4B0F0C907}"/>
    <dgm:cxn modelId="{1952F95E-9451-42D6-8D5D-3FF17BF91D08}" type="presOf" srcId="{5EBA3E42-7103-4E12-A240-DD4D42EE61D6}" destId="{79841800-289C-44C6-B025-B150741ECE7F}" srcOrd="0" destOrd="0" presId="urn:microsoft.com/office/officeart/2005/8/layout/radial5"/>
    <dgm:cxn modelId="{C137B0F5-604F-49D3-B07F-C1B906CA4492}" srcId="{33980E82-BB85-4602-A96F-27956C2DA922}" destId="{5C4C98E8-2C51-4589-B512-59777CE88C4C}" srcOrd="0" destOrd="0" parTransId="{62352362-8890-44FB-A8D6-94E902E98B06}" sibTransId="{B60BB9E4-34C1-486D-A3F6-6CE9A20B1A74}"/>
    <dgm:cxn modelId="{A32BB239-7DFB-4261-BC79-9804D8309FAB}" type="presOf" srcId="{33980E82-BB85-4602-A96F-27956C2DA922}" destId="{4E581588-A2CB-4614-A9DF-693701C75BC0}" srcOrd="0" destOrd="0" presId="urn:microsoft.com/office/officeart/2005/8/layout/radial5"/>
    <dgm:cxn modelId="{DF1A01D4-24F5-4C28-88AC-B7445EB64254}" type="presOf" srcId="{4A07E5E3-95BC-4262-A732-5B240A4E4A8A}" destId="{0A14DE06-D57C-448D-9F7B-29F9C5139CEB}" srcOrd="1" destOrd="0" presId="urn:microsoft.com/office/officeart/2005/8/layout/radial5"/>
    <dgm:cxn modelId="{05BCD386-E08E-44D8-AFBB-971777E206BF}" srcId="{33980E82-BB85-4602-A96F-27956C2DA922}" destId="{5EBA3E42-7103-4E12-A240-DD4D42EE61D6}" srcOrd="3" destOrd="0" parTransId="{85766A27-95A4-490A-AEFF-6DA221A43563}" sibTransId="{2EAF5C2D-D47A-42BB-80FA-F63EA8CFAC42}"/>
    <dgm:cxn modelId="{95CB75B3-2B4F-4A18-88CC-6A6DAA43A7F1}" type="presOf" srcId="{31FCAB52-633B-4081-84FE-93C4864BF9A2}" destId="{5A6088EC-41F1-47B5-9A0D-0BB3134AB493}" srcOrd="0" destOrd="0" presId="urn:microsoft.com/office/officeart/2005/8/layout/radial5"/>
    <dgm:cxn modelId="{2F16CE33-D48F-4F46-A93F-A9DAFD113CEE}" type="presOf" srcId="{19956943-F034-4E38-87D4-A1B4BDF212F8}" destId="{E95DFBE7-8FA6-4EC7-AC02-B2AC3196AF22}" srcOrd="1" destOrd="0" presId="urn:microsoft.com/office/officeart/2005/8/layout/radial5"/>
    <dgm:cxn modelId="{BDF74E76-070E-49A9-93C5-E554B9A3459E}" type="presOf" srcId="{62352362-8890-44FB-A8D6-94E902E98B06}" destId="{DB5FFDE0-23D8-4287-A6D0-C0803C6E9A25}" srcOrd="1" destOrd="0" presId="urn:microsoft.com/office/officeart/2005/8/layout/radial5"/>
    <dgm:cxn modelId="{B019F622-A107-4400-8E4C-21C40EB3AF84}" type="presOf" srcId="{85766A27-95A4-490A-AEFF-6DA221A43563}" destId="{EB699C4D-A015-470C-8A4E-7643D8E74A7F}" srcOrd="0" destOrd="0" presId="urn:microsoft.com/office/officeart/2005/8/layout/radial5"/>
    <dgm:cxn modelId="{062F4689-BD39-4920-8CE8-03FCC4DD91B9}" type="presParOf" srcId="{5A6088EC-41F1-47B5-9A0D-0BB3134AB493}" destId="{4E581588-A2CB-4614-A9DF-693701C75BC0}" srcOrd="0" destOrd="0" presId="urn:microsoft.com/office/officeart/2005/8/layout/radial5"/>
    <dgm:cxn modelId="{2B4C3BFA-D094-4364-98CD-DAF42C3AFDBB}" type="presParOf" srcId="{5A6088EC-41F1-47B5-9A0D-0BB3134AB493}" destId="{62E2CE55-9488-4C5A-93BD-B728E69B5A68}" srcOrd="1" destOrd="0" presId="urn:microsoft.com/office/officeart/2005/8/layout/radial5"/>
    <dgm:cxn modelId="{3B78110C-1D3E-493D-96EC-4E1D12FAA9F5}" type="presParOf" srcId="{62E2CE55-9488-4C5A-93BD-B728E69B5A68}" destId="{DB5FFDE0-23D8-4287-A6D0-C0803C6E9A25}" srcOrd="0" destOrd="0" presId="urn:microsoft.com/office/officeart/2005/8/layout/radial5"/>
    <dgm:cxn modelId="{A4C9AF85-37F7-4201-AA5C-EDFB1FB779C5}" type="presParOf" srcId="{5A6088EC-41F1-47B5-9A0D-0BB3134AB493}" destId="{4D795181-C924-4764-BF48-AFED5BE8B2DC}" srcOrd="2" destOrd="0" presId="urn:microsoft.com/office/officeart/2005/8/layout/radial5"/>
    <dgm:cxn modelId="{AAE03DC5-1335-4342-8D48-6DC96A0966E9}" type="presParOf" srcId="{5A6088EC-41F1-47B5-9A0D-0BB3134AB493}" destId="{BC46507B-8A6E-4E8F-B94C-A2DBD5428702}" srcOrd="3" destOrd="0" presId="urn:microsoft.com/office/officeart/2005/8/layout/radial5"/>
    <dgm:cxn modelId="{BDFB4264-4122-4F36-9D64-DF931A5BE40B}" type="presParOf" srcId="{BC46507B-8A6E-4E8F-B94C-A2DBD5428702}" destId="{E95DFBE7-8FA6-4EC7-AC02-B2AC3196AF22}" srcOrd="0" destOrd="0" presId="urn:microsoft.com/office/officeart/2005/8/layout/radial5"/>
    <dgm:cxn modelId="{423EC04F-8F56-440E-874E-D7BA4157A229}" type="presParOf" srcId="{5A6088EC-41F1-47B5-9A0D-0BB3134AB493}" destId="{6E91DB0C-E1FF-485E-9447-7CB6CB737BE0}" srcOrd="4" destOrd="0" presId="urn:microsoft.com/office/officeart/2005/8/layout/radial5"/>
    <dgm:cxn modelId="{5125216E-298A-40D6-A9D4-0436D61D13E9}" type="presParOf" srcId="{5A6088EC-41F1-47B5-9A0D-0BB3134AB493}" destId="{55F03EAF-073D-47B8-93BB-6C7CFDD649B3}" srcOrd="5" destOrd="0" presId="urn:microsoft.com/office/officeart/2005/8/layout/radial5"/>
    <dgm:cxn modelId="{48F1F5DD-3CE9-43E7-B66A-F9188F0076BB}" type="presParOf" srcId="{55F03EAF-073D-47B8-93BB-6C7CFDD649B3}" destId="{0A14DE06-D57C-448D-9F7B-29F9C5139CEB}" srcOrd="0" destOrd="0" presId="urn:microsoft.com/office/officeart/2005/8/layout/radial5"/>
    <dgm:cxn modelId="{110B3457-75C1-4226-A8E4-AF415B320D63}" type="presParOf" srcId="{5A6088EC-41F1-47B5-9A0D-0BB3134AB493}" destId="{0CB5C648-AA6F-4249-84FF-B4B94AC0E5E7}" srcOrd="6" destOrd="0" presId="urn:microsoft.com/office/officeart/2005/8/layout/radial5"/>
    <dgm:cxn modelId="{2EAE542F-D77D-4F42-BE17-17C4BB558FA8}" type="presParOf" srcId="{5A6088EC-41F1-47B5-9A0D-0BB3134AB493}" destId="{EB699C4D-A015-470C-8A4E-7643D8E74A7F}" srcOrd="7" destOrd="0" presId="urn:microsoft.com/office/officeart/2005/8/layout/radial5"/>
    <dgm:cxn modelId="{B95ACED3-EA3A-4120-9D93-9A1258745EE2}" type="presParOf" srcId="{EB699C4D-A015-470C-8A4E-7643D8E74A7F}" destId="{DFBE4D76-AEC9-47B6-AE37-F175A007C6CC}" srcOrd="0" destOrd="0" presId="urn:microsoft.com/office/officeart/2005/8/layout/radial5"/>
    <dgm:cxn modelId="{0A5A3EFE-3424-4255-B04F-EE805702F030}" type="presParOf" srcId="{5A6088EC-41F1-47B5-9A0D-0BB3134AB493}" destId="{79841800-289C-44C6-B025-B150741ECE7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63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3F127E-93DD-4B85-9A7D-4B540F44FE4C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2D6F-FE91-4602-8C31-E2EF71B9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75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771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«Развитие творческих способностей детей среднего дошкольного возраста средствами изобразительной деятельности и познавательно – речевого развития воспитанников»</a:t>
            </a:r>
            <a:endParaRPr lang="ru-RU" sz="4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7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1991" y="218364"/>
            <a:ext cx="5157787" cy="6012242"/>
          </a:xfrm>
        </p:spPr>
        <p:txBody>
          <a:bodyPr>
            <a:normAutofit/>
          </a:bodyPr>
          <a:lstStyle/>
          <a:p>
            <a:r>
              <a:rPr lang="ru-RU" dirty="0" smtClean="0"/>
              <a:t>На становление творческой личности ребенка, развитие его эмоциональной сферы, умения понимать прекрасное в природе, во взаимоотношениях с другими людьми среди прочих факторов оказывает влияние изобразительное искусство. Посредством восприятия изобразительного искусства у детей формируется представление об идеалах современников, о культуре прошлых эпох и нового времени. Овладевая изобразительно-выразительными навыками, дети приобщаются к элементарной творческой деятельности. Они получают возможность полнее передавать образы предметов и явлений окружающей действительности.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5" y="177421"/>
            <a:ext cx="6346208" cy="5800298"/>
          </a:xfrm>
        </p:spPr>
      </p:pic>
    </p:spTree>
    <p:extLst>
      <p:ext uri="{BB962C8B-B14F-4D97-AF65-F5344CB8AC3E}">
        <p14:creationId xmlns:p14="http://schemas.microsoft.com/office/powerpoint/2010/main" val="31203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9014" y="1411490"/>
            <a:ext cx="843371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</a:t>
            </a:r>
          </a:p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ВНИМАНИЕ!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024" y="450376"/>
            <a:ext cx="111502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Дошкольный возраст — благоприятный период для развития творчества. Именно в это время происходят прогрессивные изменения во многих сферах, совершенствуются психические процессы (внимание, память, восприятие, мышление, речь, воображение), активно развиваются личностные качества, а на их основе — способности и склонности.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3" y="3384645"/>
            <a:ext cx="6632811" cy="34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8" y="457201"/>
            <a:ext cx="6556730" cy="50974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2956" y="457201"/>
            <a:ext cx="4499070" cy="5411787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</a:t>
            </a:r>
            <a:r>
              <a:rPr lang="ru-RU" sz="2400" dirty="0" smtClean="0">
                <a:solidFill>
                  <a:srgbClr val="FF0000"/>
                </a:solidFill>
              </a:rPr>
              <a:t>сновные условия успешного развития творческих способностей детей.</a:t>
            </a:r>
          </a:p>
          <a:p>
            <a:r>
              <a:rPr lang="ru-RU" dirty="0" smtClean="0"/>
              <a:t>1.	</a:t>
            </a:r>
            <a:r>
              <a:rPr lang="ru-RU" sz="2000" dirty="0" smtClean="0"/>
              <a:t>Раннее физическое развитие воспитанников.</a:t>
            </a:r>
          </a:p>
          <a:p>
            <a:r>
              <a:rPr lang="ru-RU" sz="2000" dirty="0" smtClean="0"/>
              <a:t>2.	Создание обстановки, опережающей развитие детей. </a:t>
            </a:r>
          </a:p>
          <a:p>
            <a:r>
              <a:rPr lang="ru-RU" sz="2000" dirty="0" smtClean="0"/>
              <a:t>3.	Максимальное напряжение сил, т.е. не умею, но буду стараться.</a:t>
            </a:r>
          </a:p>
          <a:p>
            <a:r>
              <a:rPr lang="ru-RU" sz="2000" dirty="0" smtClean="0"/>
              <a:t>4.	Предоставление ребенку большой свободы в выборе деятельности, в чередовании дел, в продолжительности занятий одним каким-либо делом, в выборе способов и т.д.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12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621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Изучая творческие способности детей дошкольного возраста, я поставила перед собой следующую цель: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формирование творческих способностей детей среднего дошкольного возраста средствами изобразительной деятельности в интеграции с познавательно – речевой деятельностью.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реализации цели поставлены следующие задачи: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67567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1)	исследовать проблему развития творческих способностей у детей среднего дошкольного возраста;</a:t>
            </a:r>
          </a:p>
          <a:p>
            <a:r>
              <a:rPr lang="ru-RU" dirty="0" smtClean="0"/>
              <a:t>2)	найти средства изобразительной деятельности для развития творческих способностей воспитанников;</a:t>
            </a:r>
          </a:p>
          <a:p>
            <a:r>
              <a:rPr lang="ru-RU" dirty="0" smtClean="0"/>
              <a:t>3)	способствовать развитию творческих способностей воспитанников в образовательной деятельности;</a:t>
            </a:r>
          </a:p>
          <a:p>
            <a:r>
              <a:rPr lang="ru-RU" dirty="0" smtClean="0"/>
              <a:t>4)	разработать методические рекомендации по формированию творческих способностей детей для педагогов и родителей.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6" y="1446663"/>
            <a:ext cx="4954138" cy="4730300"/>
          </a:xfrm>
        </p:spPr>
      </p:pic>
    </p:spTree>
    <p:extLst>
      <p:ext uri="{BB962C8B-B14F-4D97-AF65-F5344CB8AC3E}">
        <p14:creationId xmlns:p14="http://schemas.microsoft.com/office/powerpoint/2010/main" val="5710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 проведении различных работ с детьми я использую следующие основные этапы творческой деятельности детей: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1 этап – возникновение замысла;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2 этап – процесс создания продукта творческой деятельности;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3 этап – анализ результатов.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2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Существует следующий алгоритм деятельности детей, способствующий развитию творческих способностей дошкольников на занятиях изобразительной деятельностью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200" dirty="0" smtClean="0"/>
              <a:t>Знакомство с кисточкой и красками. Какими бывают кисти, как правильно нужно держать кисть, хранить ее. Какие бывают краски (акварель, гуашь, масляные), какие бывают цвета (холодные, теплые). </a:t>
            </a:r>
          </a:p>
          <a:p>
            <a:r>
              <a:rPr lang="ru-RU" sz="3200" dirty="0" smtClean="0"/>
              <a:t>Рассматриваем репродукции и картины (подлинники). Определяем, какие краски использовал мастер, какими цветами он пользовался. </a:t>
            </a:r>
          </a:p>
          <a:p>
            <a:r>
              <a:rPr lang="ru-RU" sz="3200" dirty="0" smtClean="0"/>
              <a:t>Играем в дидактическую игру «Холодно - тепло». Словом, жестом, мимикой дети показывают холодный или теплый цвет использован. </a:t>
            </a:r>
          </a:p>
          <a:p>
            <a:r>
              <a:rPr lang="ru-RU" sz="3200" dirty="0" smtClean="0"/>
              <a:t>Показ приема закрашивания в воздухе воспитателем и детьми.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Объяснение последовательности действий при закрашивании красками: </a:t>
            </a:r>
          </a:p>
          <a:p>
            <a:r>
              <a:rPr lang="ru-RU" sz="1400" dirty="0" smtClean="0"/>
              <a:t>	беру кисть правильно: тремя пальчиками, над железным пояском; </a:t>
            </a:r>
          </a:p>
          <a:p>
            <a:r>
              <a:rPr lang="ru-RU" sz="1400" dirty="0" smtClean="0"/>
              <a:t>	обмакиваю кисть в баночку с краской, лишнюю краску снимаю о край; </a:t>
            </a:r>
          </a:p>
          <a:p>
            <a:r>
              <a:rPr lang="ru-RU" sz="1400" dirty="0" smtClean="0"/>
              <a:t>	плавными движениями, не прижимая кисть к бумаге до конца, закрашиваю объект, стараясь не заходить за линию наброска; </a:t>
            </a:r>
          </a:p>
          <a:p>
            <a:r>
              <a:rPr lang="ru-RU" sz="1400" dirty="0" smtClean="0"/>
              <a:t>	промываю кисть в воде; </a:t>
            </a:r>
          </a:p>
          <a:p>
            <a:r>
              <a:rPr lang="ru-RU" sz="1400" dirty="0" smtClean="0"/>
              <a:t>	сушу ее о салфетку; </a:t>
            </a:r>
          </a:p>
          <a:p>
            <a:r>
              <a:rPr lang="ru-RU" sz="1400" dirty="0" smtClean="0"/>
              <a:t>	кладу кисть на подставку. </a:t>
            </a:r>
          </a:p>
          <a:p>
            <a:r>
              <a:rPr lang="ru-RU" sz="1400" dirty="0" smtClean="0"/>
              <a:t>Дидактические упражнения «Закрась лист теплым цветом», «Нарисую холодный ветер», «Закрась веселого клоуна».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164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5" y="1604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Развитие творческих способностей проходит в интеграции образовательных областей.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792781"/>
              </p:ext>
            </p:extLst>
          </p:nvPr>
        </p:nvGraphicFramePr>
        <p:xfrm>
          <a:off x="300251" y="1337481"/>
          <a:ext cx="11891749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0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4716"/>
            <a:ext cx="5181600" cy="5972247"/>
          </a:xfrm>
        </p:spPr>
        <p:txBody>
          <a:bodyPr>
            <a:normAutofit/>
          </a:bodyPr>
          <a:lstStyle/>
          <a:p>
            <a:r>
              <a:rPr lang="ru-RU" dirty="0" smtClean="0"/>
              <a:t>В результате образовательной деятельности мною были разработаны конспекты непосредственно образовательной деятельности, которые стимулируют у воспитанников развитие творческих способностей: НОД по рисованию («Осень в лесу», «Рисование любимой игрушки», «Зимние узоры» и др.), аппликации («Берёза», «Коврик», «Лягушонок и др. ), лепке («Берёза и ёлочка», «Пирамидка», «Корзинка с яйцами» и др. ).</a:t>
            </a:r>
          </a:p>
          <a:p>
            <a:r>
              <a:rPr lang="ru-RU" dirty="0" smtClean="0"/>
              <a:t>В работе с родителями были разработаны следующие консультации: «Природа в детском творчестве», «Чудесные подделки из оригами», «Салфеточная аппликация», «Творчество в детском возрасте»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0075"/>
            <a:ext cx="5181600" cy="5181600"/>
          </a:xfrm>
        </p:spPr>
      </p:pic>
    </p:spTree>
    <p:extLst>
      <p:ext uri="{BB962C8B-B14F-4D97-AF65-F5344CB8AC3E}">
        <p14:creationId xmlns:p14="http://schemas.microsoft.com/office/powerpoint/2010/main" val="42369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456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                             «Развитие творческих способностей детей среднего дошкольного возраста средствами изобразительной деятельности и познавательно – речевого развития воспитанников»</vt:lpstr>
      <vt:lpstr>Презентация PowerPoint</vt:lpstr>
      <vt:lpstr>Презентация PowerPoint</vt:lpstr>
      <vt:lpstr>Изучая творческие способности детей дошкольного возраста, я поставила перед собой следующую цель:</vt:lpstr>
      <vt:lpstr>Для реализации цели поставлены следующие задачи: </vt:lpstr>
      <vt:lpstr>При проведении различных работ с детьми я использую следующие основные этапы творческой деятельности детей:</vt:lpstr>
      <vt:lpstr>Существует следующий алгоритм деятельности детей, способствующий развитию творческих способностей дошкольников на занятиях изобразительной деятельностью</vt:lpstr>
      <vt:lpstr>Развитие творческих способностей проходит в интеграции образовательных областей.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«Развитие творческих способностей детей среднего дошкольного возраста средствами изобразительной деятельности и познавательно – речевого развития воспитанников»</dc:title>
  <dc:creator>User</dc:creator>
  <cp:lastModifiedBy>User</cp:lastModifiedBy>
  <cp:revision>7</cp:revision>
  <dcterms:created xsi:type="dcterms:W3CDTF">2014-02-12T05:44:24Z</dcterms:created>
  <dcterms:modified xsi:type="dcterms:W3CDTF">2014-02-12T06:36:19Z</dcterms:modified>
</cp:coreProperties>
</file>