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6" r:id="rId1"/>
  </p:sldMasterIdLst>
  <p:notesMasterIdLst>
    <p:notesMasterId r:id="rId17"/>
  </p:notesMasterIdLst>
  <p:sldIdLst>
    <p:sldId id="256" r:id="rId2"/>
    <p:sldId id="273" r:id="rId3"/>
    <p:sldId id="274" r:id="rId4"/>
    <p:sldId id="258" r:id="rId5"/>
    <p:sldId id="275" r:id="rId6"/>
    <p:sldId id="260" r:id="rId7"/>
    <p:sldId id="280" r:id="rId8"/>
    <p:sldId id="278" r:id="rId9"/>
    <p:sldId id="279" r:id="rId10"/>
    <p:sldId id="282" r:id="rId11"/>
    <p:sldId id="281" r:id="rId12"/>
    <p:sldId id="276" r:id="rId13"/>
    <p:sldId id="277" r:id="rId14"/>
    <p:sldId id="283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2EA4B-A4FA-488A-A672-086CAF36EECE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0FF7C-DB1D-48D5-B294-0AC64E8F63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47B48D-3DF1-4339-9B63-57111D3BF0A8}" type="datetime1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-2012 год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58F96F-D6DB-4E18-BCB6-89DB82A2BD05}" type="datetime1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-2012 год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A7D0B5-AE89-4775-9724-A80E4074D069}" type="datetime1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-2012 год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42AC9C-A6B8-4FE0-8935-40E7D79091E9}" type="datetime1">
              <a:rPr lang="ru-RU" smtClean="0"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-2012 год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67EC82-E991-4195-956E-C18425508B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29896C-8F58-435D-B178-0044A9FF4A2B}" type="datetime1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-2012 год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F4EBB8-D34C-4CA3-9170-72086B17CF53}" type="datetime1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-2012 год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E4C16-D6C9-40B1-A156-F422B26E5BCA}" type="datetime1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-2012 год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3ED5C-62D2-4FB3-8A2A-02E6E943CC1F}" type="datetime1">
              <a:rPr lang="ru-RU" smtClean="0"/>
              <a:t>06.12.2014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-2012 год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65A399-C303-40BA-A1ED-DF96646A3F3B}" type="datetime1">
              <a:rPr lang="ru-RU" smtClean="0"/>
              <a:t>06.12.2014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-2012 год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9B5689-6F67-4DEE-85C0-5FC9FF381D98}" type="datetime1">
              <a:rPr lang="ru-RU" smtClean="0"/>
              <a:t>06.12.2014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-2012 год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F800CC-3CFC-4190-9D57-7CC9C92B5E17}" type="datetime1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-2012 год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3F980C-822A-48BC-979D-C44A3F59F6CE}" type="datetime1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-2012 год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1F903B8-24B1-4897-8378-0F7DE45F05C7}" type="datetime1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 smtClean="0"/>
              <a:t>Попкова Т.В. -2012 год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zan72.ucoz.ru/imges/domik79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hyperlink" Target="http://zan72.ucoz.ru/imges/domik7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zan72.ucoz.ru/imges/domik7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v-balaganchik.ru/images/detskneznai/news_204_347.jpe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zan72.ucoz.ru/imges/domik79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dom2.moskva.com/imgcache/cf4501601afb21287d6252f1c0188ae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v-balaganchik.ru/images/detskneznai/news_204_347.jpe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images.clipartof.com/small/90532-Royalty-Free-RF-Clipart-Illustration-Of-A-Pink-Fairy-Tale-Castle-With-Turrets-And-Shrubs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clipartof.com/small/90532-Royalty-Free-RF-Clipart-Illustration-Of-A-Pink-Fairy-Tale-Castle-With-Turrets-And-Shrubs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10 из 11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1806"/>
            <a:ext cx="6715172" cy="64461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770" y="714356"/>
            <a:ext cx="6072230" cy="1857388"/>
          </a:xfrm>
          <a:noFill/>
          <a:ln>
            <a:noFill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Garamond" pitchFamily="18" charset="0"/>
              </a:rPr>
              <a:t>ИМЯ </a:t>
            </a:r>
            <a:r>
              <a:rPr lang="ru-RU" sz="4000" b="1" smtClean="0">
                <a:solidFill>
                  <a:srgbClr val="002060"/>
                </a:solidFill>
                <a:latin typeface="Garamond" pitchFamily="18" charset="0"/>
              </a:rPr>
              <a:t/>
            </a:r>
            <a:br>
              <a:rPr lang="ru-RU" sz="4000" b="1" smtClean="0">
                <a:solidFill>
                  <a:srgbClr val="002060"/>
                </a:solidFill>
                <a:latin typeface="Garamond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Garamond" pitchFamily="18" charset="0"/>
              </a:rPr>
              <a:t>СУЩЕСТВИТЕЛЬНОЕ</a:t>
            </a:r>
            <a:br>
              <a:rPr lang="ru-RU" sz="4000" b="1" smtClean="0">
                <a:solidFill>
                  <a:srgbClr val="002060"/>
                </a:solidFill>
                <a:latin typeface="Garamond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Garamond" pitchFamily="18" charset="0"/>
              </a:rPr>
              <a:t>Урок 2.</a:t>
            </a:r>
            <a:endParaRPr lang="ru-RU" sz="40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5373216"/>
            <a:ext cx="2872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Презентацию выполнила 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 Попкова Т.В.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188640"/>
            <a:ext cx="264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МБОУ </a:t>
            </a:r>
            <a:r>
              <a:rPr lang="ru-RU" dirty="0" err="1" smtClean="0"/>
              <a:t>Алешковская</a:t>
            </a:r>
            <a:r>
              <a:rPr lang="ru-RU" dirty="0" smtClean="0"/>
              <a:t> СОШ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Путешествие в </a:t>
            </a:r>
            <a:b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Цветочный город</a:t>
            </a:r>
            <a:endParaRPr lang="ru-RU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2052" name="Picture 4" descr="Картинка 10 из 11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778" y="2126219"/>
            <a:ext cx="4929222" cy="47317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1571612"/>
            <a:ext cx="8429684" cy="3696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Georgia" pitchFamily="18" charset="0"/>
              </a:rPr>
              <a:t>1.Имя существительное – это …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Georgia" pitchFamily="18" charset="0"/>
              </a:rPr>
              <a:t>2. Оно называет …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Georgia" pitchFamily="18" charset="0"/>
              </a:rPr>
              <a:t>3. Отвечает на вопросы…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Georgia" pitchFamily="18" charset="0"/>
              </a:rPr>
              <a:t>4. Кто? – это…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Georgia" pitchFamily="18" charset="0"/>
              </a:rPr>
              <a:t>5. Что? – это…</a:t>
            </a:r>
            <a:endParaRPr lang="ru-RU" sz="32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9" name="Рисунок 8" descr="1574134000f9070e61f91837bd16c209d94815e019.jpg"/>
          <p:cNvPicPr>
            <a:picLocks noChangeAspect="1"/>
          </p:cNvPicPr>
          <p:nvPr/>
        </p:nvPicPr>
        <p:blipFill>
          <a:blip r:embed="rId4" cstate="print"/>
          <a:srcRect b="6806"/>
          <a:stretch>
            <a:fillRect/>
          </a:stretch>
        </p:blipFill>
        <p:spPr>
          <a:xfrm>
            <a:off x="7786710" y="214290"/>
            <a:ext cx="1119185" cy="1285262"/>
          </a:xfrm>
          <a:prstGeom prst="rect">
            <a:avLst/>
          </a:prstGeom>
        </p:spPr>
      </p:pic>
      <p:pic>
        <p:nvPicPr>
          <p:cNvPr id="6" name="Picture 26" descr="detski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14282" y="0"/>
            <a:ext cx="1085161" cy="1516059"/>
          </a:xfrm>
          <a:prstGeom prst="rect">
            <a:avLst/>
          </a:prstGeom>
          <a:noFill/>
        </p:spPr>
      </p:pic>
      <p:pic>
        <p:nvPicPr>
          <p:cNvPr id="7" name="Picture 25" descr="0f708c21b9ef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AE9159"/>
              </a:clrFrom>
              <a:clrTo>
                <a:srgbClr val="AE9159">
                  <a:alpha val="0"/>
                </a:srgbClr>
              </a:clrTo>
            </a:clrChange>
          </a:blip>
          <a:srcRect l="7556" t="3139" r="24388" b="11436"/>
          <a:stretch>
            <a:fillRect/>
          </a:stretch>
        </p:blipFill>
        <p:spPr bwMode="auto">
          <a:xfrm>
            <a:off x="7572396" y="2000240"/>
            <a:ext cx="1300160" cy="1300160"/>
          </a:xfrm>
          <a:prstGeom prst="rect">
            <a:avLst/>
          </a:prstGeom>
          <a:noFill/>
        </p:spPr>
      </p:pic>
      <p:pic>
        <p:nvPicPr>
          <p:cNvPr id="10" name="Picture 28" descr="rr_5179_08"/>
          <p:cNvPicPr>
            <a:picLocks noChangeAspect="1" noChangeArrowheads="1"/>
          </p:cNvPicPr>
          <p:nvPr/>
        </p:nvPicPr>
        <p:blipFill>
          <a:blip r:embed="rId7" cstate="print"/>
          <a:srcRect l="21320" t="11655" r="17209"/>
          <a:stretch>
            <a:fillRect/>
          </a:stretch>
        </p:blipFill>
        <p:spPr bwMode="auto">
          <a:xfrm>
            <a:off x="1428728" y="214290"/>
            <a:ext cx="928694" cy="1175882"/>
          </a:xfrm>
          <a:prstGeom prst="rect">
            <a:avLst/>
          </a:prstGeom>
          <a:noFill/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-2012 год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7700" name="Object 4"/>
          <p:cNvGraphicFramePr>
            <a:graphicFrameLocks noChangeAspect="1"/>
          </p:cNvGraphicFramePr>
          <p:nvPr/>
        </p:nvGraphicFramePr>
        <p:xfrm>
          <a:off x="0" y="0"/>
          <a:ext cx="9144000" cy="6915150"/>
        </p:xfrm>
        <a:graphic>
          <a:graphicData uri="http://schemas.openxmlformats.org/presentationml/2006/ole">
            <p:oleObj spid="_x0000_s2050" name="Слайд" r:id="rId3" imgW="4572180" imgH="3428972" progId="PowerPoint.Slide.8">
              <p:embed/>
            </p:oleObj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-2012 год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ВОЗВРАЩАЕМСЯ ДОМОЙ!</a:t>
            </a:r>
            <a:endParaRPr lang="ru-RU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2052" name="Picture 4" descr="Картинка 10 из 11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8684" y="3929066"/>
            <a:ext cx="3335316" cy="22914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1500174"/>
            <a:ext cx="55007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 Упр.9 стр.7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Существительные, отвечающие на вопрос кто? подчеркни красным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3200" b="1" dirty="0" smtClean="0">
                <a:solidFill>
                  <a:srgbClr val="008000"/>
                </a:solidFill>
                <a:latin typeface="Georgia" pitchFamily="18" charset="0"/>
              </a:rPr>
              <a:t>а на вопрос что? – зеленым карандашом.</a:t>
            </a:r>
          </a:p>
          <a:p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Рисунок 4" descr="md_6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714488"/>
            <a:ext cx="2286016" cy="102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-2012 год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ПРОВЕРЬ СЕБЯ:</a:t>
            </a:r>
            <a:endParaRPr lang="ru-RU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857496"/>
            <a:ext cx="8501122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Привёз </a:t>
            </a: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Мороз</a:t>
            </a:r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 Иванович </a:t>
            </a: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Машеньку</a:t>
            </a:r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 в свой </a:t>
            </a:r>
            <a:r>
              <a:rPr lang="ru-RU" sz="4000" b="1" dirty="0" smtClean="0">
                <a:solidFill>
                  <a:srgbClr val="008000"/>
                </a:solidFill>
                <a:latin typeface="Georgia" pitchFamily="18" charset="0"/>
              </a:rPr>
              <a:t>дом</a:t>
            </a:r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4000" b="1" dirty="0" smtClean="0">
                <a:solidFill>
                  <a:srgbClr val="008000"/>
                </a:solidFill>
                <a:latin typeface="Georgia" pitchFamily="18" charset="0"/>
              </a:rPr>
              <a:t>Двери</a:t>
            </a:r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4000" b="1" dirty="0" smtClean="0">
                <a:solidFill>
                  <a:srgbClr val="008000"/>
                </a:solidFill>
                <a:latin typeface="Georgia" pitchFamily="18" charset="0"/>
              </a:rPr>
              <a:t>окошки,</a:t>
            </a:r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4000" b="1" dirty="0" smtClean="0">
                <a:solidFill>
                  <a:srgbClr val="008000"/>
                </a:solidFill>
                <a:latin typeface="Georgia" pitchFamily="18" charset="0"/>
              </a:rPr>
              <a:t>пол</a:t>
            </a:r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 в том </a:t>
            </a:r>
            <a:r>
              <a:rPr lang="ru-RU" sz="4000" b="1" dirty="0" smtClean="0">
                <a:solidFill>
                  <a:srgbClr val="008000"/>
                </a:solidFill>
                <a:latin typeface="Georgia" pitchFamily="18" charset="0"/>
              </a:rPr>
              <a:t>доме</a:t>
            </a:r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 ледяные. На </a:t>
            </a:r>
            <a:r>
              <a:rPr lang="ru-RU" sz="4000" b="1" dirty="0" smtClean="0">
                <a:solidFill>
                  <a:srgbClr val="008000"/>
                </a:solidFill>
                <a:latin typeface="Georgia" pitchFamily="18" charset="0"/>
              </a:rPr>
              <a:t>стенах</a:t>
            </a:r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 горят снежные </a:t>
            </a:r>
            <a:r>
              <a:rPr lang="ru-RU" sz="4000" b="1" dirty="0" smtClean="0">
                <a:solidFill>
                  <a:srgbClr val="008000"/>
                </a:solidFill>
                <a:latin typeface="Georgia" pitchFamily="18" charset="0"/>
              </a:rPr>
              <a:t>звёздочки</a:t>
            </a:r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sz="4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Рисунок 4" descr="md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71802" y="1643050"/>
            <a:ext cx="2286016" cy="102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-2012 год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7 из 10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3158"/>
          <a:stretch>
            <a:fillRect/>
          </a:stretch>
        </p:blipFill>
        <p:spPr bwMode="auto">
          <a:xfrm>
            <a:off x="5376017" y="4286256"/>
            <a:ext cx="3767983" cy="23574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Путешествие в </a:t>
            </a:r>
            <a:b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Цветочный город</a:t>
            </a:r>
            <a:endParaRPr lang="ru-RU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571612"/>
            <a:ext cx="8429684" cy="279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1.Имя существительное – это …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2. Оно называет …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3. Отвечает на вопросы…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4. Кто? – это…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5. Что? – это…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9" name="Рисунок 8" descr="1574134000f9070e61f91837bd16c209d94815e019.jpg"/>
          <p:cNvPicPr>
            <a:picLocks noChangeAspect="1"/>
          </p:cNvPicPr>
          <p:nvPr/>
        </p:nvPicPr>
        <p:blipFill>
          <a:blip r:embed="rId4" cstate="print"/>
          <a:srcRect b="6806"/>
          <a:stretch>
            <a:fillRect/>
          </a:stretch>
        </p:blipFill>
        <p:spPr>
          <a:xfrm>
            <a:off x="7786710" y="214290"/>
            <a:ext cx="1119185" cy="12852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868" y="221455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предмет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884" y="1714488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часть речи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6314" y="271462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Кто?  Что? 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4612" y="3357562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люди, животные, имена, клички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926" y="3786190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все остальные предметы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4786322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МОЛОДЦЫ!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-2012 год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Домашнее задание</a:t>
            </a:r>
            <a:endParaRPr lang="ru-RU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2052" name="Picture 4" descr="Картинка 10 из 11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571612"/>
            <a:ext cx="3572106" cy="34290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34" y="1714488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aramond" pitchFamily="18" charset="0"/>
              </a:rPr>
              <a:t>ПОТРЕНИРУЙТЕСЬ</a:t>
            </a:r>
          </a:p>
          <a:p>
            <a:pPr algn="ctr"/>
            <a:r>
              <a:rPr lang="ru-RU" sz="3600" b="1" dirty="0" smtClean="0">
                <a:latin typeface="Garamond" pitchFamily="18" charset="0"/>
              </a:rPr>
              <a:t>д.м. с. 69 у.2 ,  с.71 у. 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-2012 год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285860"/>
            <a:ext cx="8286776" cy="785794"/>
          </a:xfrm>
          <a:noFill/>
          <a:ln>
            <a:noFill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Garamond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Garamond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Garamond" pitchFamily="18" charset="0"/>
              </a:rPr>
              <a:t>1. С КАКОЙ ЧАСТЬЮ РЕЧИ ПОЗНАКОМИЛИСЬ?</a:t>
            </a:r>
            <a:br>
              <a:rPr lang="ru-RU" sz="2400" b="1" dirty="0" smtClean="0">
                <a:solidFill>
                  <a:srgbClr val="002060"/>
                </a:solidFill>
                <a:latin typeface="Garamond" pitchFamily="18" charset="0"/>
              </a:rPr>
            </a:br>
            <a:endParaRPr lang="ru-RU" sz="24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000240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ИМЯ СУЩЕСТВИТЕЛЬНОЕ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14282" y="2357430"/>
            <a:ext cx="8286776" cy="78579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2. ЧТО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НАЗЫВАЮТ ИМЕНА СУЩЕСТВИТЕЛЬНЫЕ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?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14282" y="3286124"/>
            <a:ext cx="8572528" cy="78579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3.  НА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КАКИЕ ВОПРОСЫ ОТВЕЧАЮТ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?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3000372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ПРЕДМЕТЫ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4000504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КТО?    ЧТО?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85728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ОТВЕТЬ НЕЗНАЙКЕ НА ВОПРОСЫ: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4357694"/>
            <a:ext cx="9286908" cy="78579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4. ПРИВЕДИТЕ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ПРИМЕРЫ ИМЁН СУЩЕСТВИТЕЛЬНЫХ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?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12" name="Рисунок 11" descr="1574134000f9070e61f91837bd16c209d94815e019.jpg"/>
          <p:cNvPicPr>
            <a:picLocks noChangeAspect="1"/>
          </p:cNvPicPr>
          <p:nvPr/>
        </p:nvPicPr>
        <p:blipFill>
          <a:blip r:embed="rId2" cstate="print"/>
          <a:srcRect b="6806"/>
          <a:stretch>
            <a:fillRect/>
          </a:stretch>
        </p:blipFill>
        <p:spPr>
          <a:xfrm>
            <a:off x="4143372" y="5143512"/>
            <a:ext cx="1119185" cy="1285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42844" y="1714488"/>
            <a:ext cx="5072098" cy="78579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СТОЛ, 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КОТ,  ДИВАН,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642918"/>
            <a:ext cx="835824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ИГРА «ЧЕТВЁРТЫЙ ЛИШНИЙ»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12" name="Рисунок 11" descr="1574134000f9070e61f91837bd16c209d94815e019.jpg"/>
          <p:cNvPicPr>
            <a:picLocks noChangeAspect="1"/>
          </p:cNvPicPr>
          <p:nvPr/>
        </p:nvPicPr>
        <p:blipFill>
          <a:blip r:embed="rId2" cstate="print"/>
          <a:srcRect b="6806"/>
          <a:stretch>
            <a:fillRect/>
          </a:stretch>
        </p:blipFill>
        <p:spPr>
          <a:xfrm>
            <a:off x="4143372" y="5143512"/>
            <a:ext cx="1119185" cy="1285262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5000628" y="1714488"/>
            <a:ext cx="1785950" cy="78579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</a:b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ИДЁТ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3143240" y="2500306"/>
            <a:ext cx="5643602" cy="78579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бульдог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, Оля, слон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</a:b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571472" y="2500306"/>
            <a:ext cx="2714612" cy="78579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зелёный,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</a:b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214282" y="3214686"/>
            <a:ext cx="8286808" cy="78579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белка,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Garamond" pitchFamily="18" charset="0"/>
              </a:rPr>
              <a:t>                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кролик, врач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</a:b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2214546" y="3214686"/>
            <a:ext cx="2571768" cy="78579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звезда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, 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</a:b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285720" y="4143380"/>
            <a:ext cx="6572296" cy="78579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стул,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секира, конфета,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</a:b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6643702" y="4143380"/>
            <a:ext cx="2143108" cy="78579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4800" b="1" dirty="0" smtClean="0">
              <a:solidFill>
                <a:srgbClr val="C00000"/>
              </a:solidFill>
              <a:latin typeface="Garamond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Garamond" pitchFamily="18" charset="0"/>
              </a:rPr>
              <a:t>окапи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</a:b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22" name="Picture 2" descr="http://www.cryptomundo.com/wp-content/uploads/okapi-plastic-f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5143512"/>
            <a:ext cx="870863" cy="914406"/>
          </a:xfrm>
          <a:prstGeom prst="rect">
            <a:avLst/>
          </a:prstGeom>
          <a:noFill/>
        </p:spPr>
      </p:pic>
      <p:pic>
        <p:nvPicPr>
          <p:cNvPr id="23" name="Picture 2" descr="Картинка 5 из 599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5143512"/>
            <a:ext cx="881042" cy="881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6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7 из 10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3158"/>
          <a:stretch>
            <a:fillRect/>
          </a:stretch>
        </p:blipFill>
        <p:spPr bwMode="auto">
          <a:xfrm>
            <a:off x="5376017" y="4286256"/>
            <a:ext cx="3767983" cy="23574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Путешествие в </a:t>
            </a:r>
            <a:b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Цветочный город</a:t>
            </a:r>
            <a:endParaRPr lang="ru-RU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571612"/>
            <a:ext cx="84296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1.Имя существительное – это …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2. Оно называет …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3. Отвечает на вопросы…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4. Кто? – это…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5. Что? – это…</a:t>
            </a: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9" name="Рисунок 8" descr="1574134000f9070e61f91837bd16c209d94815e019.jpg"/>
          <p:cNvPicPr>
            <a:picLocks noChangeAspect="1"/>
          </p:cNvPicPr>
          <p:nvPr/>
        </p:nvPicPr>
        <p:blipFill>
          <a:blip r:embed="rId4" cstate="print"/>
          <a:srcRect b="6806"/>
          <a:stretch>
            <a:fillRect/>
          </a:stretch>
        </p:blipFill>
        <p:spPr>
          <a:xfrm>
            <a:off x="7786710" y="214290"/>
            <a:ext cx="1119185" cy="1285262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-2012 год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37027879__cartoon-bckg_0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1071554"/>
            <a:ext cx="9144000" cy="57864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ВОТ ВИДЕН ГОРОД</a:t>
            </a:r>
            <a:endParaRPr lang="ru-RU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3786190"/>
            <a:ext cx="6143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Долетишь ли ты до него?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Узнаем, если сможешь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 выполнить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 упр.8 стр.7</a:t>
            </a:r>
          </a:p>
          <a:p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Рисунок 4" descr="md_600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1428736"/>
            <a:ext cx="3571900" cy="137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Картинка 3 из 89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55"/>
          <a:stretch>
            <a:fillRect/>
          </a:stretch>
        </p:blipFill>
        <p:spPr bwMode="auto">
          <a:xfrm>
            <a:off x="7358082" y="1428736"/>
            <a:ext cx="1564393" cy="1928826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-2012 год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37027879__cartoon-bckg_06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1071554"/>
            <a:ext cx="9144000" cy="57864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1472" y="214290"/>
            <a:ext cx="800105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Garamond" pitchFamily="18" charset="0"/>
              </a:rPr>
              <a:t>КТО?             ЧТО?</a:t>
            </a:r>
            <a:endParaRPr lang="ru-RU" sz="60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786" y="1500174"/>
            <a:ext cx="2500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учитель</a:t>
            </a:r>
          </a:p>
          <a:p>
            <a:r>
              <a:rPr lang="ru-RU" sz="3600" b="1" dirty="0" smtClean="0">
                <a:latin typeface="Georgia" pitchFamily="18" charset="0"/>
              </a:rPr>
              <a:t>р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sz="3600" b="1" dirty="0" smtClean="0">
                <a:latin typeface="Georgia" pitchFamily="18" charset="0"/>
              </a:rPr>
              <a:t>бята</a:t>
            </a:r>
          </a:p>
          <a:p>
            <a:r>
              <a:rPr lang="ru-RU" sz="3600" b="1" dirty="0" smtClean="0">
                <a:latin typeface="Georgia" pitchFamily="18" charset="0"/>
              </a:rPr>
              <a:t>п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sz="3600" b="1" dirty="0" smtClean="0">
                <a:latin typeface="Georgia" pitchFamily="18" charset="0"/>
              </a:rPr>
              <a:t>тух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8" y="1643050"/>
            <a:ext cx="25003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пенал</a:t>
            </a:r>
          </a:p>
          <a:p>
            <a:r>
              <a:rPr lang="ru-RU" sz="3600" b="1" dirty="0" smtClean="0">
                <a:latin typeface="Georgia" pitchFamily="18" charset="0"/>
              </a:rPr>
              <a:t>т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sz="3600" b="1" dirty="0" smtClean="0">
                <a:latin typeface="Georgia" pitchFamily="18" charset="0"/>
              </a:rPr>
              <a:t>традь</a:t>
            </a:r>
          </a:p>
          <a:p>
            <a:r>
              <a:rPr lang="ru-RU" sz="3600" b="1" dirty="0" smtClean="0">
                <a:latin typeface="Georgia" pitchFamily="18" charset="0"/>
              </a:rPr>
              <a:t>к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о</a:t>
            </a:r>
            <a:r>
              <a:rPr lang="ru-RU" sz="3600" b="1" dirty="0" smtClean="0">
                <a:latin typeface="Georgia" pitchFamily="18" charset="0"/>
              </a:rPr>
              <a:t>ньки</a:t>
            </a:r>
          </a:p>
          <a:p>
            <a:r>
              <a:rPr lang="ru-RU" sz="3600" b="1" dirty="0" smtClean="0">
                <a:latin typeface="Georgia" pitchFamily="18" charset="0"/>
              </a:rPr>
              <a:t>с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а</a:t>
            </a:r>
            <a:r>
              <a:rPr lang="ru-RU" sz="3600" b="1" dirty="0" smtClean="0">
                <a:latin typeface="Georgia" pitchFamily="18" charset="0"/>
              </a:rPr>
              <a:t>поги</a:t>
            </a:r>
          </a:p>
          <a:p>
            <a:r>
              <a:rPr lang="ru-RU" sz="3600" b="1" dirty="0" smtClean="0">
                <a:latin typeface="Georgia" pitchFamily="18" charset="0"/>
              </a:rPr>
              <a:t>м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о</a:t>
            </a:r>
            <a:r>
              <a:rPr lang="ru-RU" sz="3600" b="1" dirty="0" smtClean="0">
                <a:latin typeface="Georgia" pitchFamily="18" charset="0"/>
              </a:rPr>
              <a:t>рковь</a:t>
            </a:r>
          </a:p>
          <a:p>
            <a:r>
              <a:rPr lang="ru-RU" sz="3600" b="1" dirty="0" smtClean="0">
                <a:latin typeface="Georgia" pitchFamily="18" charset="0"/>
              </a:rPr>
              <a:t>г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о</a:t>
            </a:r>
            <a:r>
              <a:rPr lang="ru-RU" sz="3600" b="1" dirty="0" smtClean="0">
                <a:latin typeface="Georgia" pitchFamily="18" charset="0"/>
              </a:rPr>
              <a:t>рох</a:t>
            </a:r>
          </a:p>
          <a:p>
            <a:r>
              <a:rPr lang="ru-RU" sz="3600" b="1" dirty="0" smtClean="0">
                <a:latin typeface="Georgia" pitchFamily="18" charset="0"/>
              </a:rPr>
              <a:t>вал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sz="3600" b="1" dirty="0" smtClean="0">
                <a:latin typeface="Georgia" pitchFamily="18" charset="0"/>
              </a:rPr>
              <a:t>нки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21" name="Picture 2" descr="C:\Documents and Settings\Администратор\Мои документы\Мои рисунки\нез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2928926" y="3143248"/>
            <a:ext cx="2143140" cy="2678926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-2012 год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7027879__cartoon-bckg_0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Картинка 3 из 89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55"/>
          <a:stretch>
            <a:fillRect/>
          </a:stretch>
        </p:blipFill>
        <p:spPr bwMode="auto">
          <a:xfrm>
            <a:off x="3500430" y="437103"/>
            <a:ext cx="5207731" cy="6420897"/>
          </a:xfrm>
          <a:prstGeom prst="rect">
            <a:avLst/>
          </a:prstGeom>
          <a:noFill/>
        </p:spPr>
      </p:pic>
      <p:pic>
        <p:nvPicPr>
          <p:cNvPr id="21" name="Picture 2" descr="C:\Documents and Settings\Администратор\Мои документы\Мои рисунки\нез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2214546" y="5411380"/>
            <a:ext cx="1157296" cy="144662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1472" y="0"/>
            <a:ext cx="8001056" cy="10156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Garamond" pitchFamily="18" charset="0"/>
              </a:rPr>
              <a:t>ДОЛЕТЕЛИ!</a:t>
            </a:r>
            <a:endParaRPr lang="ru-RU" sz="60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6" name="Рисунок 5" descr="md_600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000232" y="2285992"/>
            <a:ext cx="1071570" cy="59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-2012 год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217025" cy="6858000"/>
            <a:chOff x="-23" y="0"/>
            <a:chExt cx="5806" cy="4320"/>
          </a:xfrm>
        </p:grpSpPr>
        <p:sp>
          <p:nvSpPr>
            <p:cNvPr id="138243" name="Line 3"/>
            <p:cNvSpPr>
              <a:spLocks noChangeShapeType="1"/>
            </p:cNvSpPr>
            <p:nvPr/>
          </p:nvSpPr>
          <p:spPr bwMode="auto">
            <a:xfrm>
              <a:off x="0" y="437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8244" name="Line 4"/>
            <p:cNvSpPr>
              <a:spLocks noChangeShapeType="1"/>
            </p:cNvSpPr>
            <p:nvPr/>
          </p:nvSpPr>
          <p:spPr bwMode="auto">
            <a:xfrm>
              <a:off x="0" y="754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8245" name="Line 5"/>
            <p:cNvSpPr>
              <a:spLocks noChangeShapeType="1"/>
            </p:cNvSpPr>
            <p:nvPr/>
          </p:nvSpPr>
          <p:spPr bwMode="auto">
            <a:xfrm>
              <a:off x="0" y="1343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8246" name="Line 6"/>
            <p:cNvSpPr>
              <a:spLocks noChangeShapeType="1"/>
            </p:cNvSpPr>
            <p:nvPr/>
          </p:nvSpPr>
          <p:spPr bwMode="auto">
            <a:xfrm>
              <a:off x="0" y="1706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8247" name="Line 7"/>
            <p:cNvSpPr>
              <a:spLocks noChangeShapeType="1"/>
            </p:cNvSpPr>
            <p:nvPr/>
          </p:nvSpPr>
          <p:spPr bwMode="auto">
            <a:xfrm>
              <a:off x="0" y="2342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8248" name="Line 8"/>
            <p:cNvSpPr>
              <a:spLocks noChangeShapeType="1"/>
            </p:cNvSpPr>
            <p:nvPr/>
          </p:nvSpPr>
          <p:spPr bwMode="auto">
            <a:xfrm>
              <a:off x="23" y="2704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8249" name="Line 9"/>
            <p:cNvSpPr>
              <a:spLocks noChangeShapeType="1"/>
            </p:cNvSpPr>
            <p:nvPr/>
          </p:nvSpPr>
          <p:spPr bwMode="auto">
            <a:xfrm flipH="1">
              <a:off x="0" y="0"/>
              <a:ext cx="1746" cy="252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8250" name="Line 10"/>
            <p:cNvSpPr>
              <a:spLocks noChangeShapeType="1"/>
            </p:cNvSpPr>
            <p:nvPr/>
          </p:nvSpPr>
          <p:spPr bwMode="auto">
            <a:xfrm flipH="1">
              <a:off x="884" y="0"/>
              <a:ext cx="2812" cy="432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8251" name="Line 11"/>
            <p:cNvSpPr>
              <a:spLocks noChangeShapeType="1"/>
            </p:cNvSpPr>
            <p:nvPr/>
          </p:nvSpPr>
          <p:spPr bwMode="auto">
            <a:xfrm flipH="1">
              <a:off x="2925" y="0"/>
              <a:ext cx="2677" cy="432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8252" name="Line 12"/>
            <p:cNvSpPr>
              <a:spLocks noChangeShapeType="1"/>
            </p:cNvSpPr>
            <p:nvPr/>
          </p:nvSpPr>
          <p:spPr bwMode="auto">
            <a:xfrm flipH="1">
              <a:off x="4694" y="2432"/>
              <a:ext cx="1066" cy="18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8253" name="Line 13"/>
            <p:cNvSpPr>
              <a:spLocks noChangeShapeType="1"/>
            </p:cNvSpPr>
            <p:nvPr/>
          </p:nvSpPr>
          <p:spPr bwMode="auto">
            <a:xfrm>
              <a:off x="-1" y="3340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8254" name="Line 14"/>
            <p:cNvSpPr>
              <a:spLocks noChangeShapeType="1"/>
            </p:cNvSpPr>
            <p:nvPr/>
          </p:nvSpPr>
          <p:spPr bwMode="auto">
            <a:xfrm>
              <a:off x="-23" y="3702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8265" name="Picture 25" descr="0f708c21b9eft"/>
          <p:cNvPicPr>
            <a:picLocks noChangeAspect="1" noChangeArrowheads="1"/>
          </p:cNvPicPr>
          <p:nvPr/>
        </p:nvPicPr>
        <p:blipFill>
          <a:blip r:embed="rId2" cstate="print"/>
          <a:srcRect l="7556" t="3139" r="24388" b="11436"/>
          <a:stretch>
            <a:fillRect/>
          </a:stretch>
        </p:blipFill>
        <p:spPr bwMode="auto">
          <a:xfrm>
            <a:off x="250825" y="2636838"/>
            <a:ext cx="2520950" cy="2520950"/>
          </a:xfrm>
          <a:prstGeom prst="rect">
            <a:avLst/>
          </a:prstGeom>
          <a:noFill/>
        </p:spPr>
      </p:pic>
      <p:pic>
        <p:nvPicPr>
          <p:cNvPr id="138266" name="Picture 26" descr="detski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708275"/>
            <a:ext cx="1958975" cy="2736850"/>
          </a:xfrm>
          <a:prstGeom prst="rect">
            <a:avLst/>
          </a:prstGeom>
          <a:noFill/>
        </p:spPr>
      </p:pic>
      <p:pic>
        <p:nvPicPr>
          <p:cNvPr id="138267" name="Picture 27" descr="i_033"/>
          <p:cNvPicPr>
            <a:picLocks noChangeAspect="1" noChangeArrowheads="1"/>
          </p:cNvPicPr>
          <p:nvPr/>
        </p:nvPicPr>
        <p:blipFill>
          <a:blip r:embed="rId4" cstate="print"/>
          <a:srcRect t="48717"/>
          <a:stretch>
            <a:fillRect/>
          </a:stretch>
        </p:blipFill>
        <p:spPr bwMode="auto">
          <a:xfrm>
            <a:off x="5435600" y="3644900"/>
            <a:ext cx="3375025" cy="2514600"/>
          </a:xfrm>
          <a:prstGeom prst="rect">
            <a:avLst/>
          </a:prstGeom>
          <a:noFill/>
        </p:spPr>
      </p:pic>
      <p:pic>
        <p:nvPicPr>
          <p:cNvPr id="138268" name="Picture 28" descr="rr_5179_08"/>
          <p:cNvPicPr>
            <a:picLocks noChangeAspect="1" noChangeArrowheads="1"/>
          </p:cNvPicPr>
          <p:nvPr/>
        </p:nvPicPr>
        <p:blipFill>
          <a:blip r:embed="rId5" cstate="print"/>
          <a:srcRect l="21320" t="11655" r="17209"/>
          <a:stretch>
            <a:fillRect/>
          </a:stretch>
        </p:blipFill>
        <p:spPr bwMode="auto">
          <a:xfrm>
            <a:off x="6357950" y="0"/>
            <a:ext cx="2332037" cy="2952750"/>
          </a:xfrm>
          <a:prstGeom prst="rect">
            <a:avLst/>
          </a:prstGeom>
          <a:noFill/>
        </p:spPr>
      </p:pic>
      <p:sp>
        <p:nvSpPr>
          <p:cNvPr id="138269" name="WordArt 29"/>
          <p:cNvSpPr>
            <a:spLocks noChangeArrowheads="1" noChangeShapeType="1" noTextEdit="1"/>
          </p:cNvSpPr>
          <p:nvPr/>
        </p:nvSpPr>
        <p:spPr bwMode="auto">
          <a:xfrm>
            <a:off x="539750" y="5300663"/>
            <a:ext cx="165576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Пончик</a:t>
            </a:r>
          </a:p>
        </p:txBody>
      </p:sp>
      <p:sp>
        <p:nvSpPr>
          <p:cNvPr id="138270" name="WordArt 30"/>
          <p:cNvSpPr>
            <a:spLocks noChangeArrowheads="1" noChangeShapeType="1" noTextEdit="1"/>
          </p:cNvSpPr>
          <p:nvPr/>
        </p:nvSpPr>
        <p:spPr bwMode="auto">
          <a:xfrm>
            <a:off x="6300788" y="6119813"/>
            <a:ext cx="1871662" cy="477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Тюбик</a:t>
            </a:r>
          </a:p>
        </p:txBody>
      </p:sp>
      <p:sp>
        <p:nvSpPr>
          <p:cNvPr id="138271" name="WordArt 31"/>
          <p:cNvSpPr>
            <a:spLocks noChangeArrowheads="1" noChangeShapeType="1" noTextEdit="1"/>
          </p:cNvSpPr>
          <p:nvPr/>
        </p:nvSpPr>
        <p:spPr bwMode="auto">
          <a:xfrm>
            <a:off x="6443663" y="3141663"/>
            <a:ext cx="22336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Авоська</a:t>
            </a:r>
          </a:p>
        </p:txBody>
      </p:sp>
      <p:sp>
        <p:nvSpPr>
          <p:cNvPr id="138272" name="WordArt 32"/>
          <p:cNvSpPr>
            <a:spLocks noChangeArrowheads="1" noChangeShapeType="1" noTextEdit="1"/>
          </p:cNvSpPr>
          <p:nvPr/>
        </p:nvSpPr>
        <p:spPr bwMode="auto">
          <a:xfrm>
            <a:off x="3203575" y="5445125"/>
            <a:ext cx="19446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Винтик</a:t>
            </a:r>
          </a:p>
        </p:txBody>
      </p:sp>
      <p:pic>
        <p:nvPicPr>
          <p:cNvPr id="1026" name="Picture 2" descr="C:\Documents and Settings\Администратор\Мои документы\Мои рисунки\нез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3286116" y="0"/>
            <a:ext cx="2143140" cy="2678926"/>
          </a:xfrm>
          <a:prstGeom prst="rect">
            <a:avLst/>
          </a:prstGeom>
          <a:noFill/>
        </p:spPr>
      </p:pic>
      <p:sp>
        <p:nvSpPr>
          <p:cNvPr id="26" name="Скругленная прямоугольная выноска 25"/>
          <p:cNvSpPr/>
          <p:nvPr/>
        </p:nvSpPr>
        <p:spPr>
          <a:xfrm>
            <a:off x="357158" y="428604"/>
            <a:ext cx="3000396" cy="1143008"/>
          </a:xfrm>
          <a:prstGeom prst="wedgeRoundRectCallout">
            <a:avLst>
              <a:gd name="adj1" fmla="val 65516"/>
              <a:gd name="adj2" fmla="val 2925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Познакомьтесь- это мои друзья!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-2012 год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69" grpId="0" animBg="1"/>
      <p:bldP spid="138270" grpId="0" animBg="1"/>
      <p:bldP spid="138271" grpId="0" animBg="1"/>
      <p:bldP spid="1382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217025" cy="6858000"/>
            <a:chOff x="-23" y="0"/>
            <a:chExt cx="5806" cy="4320"/>
          </a:xfrm>
        </p:grpSpPr>
        <p:sp>
          <p:nvSpPr>
            <p:cNvPr id="140291" name="Line 3"/>
            <p:cNvSpPr>
              <a:spLocks noChangeShapeType="1"/>
            </p:cNvSpPr>
            <p:nvPr/>
          </p:nvSpPr>
          <p:spPr bwMode="auto">
            <a:xfrm>
              <a:off x="0" y="437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0292" name="Line 4"/>
            <p:cNvSpPr>
              <a:spLocks noChangeShapeType="1"/>
            </p:cNvSpPr>
            <p:nvPr/>
          </p:nvSpPr>
          <p:spPr bwMode="auto">
            <a:xfrm>
              <a:off x="0" y="754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0293" name="Line 5"/>
            <p:cNvSpPr>
              <a:spLocks noChangeShapeType="1"/>
            </p:cNvSpPr>
            <p:nvPr/>
          </p:nvSpPr>
          <p:spPr bwMode="auto">
            <a:xfrm>
              <a:off x="0" y="1343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0294" name="Line 6"/>
            <p:cNvSpPr>
              <a:spLocks noChangeShapeType="1"/>
            </p:cNvSpPr>
            <p:nvPr/>
          </p:nvSpPr>
          <p:spPr bwMode="auto">
            <a:xfrm>
              <a:off x="0" y="1706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0295" name="Line 7"/>
            <p:cNvSpPr>
              <a:spLocks noChangeShapeType="1"/>
            </p:cNvSpPr>
            <p:nvPr/>
          </p:nvSpPr>
          <p:spPr bwMode="auto">
            <a:xfrm>
              <a:off x="0" y="2342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0296" name="Line 8"/>
            <p:cNvSpPr>
              <a:spLocks noChangeShapeType="1"/>
            </p:cNvSpPr>
            <p:nvPr/>
          </p:nvSpPr>
          <p:spPr bwMode="auto">
            <a:xfrm>
              <a:off x="23" y="2704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0297" name="Line 9"/>
            <p:cNvSpPr>
              <a:spLocks noChangeShapeType="1"/>
            </p:cNvSpPr>
            <p:nvPr/>
          </p:nvSpPr>
          <p:spPr bwMode="auto">
            <a:xfrm flipH="1">
              <a:off x="0" y="0"/>
              <a:ext cx="1746" cy="252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0298" name="Line 10"/>
            <p:cNvSpPr>
              <a:spLocks noChangeShapeType="1"/>
            </p:cNvSpPr>
            <p:nvPr/>
          </p:nvSpPr>
          <p:spPr bwMode="auto">
            <a:xfrm flipH="1">
              <a:off x="884" y="0"/>
              <a:ext cx="2812" cy="432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0299" name="Line 11"/>
            <p:cNvSpPr>
              <a:spLocks noChangeShapeType="1"/>
            </p:cNvSpPr>
            <p:nvPr/>
          </p:nvSpPr>
          <p:spPr bwMode="auto">
            <a:xfrm flipH="1">
              <a:off x="2925" y="0"/>
              <a:ext cx="2677" cy="432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0300" name="Line 12"/>
            <p:cNvSpPr>
              <a:spLocks noChangeShapeType="1"/>
            </p:cNvSpPr>
            <p:nvPr/>
          </p:nvSpPr>
          <p:spPr bwMode="auto">
            <a:xfrm flipH="1">
              <a:off x="4694" y="2432"/>
              <a:ext cx="1066" cy="18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0301" name="Line 13"/>
            <p:cNvSpPr>
              <a:spLocks noChangeShapeType="1"/>
            </p:cNvSpPr>
            <p:nvPr/>
          </p:nvSpPr>
          <p:spPr bwMode="auto">
            <a:xfrm>
              <a:off x="-1" y="3340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0302" name="Line 14"/>
            <p:cNvSpPr>
              <a:spLocks noChangeShapeType="1"/>
            </p:cNvSpPr>
            <p:nvPr/>
          </p:nvSpPr>
          <p:spPr bwMode="auto">
            <a:xfrm>
              <a:off x="-23" y="3702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0303" name="WordArt 15"/>
          <p:cNvSpPr>
            <a:spLocks noChangeArrowheads="1" noChangeShapeType="1" noTextEdit="1"/>
          </p:cNvSpPr>
          <p:nvPr/>
        </p:nvSpPr>
        <p:spPr bwMode="auto">
          <a:xfrm>
            <a:off x="571472" y="714356"/>
            <a:ext cx="25923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пончик</a:t>
            </a:r>
          </a:p>
        </p:txBody>
      </p:sp>
      <p:sp>
        <p:nvSpPr>
          <p:cNvPr id="140304" name="WordArt 16"/>
          <p:cNvSpPr>
            <a:spLocks noChangeArrowheads="1" noChangeShapeType="1" noTextEdit="1"/>
          </p:cNvSpPr>
          <p:nvPr/>
        </p:nvSpPr>
        <p:spPr bwMode="auto">
          <a:xfrm>
            <a:off x="755650" y="2133600"/>
            <a:ext cx="2520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винтик</a:t>
            </a:r>
          </a:p>
        </p:txBody>
      </p:sp>
      <p:sp>
        <p:nvSpPr>
          <p:cNvPr id="140305" name="WordArt 17"/>
          <p:cNvSpPr>
            <a:spLocks noChangeArrowheads="1" noChangeShapeType="1" noTextEdit="1"/>
          </p:cNvSpPr>
          <p:nvPr/>
        </p:nvSpPr>
        <p:spPr bwMode="auto">
          <a:xfrm>
            <a:off x="684213" y="3573463"/>
            <a:ext cx="2303462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тюбик</a:t>
            </a:r>
          </a:p>
        </p:txBody>
      </p:sp>
      <p:sp>
        <p:nvSpPr>
          <p:cNvPr id="140306" name="WordArt 18"/>
          <p:cNvSpPr>
            <a:spLocks noChangeArrowheads="1" noChangeShapeType="1" noTextEdit="1"/>
          </p:cNvSpPr>
          <p:nvPr/>
        </p:nvSpPr>
        <p:spPr bwMode="auto">
          <a:xfrm>
            <a:off x="611188" y="5300663"/>
            <a:ext cx="26654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авоська</a:t>
            </a:r>
          </a:p>
        </p:txBody>
      </p:sp>
      <p:sp>
        <p:nvSpPr>
          <p:cNvPr id="140307" name="WordArt 19"/>
          <p:cNvSpPr>
            <a:spLocks noChangeArrowheads="1" noChangeShapeType="1" noTextEdit="1"/>
          </p:cNvSpPr>
          <p:nvPr/>
        </p:nvSpPr>
        <p:spPr bwMode="auto">
          <a:xfrm>
            <a:off x="5651500" y="476250"/>
            <a:ext cx="2519363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Пончик</a:t>
            </a:r>
          </a:p>
        </p:txBody>
      </p:sp>
      <p:sp>
        <p:nvSpPr>
          <p:cNvPr id="140308" name="WordArt 20"/>
          <p:cNvSpPr>
            <a:spLocks noChangeArrowheads="1" noChangeShapeType="1" noTextEdit="1"/>
          </p:cNvSpPr>
          <p:nvPr/>
        </p:nvSpPr>
        <p:spPr bwMode="auto">
          <a:xfrm>
            <a:off x="5435600" y="1916113"/>
            <a:ext cx="266541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Винтик</a:t>
            </a:r>
          </a:p>
        </p:txBody>
      </p:sp>
      <p:sp>
        <p:nvSpPr>
          <p:cNvPr id="140309" name="WordArt 21"/>
          <p:cNvSpPr>
            <a:spLocks noChangeArrowheads="1" noChangeShapeType="1" noTextEdit="1"/>
          </p:cNvSpPr>
          <p:nvPr/>
        </p:nvSpPr>
        <p:spPr bwMode="auto">
          <a:xfrm>
            <a:off x="5364163" y="3573463"/>
            <a:ext cx="2663825" cy="738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Тюбик</a:t>
            </a:r>
          </a:p>
        </p:txBody>
      </p:sp>
      <p:sp>
        <p:nvSpPr>
          <p:cNvPr id="140310" name="WordArt 22"/>
          <p:cNvSpPr>
            <a:spLocks noChangeArrowheads="1" noChangeShapeType="1" noTextEdit="1"/>
          </p:cNvSpPr>
          <p:nvPr/>
        </p:nvSpPr>
        <p:spPr bwMode="auto">
          <a:xfrm>
            <a:off x="5435600" y="5157788"/>
            <a:ext cx="2665413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Авоська</a:t>
            </a:r>
          </a:p>
        </p:txBody>
      </p:sp>
      <p:pic>
        <p:nvPicPr>
          <p:cNvPr id="140311" name="Picture 23" descr="im30_74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04813"/>
            <a:ext cx="1617662" cy="857250"/>
          </a:xfrm>
          <a:prstGeom prst="rect">
            <a:avLst/>
          </a:prstGeom>
          <a:noFill/>
        </p:spPr>
      </p:pic>
      <p:pic>
        <p:nvPicPr>
          <p:cNvPr id="140312" name="Picture 24" descr="25236"/>
          <p:cNvPicPr>
            <a:picLocks noChangeAspect="1" noChangeArrowheads="1"/>
          </p:cNvPicPr>
          <p:nvPr/>
        </p:nvPicPr>
        <p:blipFill>
          <a:blip r:embed="rId3" cstate="print"/>
          <a:srcRect l="28450" t="22171" r="19400" b="31006"/>
          <a:stretch>
            <a:fillRect/>
          </a:stretch>
        </p:blipFill>
        <p:spPr bwMode="auto">
          <a:xfrm>
            <a:off x="3492500" y="1773238"/>
            <a:ext cx="1655763" cy="1065212"/>
          </a:xfrm>
          <a:prstGeom prst="rect">
            <a:avLst/>
          </a:prstGeom>
          <a:noFill/>
        </p:spPr>
      </p:pic>
      <p:pic>
        <p:nvPicPr>
          <p:cNvPr id="140313" name="Picture 25" descr="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644900"/>
            <a:ext cx="1428750" cy="533400"/>
          </a:xfrm>
          <a:prstGeom prst="rect">
            <a:avLst/>
          </a:prstGeom>
          <a:noFill/>
        </p:spPr>
      </p:pic>
      <p:pic>
        <p:nvPicPr>
          <p:cNvPr id="140314" name="Picture 26" descr="av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4581525"/>
            <a:ext cx="989013" cy="2000250"/>
          </a:xfrm>
          <a:prstGeom prst="rect">
            <a:avLst/>
          </a:prstGeom>
          <a:noFill/>
        </p:spPr>
      </p:pic>
      <p:sp>
        <p:nvSpPr>
          <p:cNvPr id="140315" name="WordArt 27"/>
          <p:cNvSpPr>
            <a:spLocks noChangeArrowheads="1" noChangeShapeType="1" noTextEdit="1"/>
          </p:cNvSpPr>
          <p:nvPr/>
        </p:nvSpPr>
        <p:spPr bwMode="auto">
          <a:xfrm>
            <a:off x="5795963" y="5949950"/>
            <a:ext cx="2230437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кто?</a:t>
            </a:r>
          </a:p>
        </p:txBody>
      </p:sp>
      <p:sp>
        <p:nvSpPr>
          <p:cNvPr id="140316" name="WordArt 28"/>
          <p:cNvSpPr>
            <a:spLocks noChangeArrowheads="1" noChangeShapeType="1" noTextEdit="1"/>
          </p:cNvSpPr>
          <p:nvPr/>
        </p:nvSpPr>
        <p:spPr bwMode="auto">
          <a:xfrm>
            <a:off x="900113" y="5949950"/>
            <a:ext cx="21590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что?</a:t>
            </a:r>
          </a:p>
        </p:txBody>
      </p:sp>
      <p:pic>
        <p:nvPicPr>
          <p:cNvPr id="140317" name="Picture 29" descr="0f708c21b9eft"/>
          <p:cNvPicPr>
            <a:picLocks noChangeAspect="1" noChangeArrowheads="1"/>
          </p:cNvPicPr>
          <p:nvPr/>
        </p:nvPicPr>
        <p:blipFill>
          <a:blip r:embed="rId6" cstate="print"/>
          <a:srcRect l="7556" t="3139" r="24388" b="11436"/>
          <a:stretch>
            <a:fillRect/>
          </a:stretch>
        </p:blipFill>
        <p:spPr bwMode="auto">
          <a:xfrm>
            <a:off x="8243888" y="549275"/>
            <a:ext cx="900112" cy="900113"/>
          </a:xfrm>
          <a:prstGeom prst="rect">
            <a:avLst/>
          </a:prstGeom>
          <a:noFill/>
        </p:spPr>
      </p:pic>
      <p:pic>
        <p:nvPicPr>
          <p:cNvPr id="140318" name="Picture 30" descr="detskie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6913" y="1989138"/>
            <a:ext cx="669925" cy="936625"/>
          </a:xfrm>
          <a:prstGeom prst="rect">
            <a:avLst/>
          </a:prstGeom>
          <a:noFill/>
        </p:spPr>
      </p:pic>
      <p:pic>
        <p:nvPicPr>
          <p:cNvPr id="140319" name="Picture 31" descr="i_033"/>
          <p:cNvPicPr>
            <a:picLocks noChangeAspect="1" noChangeArrowheads="1"/>
          </p:cNvPicPr>
          <p:nvPr/>
        </p:nvPicPr>
        <p:blipFill>
          <a:blip r:embed="rId8" cstate="print"/>
          <a:srcRect l="29674" t="48717"/>
          <a:stretch>
            <a:fillRect/>
          </a:stretch>
        </p:blipFill>
        <p:spPr bwMode="auto">
          <a:xfrm>
            <a:off x="8101013" y="3500438"/>
            <a:ext cx="854075" cy="904875"/>
          </a:xfrm>
          <a:prstGeom prst="rect">
            <a:avLst/>
          </a:prstGeom>
          <a:noFill/>
        </p:spPr>
      </p:pic>
      <p:pic>
        <p:nvPicPr>
          <p:cNvPr id="140320" name="Picture 32" descr="rr_5179_08"/>
          <p:cNvPicPr>
            <a:picLocks noChangeAspect="1" noChangeArrowheads="1"/>
          </p:cNvPicPr>
          <p:nvPr/>
        </p:nvPicPr>
        <p:blipFill>
          <a:blip r:embed="rId9" cstate="print"/>
          <a:srcRect l="21320" t="11655" r="17209"/>
          <a:stretch>
            <a:fillRect/>
          </a:stretch>
        </p:blipFill>
        <p:spPr bwMode="auto">
          <a:xfrm>
            <a:off x="8172450" y="4868863"/>
            <a:ext cx="796925" cy="1008062"/>
          </a:xfrm>
          <a:prstGeom prst="rect">
            <a:avLst/>
          </a:prstGeom>
          <a:noFill/>
        </p:spPr>
      </p:pic>
      <p:sp>
        <p:nvSpPr>
          <p:cNvPr id="33" name="Нижний колонтитул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-2012 год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4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4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4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5" grpId="0" animBg="1"/>
      <p:bldP spid="140316" grpId="0" animBg="1"/>
    </p:bldLst>
  </p:timing>
</p:sld>
</file>

<file path=ppt/theme/theme1.xml><?xml version="1.0" encoding="utf-8"?>
<a:theme xmlns:a="http://schemas.openxmlformats.org/drawingml/2006/main" name="ин.яз.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339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ин.яз.3</vt:lpstr>
      <vt:lpstr>Слайд</vt:lpstr>
      <vt:lpstr>ИМЯ  СУЩЕСТВИТЕЛЬНОЕ Урок 2.</vt:lpstr>
      <vt:lpstr> 1. С КАКОЙ ЧАСТЬЮ РЕЧИ ПОЗНАКОМИЛИСЬ? </vt:lpstr>
      <vt:lpstr>Слайд 3</vt:lpstr>
      <vt:lpstr>Путешествие в  Цветочный город</vt:lpstr>
      <vt:lpstr>ВОТ ВИДЕН ГОРОД</vt:lpstr>
      <vt:lpstr>Слайд 6</vt:lpstr>
      <vt:lpstr>Слайд 7</vt:lpstr>
      <vt:lpstr>Слайд 8</vt:lpstr>
      <vt:lpstr>Слайд 9</vt:lpstr>
      <vt:lpstr>Путешествие в  Цветочный город</vt:lpstr>
      <vt:lpstr>Слайд 11</vt:lpstr>
      <vt:lpstr>ВОЗВРАЩАЕМСЯ ДОМОЙ!</vt:lpstr>
      <vt:lpstr>ПРОВЕРЬ СЕБЯ:</vt:lpstr>
      <vt:lpstr>Путешествие в  Цветочный город</vt:lpstr>
      <vt:lpstr>Домашнее задание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СУЩЕСТВИТЕЛЬНОЕ</dc:title>
  <dc:creator>Customer</dc:creator>
  <cp:lastModifiedBy>Татьяна</cp:lastModifiedBy>
  <cp:revision>33</cp:revision>
  <dcterms:created xsi:type="dcterms:W3CDTF">2011-01-09T15:37:53Z</dcterms:created>
  <dcterms:modified xsi:type="dcterms:W3CDTF">2014-12-06T16:22:50Z</dcterms:modified>
</cp:coreProperties>
</file>