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30" autoAdjust="0"/>
  </p:normalViewPr>
  <p:slideViewPr>
    <p:cSldViewPr>
      <p:cViewPr>
        <p:scale>
          <a:sx n="55" d="100"/>
          <a:sy n="55" d="100"/>
        </p:scale>
        <p:origin x="-114" y="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92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6B082E-42B0-4A6C-B635-6AA76D28E43D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1F6D83-8566-41F4-8AE1-A5F07D28D786}">
      <dgm:prSet phldrT="[Текст]"/>
      <dgm:spPr/>
      <dgm:t>
        <a:bodyPr/>
        <a:lstStyle/>
        <a:p>
          <a:endParaRPr lang="ru-RU" sz="1600" dirty="0"/>
        </a:p>
      </dgm:t>
    </dgm:pt>
    <dgm:pt modelId="{8FA508C0-261A-4E28-9BC0-5950A995D6FA}" type="parTrans" cxnId="{448E7670-1F79-4F29-98F6-EFE31DBED957}">
      <dgm:prSet/>
      <dgm:spPr/>
      <dgm:t>
        <a:bodyPr/>
        <a:lstStyle/>
        <a:p>
          <a:endParaRPr lang="ru-RU"/>
        </a:p>
      </dgm:t>
    </dgm:pt>
    <dgm:pt modelId="{35C746FF-B70F-45D7-A548-64E25A81A631}" type="sibTrans" cxnId="{448E7670-1F79-4F29-98F6-EFE31DBED957}">
      <dgm:prSet/>
      <dgm:spPr/>
      <dgm:t>
        <a:bodyPr/>
        <a:lstStyle/>
        <a:p>
          <a:endParaRPr lang="ru-RU"/>
        </a:p>
      </dgm:t>
    </dgm:pt>
    <dgm:pt modelId="{F97A8246-0BCB-468A-A733-BA036DC98AF1}">
      <dgm:prSet phldrT="[Текст]"/>
      <dgm:spPr/>
      <dgm:t>
        <a:bodyPr/>
        <a:lstStyle/>
        <a:p>
          <a:endParaRPr lang="ru-RU" sz="1600" dirty="0"/>
        </a:p>
      </dgm:t>
    </dgm:pt>
    <dgm:pt modelId="{C9FB5C5C-3304-4875-AC54-F9C9AF804009}" type="parTrans" cxnId="{DDEF53A7-B190-4FA9-A49E-85FF349A88FF}">
      <dgm:prSet/>
      <dgm:spPr/>
      <dgm:t>
        <a:bodyPr/>
        <a:lstStyle/>
        <a:p>
          <a:endParaRPr lang="ru-RU"/>
        </a:p>
      </dgm:t>
    </dgm:pt>
    <dgm:pt modelId="{E2CE29C6-0D64-402F-BC30-F382761ACB03}" type="sibTrans" cxnId="{DDEF53A7-B190-4FA9-A49E-85FF349A88FF}">
      <dgm:prSet/>
      <dgm:spPr/>
      <dgm:t>
        <a:bodyPr/>
        <a:lstStyle/>
        <a:p>
          <a:endParaRPr lang="ru-RU"/>
        </a:p>
      </dgm:t>
    </dgm:pt>
    <dgm:pt modelId="{39616C6A-2366-4194-B60F-3A3564B82B09}">
      <dgm:prSet phldrT="[Текст]" custT="1"/>
      <dgm:spPr/>
      <dgm:t>
        <a:bodyPr/>
        <a:lstStyle/>
        <a:p>
          <a:endParaRPr lang="ru-RU" sz="2000" dirty="0">
            <a:latin typeface="+mn-lt"/>
          </a:endParaRPr>
        </a:p>
      </dgm:t>
    </dgm:pt>
    <dgm:pt modelId="{C56F4FAE-15C6-4A7F-AB4A-06A4A33F1176}" type="parTrans" cxnId="{D2715237-6D1C-404E-A62D-E5C860FA5960}">
      <dgm:prSet/>
      <dgm:spPr/>
      <dgm:t>
        <a:bodyPr/>
        <a:lstStyle/>
        <a:p>
          <a:endParaRPr lang="ru-RU"/>
        </a:p>
      </dgm:t>
    </dgm:pt>
    <dgm:pt modelId="{81661E8D-93B1-4F4F-985A-1642BAFC9FEB}" type="sibTrans" cxnId="{D2715237-6D1C-404E-A62D-E5C860FA5960}">
      <dgm:prSet/>
      <dgm:spPr/>
      <dgm:t>
        <a:bodyPr/>
        <a:lstStyle/>
        <a:p>
          <a:endParaRPr lang="ru-RU"/>
        </a:p>
      </dgm:t>
    </dgm:pt>
    <dgm:pt modelId="{F8A6869A-DAFC-4DC1-AEC5-4AEA2D6C8F78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Задачи.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1DA8D12-04DD-4E8B-A8AA-3149CFF007AE}" type="parTrans" cxnId="{FFA7083D-C75E-4073-92A1-E8E444DCAF10}">
      <dgm:prSet/>
      <dgm:spPr/>
      <dgm:t>
        <a:bodyPr/>
        <a:lstStyle/>
        <a:p>
          <a:endParaRPr lang="ru-RU"/>
        </a:p>
      </dgm:t>
    </dgm:pt>
    <dgm:pt modelId="{A75D9F5C-A6CB-47BB-9A9B-3133D846CBD8}" type="sibTrans" cxnId="{FFA7083D-C75E-4073-92A1-E8E444DCAF10}">
      <dgm:prSet/>
      <dgm:spPr/>
      <dgm:t>
        <a:bodyPr/>
        <a:lstStyle/>
        <a:p>
          <a:endParaRPr lang="ru-RU"/>
        </a:p>
      </dgm:t>
    </dgm:pt>
    <dgm:pt modelId="{59F63581-4C96-48DC-A125-96B9CD41B840}">
      <dgm:prSet phldrT="[Текст]" custT="1"/>
      <dgm:spPr/>
      <dgm:t>
        <a:bodyPr/>
        <a:lstStyle/>
        <a:p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Формировать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умение детей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анализировать, аргументировать свой выбор, слушать задания воспитателя.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25AAB18-BE20-487E-9C89-B5CB9815BF0B}" type="parTrans" cxnId="{E24581F0-1BFD-4536-BD96-63CAAF2830CD}">
      <dgm:prSet/>
      <dgm:spPr/>
      <dgm:t>
        <a:bodyPr/>
        <a:lstStyle/>
        <a:p>
          <a:endParaRPr lang="ru-RU"/>
        </a:p>
      </dgm:t>
    </dgm:pt>
    <dgm:pt modelId="{5AFE05B8-6530-437B-9D94-A1C6CD96B306}" type="sibTrans" cxnId="{E24581F0-1BFD-4536-BD96-63CAAF2830CD}">
      <dgm:prSet/>
      <dgm:spPr/>
      <dgm:t>
        <a:bodyPr/>
        <a:lstStyle/>
        <a:p>
          <a:endParaRPr lang="ru-RU"/>
        </a:p>
      </dgm:t>
    </dgm:pt>
    <dgm:pt modelId="{60735327-2BBF-4A54-85BA-9C746FFDEA65}">
      <dgm:prSet phldrT="[Текст]" custT="1"/>
      <dgm:spPr/>
      <dgm:t>
        <a:bodyPr/>
        <a:lstStyle/>
        <a:p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Закреплять обобщающие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понятий</a:t>
          </a:r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EF30437-CD3F-4FD0-8A33-EEAD86D5358A}" type="parTrans" cxnId="{8DA46D9B-FE38-40EF-A7AD-4929D575196C}">
      <dgm:prSet/>
      <dgm:spPr/>
      <dgm:t>
        <a:bodyPr/>
        <a:lstStyle/>
        <a:p>
          <a:endParaRPr lang="ru-RU"/>
        </a:p>
      </dgm:t>
    </dgm:pt>
    <dgm:pt modelId="{1A32E666-3C55-4EFB-8425-B1AF9F49374F}" type="sibTrans" cxnId="{8DA46D9B-FE38-40EF-A7AD-4929D575196C}">
      <dgm:prSet/>
      <dgm:spPr/>
      <dgm:t>
        <a:bodyPr/>
        <a:lstStyle/>
        <a:p>
          <a:endParaRPr lang="ru-RU"/>
        </a:p>
      </dgm:t>
    </dgm:pt>
    <dgm:pt modelId="{8B294DCC-6EFE-4E19-AF85-67A16F942BE1}">
      <dgm:prSet phldrT="[Текст]"/>
      <dgm:spPr/>
      <dgm:t>
        <a:bodyPr/>
        <a:lstStyle/>
        <a:p>
          <a:endParaRPr lang="ru-RU" sz="1600" dirty="0"/>
        </a:p>
      </dgm:t>
    </dgm:pt>
    <dgm:pt modelId="{A74AA972-6F03-4A33-AABD-FEFD08E9BEB7}" type="parTrans" cxnId="{0E6D9263-0CF0-4B94-BAC6-24A53479FDB4}">
      <dgm:prSet/>
      <dgm:spPr/>
      <dgm:t>
        <a:bodyPr/>
        <a:lstStyle/>
        <a:p>
          <a:endParaRPr lang="ru-RU"/>
        </a:p>
      </dgm:t>
    </dgm:pt>
    <dgm:pt modelId="{EF16EDE1-91B5-4193-A35D-46510160991B}" type="sibTrans" cxnId="{0E6D9263-0CF0-4B94-BAC6-24A53479FDB4}">
      <dgm:prSet/>
      <dgm:spPr/>
      <dgm:t>
        <a:bodyPr/>
        <a:lstStyle/>
        <a:p>
          <a:endParaRPr lang="ru-RU"/>
        </a:p>
      </dgm:t>
    </dgm:pt>
    <dgm:pt modelId="{5AA4123D-4465-4C9E-814E-D3FA87BD154B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Цель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:Познакомить детей  с понятиями «Пешеход»,  «Пешеходный переход», «Проезжая часть», «Правила дорожного движения», «Светофор» 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D10EEF6-3944-4013-8A59-1D6B632DC653}" type="sibTrans" cxnId="{E68C595D-6D79-4C31-9B9E-AE7FF07A25FA}">
      <dgm:prSet/>
      <dgm:spPr/>
      <dgm:t>
        <a:bodyPr/>
        <a:lstStyle/>
        <a:p>
          <a:endParaRPr lang="ru-RU"/>
        </a:p>
      </dgm:t>
    </dgm:pt>
    <dgm:pt modelId="{3039E9D2-042F-4008-9FC7-33A03D7459F9}" type="parTrans" cxnId="{E68C595D-6D79-4C31-9B9E-AE7FF07A25FA}">
      <dgm:prSet/>
      <dgm:spPr/>
      <dgm:t>
        <a:bodyPr/>
        <a:lstStyle/>
        <a:p>
          <a:endParaRPr lang="ru-RU"/>
        </a:p>
      </dgm:t>
    </dgm:pt>
    <dgm:pt modelId="{D3D6E8AD-320B-4D85-9EAC-BC902E760695}" type="pres">
      <dgm:prSet presAssocID="{D86B082E-42B0-4A6C-B635-6AA76D28E4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13B6D7-7171-4B64-9CED-A39815B0EB98}" type="pres">
      <dgm:prSet presAssocID="{5AA4123D-4465-4C9E-814E-D3FA87BD154B}" presName="parentText" presStyleLbl="node1" presStyleIdx="0" presStyleCnt="1" custScaleY="148548" custLinFactNeighborX="-3156" custLinFactNeighborY="-130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725D7-F975-471C-B44C-323C91D5152D}" type="pres">
      <dgm:prSet presAssocID="{5AA4123D-4465-4C9E-814E-D3FA87BD154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EF53A7-B190-4FA9-A49E-85FF349A88FF}" srcId="{5AA4123D-4465-4C9E-814E-D3FA87BD154B}" destId="{F97A8246-0BCB-468A-A733-BA036DC98AF1}" srcOrd="1" destOrd="0" parTransId="{C9FB5C5C-3304-4875-AC54-F9C9AF804009}" sibTransId="{E2CE29C6-0D64-402F-BC30-F382761ACB03}"/>
    <dgm:cxn modelId="{28451C0E-E83A-46E5-8053-0DBB63970A50}" type="presOf" srcId="{F97A8246-0BCB-468A-A733-BA036DC98AF1}" destId="{93A725D7-F975-471C-B44C-323C91D5152D}" srcOrd="0" destOrd="1" presId="urn:microsoft.com/office/officeart/2005/8/layout/vList2"/>
    <dgm:cxn modelId="{FFA7083D-C75E-4073-92A1-E8E444DCAF10}" srcId="{5AA4123D-4465-4C9E-814E-D3FA87BD154B}" destId="{F8A6869A-DAFC-4DC1-AEC5-4AEA2D6C8F78}" srcOrd="3" destOrd="0" parTransId="{C1DA8D12-04DD-4E8B-A8AA-3149CFF007AE}" sibTransId="{A75D9F5C-A6CB-47BB-9A9B-3133D846CBD8}"/>
    <dgm:cxn modelId="{19FCD246-AC6B-4546-A826-32A115439257}" type="presOf" srcId="{5AA4123D-4465-4C9E-814E-D3FA87BD154B}" destId="{8713B6D7-7171-4B64-9CED-A39815B0EB98}" srcOrd="0" destOrd="0" presId="urn:microsoft.com/office/officeart/2005/8/layout/vList2"/>
    <dgm:cxn modelId="{E68C595D-6D79-4C31-9B9E-AE7FF07A25FA}" srcId="{D86B082E-42B0-4A6C-B635-6AA76D28E43D}" destId="{5AA4123D-4465-4C9E-814E-D3FA87BD154B}" srcOrd="0" destOrd="0" parTransId="{3039E9D2-042F-4008-9FC7-33A03D7459F9}" sibTransId="{1D10EEF6-3944-4013-8A59-1D6B632DC653}"/>
    <dgm:cxn modelId="{0E6D9263-0CF0-4B94-BAC6-24A53479FDB4}" srcId="{5AA4123D-4465-4C9E-814E-D3FA87BD154B}" destId="{8B294DCC-6EFE-4E19-AF85-67A16F942BE1}" srcOrd="6" destOrd="0" parTransId="{A74AA972-6F03-4A33-AABD-FEFD08E9BEB7}" sibTransId="{EF16EDE1-91B5-4193-A35D-46510160991B}"/>
    <dgm:cxn modelId="{9FAE352B-5C4F-48BF-A43A-F4840B27095C}" type="presOf" srcId="{59F63581-4C96-48DC-A125-96B9CD41B840}" destId="{93A725D7-F975-471C-B44C-323C91D5152D}" srcOrd="0" destOrd="4" presId="urn:microsoft.com/office/officeart/2005/8/layout/vList2"/>
    <dgm:cxn modelId="{E24581F0-1BFD-4536-BD96-63CAAF2830CD}" srcId="{5AA4123D-4465-4C9E-814E-D3FA87BD154B}" destId="{59F63581-4C96-48DC-A125-96B9CD41B840}" srcOrd="4" destOrd="0" parTransId="{825AAB18-BE20-487E-9C89-B5CB9815BF0B}" sibTransId="{5AFE05B8-6530-437B-9D94-A1C6CD96B306}"/>
    <dgm:cxn modelId="{8DA46D9B-FE38-40EF-A7AD-4929D575196C}" srcId="{5AA4123D-4465-4C9E-814E-D3FA87BD154B}" destId="{60735327-2BBF-4A54-85BA-9C746FFDEA65}" srcOrd="5" destOrd="0" parTransId="{0EF30437-CD3F-4FD0-8A33-EEAD86D5358A}" sibTransId="{1A32E666-3C55-4EFB-8425-B1AF9F49374F}"/>
    <dgm:cxn modelId="{448E7670-1F79-4F29-98F6-EFE31DBED957}" srcId="{5AA4123D-4465-4C9E-814E-D3FA87BD154B}" destId="{E71F6D83-8566-41F4-8AE1-A5F07D28D786}" srcOrd="0" destOrd="0" parTransId="{8FA508C0-261A-4E28-9BC0-5950A995D6FA}" sibTransId="{35C746FF-B70F-45D7-A548-64E25A81A631}"/>
    <dgm:cxn modelId="{9FC93214-B63F-482C-B847-74D555C7366A}" type="presOf" srcId="{39616C6A-2366-4194-B60F-3A3564B82B09}" destId="{93A725D7-F975-471C-B44C-323C91D5152D}" srcOrd="0" destOrd="2" presId="urn:microsoft.com/office/officeart/2005/8/layout/vList2"/>
    <dgm:cxn modelId="{D2715237-6D1C-404E-A62D-E5C860FA5960}" srcId="{5AA4123D-4465-4C9E-814E-D3FA87BD154B}" destId="{39616C6A-2366-4194-B60F-3A3564B82B09}" srcOrd="2" destOrd="0" parTransId="{C56F4FAE-15C6-4A7F-AB4A-06A4A33F1176}" sibTransId="{81661E8D-93B1-4F4F-985A-1642BAFC9FEB}"/>
    <dgm:cxn modelId="{FAEB6ED0-65E7-4272-9184-5660C8A8DF89}" type="presOf" srcId="{8B294DCC-6EFE-4E19-AF85-67A16F942BE1}" destId="{93A725D7-F975-471C-B44C-323C91D5152D}" srcOrd="0" destOrd="6" presId="urn:microsoft.com/office/officeart/2005/8/layout/vList2"/>
    <dgm:cxn modelId="{ED53E718-7A2E-47F6-B7D3-4E3F3A00044C}" type="presOf" srcId="{E71F6D83-8566-41F4-8AE1-A5F07D28D786}" destId="{93A725D7-F975-471C-B44C-323C91D5152D}" srcOrd="0" destOrd="0" presId="urn:microsoft.com/office/officeart/2005/8/layout/vList2"/>
    <dgm:cxn modelId="{7C7F4063-2E89-4B67-84D9-AB652E5180D5}" type="presOf" srcId="{D86B082E-42B0-4A6C-B635-6AA76D28E43D}" destId="{D3D6E8AD-320B-4D85-9EAC-BC902E760695}" srcOrd="0" destOrd="0" presId="urn:microsoft.com/office/officeart/2005/8/layout/vList2"/>
    <dgm:cxn modelId="{BE824BD4-CECD-44A9-A287-EAD88D2E2637}" type="presOf" srcId="{60735327-2BBF-4A54-85BA-9C746FFDEA65}" destId="{93A725D7-F975-471C-B44C-323C91D5152D}" srcOrd="0" destOrd="5" presId="urn:microsoft.com/office/officeart/2005/8/layout/vList2"/>
    <dgm:cxn modelId="{FF54EB01-72D8-4421-A724-F0270FB38380}" type="presOf" srcId="{F8A6869A-DAFC-4DC1-AEC5-4AEA2D6C8F78}" destId="{93A725D7-F975-471C-B44C-323C91D5152D}" srcOrd="0" destOrd="3" presId="urn:microsoft.com/office/officeart/2005/8/layout/vList2"/>
    <dgm:cxn modelId="{885DA4E4-DCB8-42EC-B21B-844B0AB80498}" type="presParOf" srcId="{D3D6E8AD-320B-4D85-9EAC-BC902E760695}" destId="{8713B6D7-7171-4B64-9CED-A39815B0EB98}" srcOrd="0" destOrd="0" presId="urn:microsoft.com/office/officeart/2005/8/layout/vList2"/>
    <dgm:cxn modelId="{2A3530D8-2C8B-4831-BBBB-BB2969B6653D}" type="presParOf" srcId="{D3D6E8AD-320B-4D85-9EAC-BC902E760695}" destId="{93A725D7-F975-471C-B44C-323C91D5152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13B6D7-7171-4B64-9CED-A39815B0EB98}">
      <dsp:nvSpPr>
        <dsp:cNvPr id="0" name=""/>
        <dsp:cNvSpPr/>
      </dsp:nvSpPr>
      <dsp:spPr>
        <a:xfrm>
          <a:off x="0" y="0"/>
          <a:ext cx="6096000" cy="2207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Цель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:Познакомить детей  с понятиями «Пешеход»,  «Пешеходный переход», «Проезжая часть», «Правила дорожного движения», «Светофор» 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096000" cy="2207696"/>
      </dsp:txXfrm>
    </dsp:sp>
    <dsp:sp modelId="{93A725D7-F975-471C-B44C-323C91D5152D}">
      <dsp:nvSpPr>
        <dsp:cNvPr id="0" name=""/>
        <dsp:cNvSpPr/>
      </dsp:nvSpPr>
      <dsp:spPr>
        <a:xfrm>
          <a:off x="0" y="2212420"/>
          <a:ext cx="6096000" cy="247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Задачи.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Формировать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умение детей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анализировать, аргументировать свой выбор, слушать задания воспитателя.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Закреплять обобщающие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понятий</a:t>
          </a:r>
          <a:r>
            <a:rPr lang="ru-RU" sz="2400" b="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</dsp:txBody>
      <dsp:txXfrm>
        <a:off x="0" y="2212420"/>
        <a:ext cx="6096000" cy="2479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CCE23-0469-4364-A41C-22A56FC24998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0267E-2E70-4A56-89C8-A11DF3C56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D80F4B-BD18-4B51-B314-CF44BA5215BE}" type="datetimeFigureOut">
              <a:rPr lang="ru-RU" smtClean="0"/>
              <a:pPr/>
              <a:t>26.07.2013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0AAB43-4D7C-437D-8EBF-08CF12FEF5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0F4B-BD18-4B51-B314-CF44BA5215BE}" type="datetimeFigureOut">
              <a:rPr lang="ru-RU" smtClean="0"/>
              <a:pPr/>
              <a:t>26.07.2013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AAB43-4D7C-437D-8EBF-08CF12FEF5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0D80F4B-BD18-4B51-B314-CF44BA5215BE}" type="datetimeFigureOut">
              <a:rPr lang="ru-RU" smtClean="0"/>
              <a:pPr/>
              <a:t>26.07.2013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0AAB43-4D7C-437D-8EBF-08CF12FEF5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0F4B-BD18-4B51-B314-CF44BA5215BE}" type="datetimeFigureOut">
              <a:rPr lang="ru-RU" smtClean="0"/>
              <a:pPr/>
              <a:t>26.07.2013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AAB43-4D7C-437D-8EBF-08CF12FEF5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D80F4B-BD18-4B51-B314-CF44BA5215BE}" type="datetimeFigureOut">
              <a:rPr lang="ru-RU" smtClean="0"/>
              <a:pPr/>
              <a:t>26.07.2013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0AAB43-4D7C-437D-8EBF-08CF12FEF5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0F4B-BD18-4B51-B314-CF44BA5215BE}" type="datetimeFigureOut">
              <a:rPr lang="ru-RU" smtClean="0"/>
              <a:pPr/>
              <a:t>26.07.2013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AAB43-4D7C-437D-8EBF-08CF12FEF5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0F4B-BD18-4B51-B314-CF44BA5215BE}" type="datetimeFigureOut">
              <a:rPr lang="ru-RU" smtClean="0"/>
              <a:pPr/>
              <a:t>26.07.2013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AAB43-4D7C-437D-8EBF-08CF12FEF5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0F4B-BD18-4B51-B314-CF44BA5215BE}" type="datetimeFigureOut">
              <a:rPr lang="ru-RU" smtClean="0"/>
              <a:pPr/>
              <a:t>26.07.2013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AAB43-4D7C-437D-8EBF-08CF12FEF5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D80F4B-BD18-4B51-B314-CF44BA5215BE}" type="datetimeFigureOut">
              <a:rPr lang="ru-RU" smtClean="0"/>
              <a:pPr/>
              <a:t>26.07.2013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AAB43-4D7C-437D-8EBF-08CF12FEF5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0F4B-BD18-4B51-B314-CF44BA5215BE}" type="datetimeFigureOut">
              <a:rPr lang="ru-RU" smtClean="0"/>
              <a:pPr/>
              <a:t>26.07.2013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AAB43-4D7C-437D-8EBF-08CF12FEF5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0F4B-BD18-4B51-B314-CF44BA5215BE}" type="datetimeFigureOut">
              <a:rPr lang="ru-RU" smtClean="0"/>
              <a:pPr/>
              <a:t>26.07.2013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AAB43-4D7C-437D-8EBF-08CF12FEF5D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0D80F4B-BD18-4B51-B314-CF44BA5215BE}" type="datetimeFigureOut">
              <a:rPr lang="ru-RU" smtClean="0"/>
              <a:pPr/>
              <a:t>26.07.2013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0AAB43-4D7C-437D-8EBF-08CF12FEF5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187624" y="-1044116"/>
            <a:ext cx="6912768" cy="2088232"/>
          </a:xfrm>
        </p:spPr>
        <p:txBody>
          <a:bodyPr/>
          <a:lstStyle/>
          <a:p>
            <a:r>
              <a:rPr lang="ru-RU" dirty="0" smtClean="0"/>
              <a:t>Знакомство с улицей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31640" y="39330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User\Desktop\foto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antsygina.ucoz.ru/_si/0/9761194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s436.ucoz.ru/62e70841c11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003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datas/fizkultura/Proekt-Zdorove-detej/0020-020-Spasibo-za-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267"/>
            <a:ext cx="8172400" cy="6871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331640" y="548680"/>
          <a:ext cx="609600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интеграция образовательных областей        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355976" y="17008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321297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63787"/>
            <a:ext cx="2343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3212976"/>
            <a:ext cx="81452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Коммуникация, Познание, Безопасность, Здоровья, Художественное творчество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7239000" cy="6599752"/>
          </a:xfrm>
        </p:spPr>
        <p:txBody>
          <a:bodyPr/>
          <a:lstStyle/>
          <a:p>
            <a:r>
              <a:rPr lang="ru-RU" b="1" dirty="0" smtClean="0"/>
              <a:t>Материал.</a:t>
            </a:r>
            <a:r>
              <a:rPr lang="ru-RU" dirty="0" smtClean="0"/>
              <a:t> Знак «Пешеходный переход». Сюжетная картина с изображением улицы. Изображение светофора.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8677" name="Picture 5" descr="C:\Users\User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196752"/>
            <a:ext cx="5688632" cy="5661248"/>
          </a:xfrm>
          <a:prstGeom prst="rect">
            <a:avLst/>
          </a:prstGeom>
          <a:noFill/>
        </p:spPr>
      </p:pic>
      <p:pic>
        <p:nvPicPr>
          <p:cNvPr id="28679" name="Picture 7" descr="C:\Users\User\Desktop\Новая папк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2699792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0"/>
            <a:ext cx="7560840" cy="764704"/>
          </a:xfrm>
        </p:spPr>
        <p:txBody>
          <a:bodyPr/>
          <a:lstStyle/>
          <a:p>
            <a:r>
              <a:rPr lang="ru-RU" dirty="0" smtClean="0"/>
              <a:t>              Ход занятия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764704"/>
            <a:ext cx="7128792" cy="59046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Сейчас я проверю, какие вы внимательные пешеходы . Я вам задаю вопрос, а вы отвечаете «да» или «нет».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- Море сладкая вода? (Нет)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Красный свет - проезда нет? (Да)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-Если очень вы спешите, то перед транспортом бежите? (Нет)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Мы всегда идем вперед только там, где переход? (Да)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Бежим вперед так скоро, что не видим светофора? (Нет)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На знаке «здесь проезда нет» нарисован человек? (Нет)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Знак красный цвет означает «здесь запрет»? (Да)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Дети  сидят на стулья ,а на доске вывешена сюжетная картина с изображением движущегося транспорта и пешеходов.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Воспитатель.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Посмотрите внимательно на картину. Что вы на ней видите? 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(Ответы детей.) (машины, пешеходы)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12887"/>
            <a:ext cx="817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 smtClean="0">
                <a:latin typeface="Arial Black" pitchFamily="34" charset="0"/>
                <a:cs typeface="Arial" pitchFamily="34" charset="0"/>
              </a:rPr>
              <a:t>Воспитатель. Да, много машин. На этой картине вы видите, как безопасно ездят машины и переходят дорогу пешеходы.  Благодаря чему это происходит?</a:t>
            </a:r>
          </a:p>
          <a:p>
            <a:r>
              <a:rPr lang="ru-RU" sz="16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ru-RU" sz="1600" i="1" dirty="0" smtClean="0">
                <a:latin typeface="Arial Black" pitchFamily="34" charset="0"/>
                <a:cs typeface="Arial" pitchFamily="34" charset="0"/>
              </a:rPr>
              <a:t>(Ответы детей.) (Благодаря правилам)</a:t>
            </a:r>
            <a:r>
              <a:rPr lang="ru-RU" sz="1600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 Black" pitchFamily="34" charset="0"/>
                <a:cs typeface="Arial" pitchFamily="34" charset="0"/>
              </a:rPr>
            </a:br>
            <a:r>
              <a:rPr lang="ru-RU" sz="1600" dirty="0" smtClean="0">
                <a:latin typeface="Arial Black" pitchFamily="34" charset="0"/>
                <a:cs typeface="Arial" pitchFamily="34" charset="0"/>
              </a:rPr>
              <a:t>Воспитатель. Правильно, каждый человек должен соблюдать правила дорожного движения, и знать где и как следует переходить улицу. </a:t>
            </a:r>
            <a:r>
              <a:rPr lang="ru-RU" sz="1600" i="1" dirty="0" smtClean="0">
                <a:latin typeface="Arial Black" pitchFamily="34" charset="0"/>
                <a:cs typeface="Arial" pitchFamily="34" charset="0"/>
              </a:rPr>
              <a:t>(Вывешивает на доску картину с изображением улицы города.)</a:t>
            </a:r>
            <a:r>
              <a:rPr lang="ru-RU" sz="1600" dirty="0" smtClean="0">
                <a:latin typeface="Arial Black" pitchFamily="34" charset="0"/>
                <a:cs typeface="Arial" pitchFamily="34" charset="0"/>
              </a:rPr>
              <a:t> Что вы видите на этой картине?</a:t>
            </a:r>
          </a:p>
          <a:p>
            <a:r>
              <a:rPr lang="ru-RU" sz="1600" i="1" dirty="0" smtClean="0">
                <a:latin typeface="Arial Black" pitchFamily="34" charset="0"/>
                <a:cs typeface="Arial" pitchFamily="34" charset="0"/>
              </a:rPr>
              <a:t>(Ответы детей) (Улицу.)</a:t>
            </a:r>
            <a:r>
              <a:rPr lang="ru-RU" sz="1600" dirty="0" smtClean="0">
                <a:latin typeface="Arial Black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8" name="Picture 4" descr="http://copypast.ru/uploads/posts/thumbs/1323325943_24052011_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14026"/>
            <a:ext cx="8172400" cy="4243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316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Воспитатель: Правильно. Улица – это место для движения транспорта и пешеходов. Улица имеет проезжую часть. Для чего нужна проезжая часть?</a:t>
            </a:r>
            <a:endParaRPr lang="ru-RU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smtClean="0">
                <a:solidFill>
                  <a:srgbClr val="2929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 детей</a:t>
            </a: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(</a:t>
            </a:r>
            <a:r>
              <a:rPr lang="ru-RU" sz="2400" b="1" i="1" dirty="0" smtClean="0">
                <a:solidFill>
                  <a:srgbClr val="2929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проезда транспорта.)</a:t>
            </a:r>
            <a:endParaRPr lang="ru-RU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Воспитатель: А для кого или для чего тротуары?</a:t>
            </a:r>
            <a:endParaRPr lang="ru-RU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smtClean="0">
                <a:solidFill>
                  <a:srgbClr val="2929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 детей</a:t>
            </a: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2400" b="1" i="1" dirty="0" smtClean="0">
                <a:solidFill>
                  <a:srgbClr val="2929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(Для пешеходов.)</a:t>
            </a:r>
            <a:r>
              <a:rPr lang="ru-RU" sz="2400" b="1" dirty="0" smtClean="0">
                <a:solidFill>
                  <a:srgbClr val="2929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 descr="http://wiki.iteach.ru/images/c/c5/Dou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83277"/>
            <a:ext cx="8100392" cy="4474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53861"/>
            <a:ext cx="766834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ВОСПИТАТЕЛЬ: КАК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2929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ХОДИТЬ ПО ТРОТУАРУ?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 ДЕТЕЙ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(ДЕРЖАСЬ</a:t>
            </a:r>
            <a:r>
              <a:rPr kumimoji="0" lang="ru-RU" sz="1400" b="1" i="1" u="none" strike="noStrike" cap="none" normalizeH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ПРАВОЙ СТОРОНЫ, ЧТОБЫ НЕ МЕШАТЬ                                           ВСТРЕЧНЫМ ПЕШЕХОДАМ.)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ВОСПИТАТЕЛЬ: ПРАВИЛЬНО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(ЧИТАЕТ СТИХОТВОРЕНИЕ)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2929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ПРОСПЕКТЫ, И БУЛЬВАРЫ —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ВСЮДУ УЛИЦЫ ШУМНЫ,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ПРОХОДИ ПО ТРОТУАРУ.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ТОЛЬКО С ПРАВОЙ СТОРОНЫ!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(0. БЕДАРЕВ)</a:t>
            </a: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ВОСПИТАТЕЛЬ: ГДЕ МОЖНО ПЕРЕХОДИТЬ УЛИЦУ?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(ОТВЕТЫ ДЕТЕЙ.) (ПО ПЕШЕХОДНОМУ ПЕРЕХОДУ.)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ВОСПИТАТЕЛЬ: ДА, УЛИЦУ ПЕРЕХОДЯТ В ТОМ МЕСТЕ, ГДЕ УСТАНОВЛЕН ЗНАК «ПЕШЕХОДНЫЙ ПЕРЕХОД».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(ПОКАЗЫВАЕТ ЗНАК.)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НУЖНО ПЕРЕХОДИТЬ УЛИЦУ?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(ОТВЕТЫ ДЕТЕЙ) (СМОТРИМ НАЛЕВО, ДОХОДИМ ДО СЕРЕДИНЫ </a:t>
            </a:r>
            <a:r>
              <a:rPr lang="ru-RU" sz="1400" b="1" i="1" dirty="0" smtClean="0">
                <a:solidFill>
                  <a:srgbClr val="2929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ДОРОГИ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СМОТРИМ НАПРАВО, ЕСЛИ НЕТ  ТРАНСПОРТА, ТО МОЖНО ПЕРЕХОДИТЬ УЛИЦУ.)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www.autopravo39.ru/images/stories/pdd/children/p18_00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3016"/>
            <a:ext cx="8172400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0" y="58847"/>
            <a:ext cx="8172400" cy="67403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Почему необходимо внимательно смотреть на проезжую часть? Что может произойти, если быть невнимательным и неосторожным на улице?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Ответы детей.) (Может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случиться беда)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Шофер глядит во все глаза: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Воспитатель :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Разиня впереди!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Нажми скорей на тормоза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Разиню пощади!..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О.Бедарев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доске вывешена сюжетная картина с изображением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пешеходного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перехода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«зебра».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Воспитатель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Как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называется  полосатая дорожка на асфальте?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(Ответы детей.)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(Зебра.)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Да, зебра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верный помощник пешехода на улице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У пешехода есть ещё один помощник. Отгадайте, кто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он?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Он имеет по три глаза, 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По три с каждой стороны, 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И хотя еще ни разу. 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Не смотрел он всеми сразу — 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Все глаза ему нужны. 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Он висит тут с давних пор. 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на всех глядит в упор. 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Что же это?   (З. Мостовой)      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(Ответы детей) (Светофор.)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3" name="Picture 13" descr="http://900igr.net/datas/okruzhajuschij-mir/Znaki/0017-017-Nam-neobkhodimy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139952" y="3645024"/>
            <a:ext cx="4032448" cy="3212976"/>
          </a:xfrm>
          <a:prstGeom prst="homePlate">
            <a:avLst>
              <a:gd name="adj" fmla="val 0"/>
            </a:avLst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softEdge rad="63500"/>
          </a:effectLst>
          <a:scene3d>
            <a:camera prst="perspectiveFron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</TotalTime>
  <Words>223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Знакомство с улицей</vt:lpstr>
      <vt:lpstr>Слайд 2</vt:lpstr>
      <vt:lpstr>                 интеграция образовательных областей        </vt:lpstr>
      <vt:lpstr> </vt:lpstr>
      <vt:lpstr>              Ход занятия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улицей</dc:title>
  <dc:creator>User</dc:creator>
  <cp:lastModifiedBy>User</cp:lastModifiedBy>
  <cp:revision>73</cp:revision>
  <dcterms:created xsi:type="dcterms:W3CDTF">2013-07-21T17:26:19Z</dcterms:created>
  <dcterms:modified xsi:type="dcterms:W3CDTF">2013-07-26T14:19:14Z</dcterms:modified>
</cp:coreProperties>
</file>