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sldIdLst>
    <p:sldId id="256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58403"/>
      </p:ext>
    </p:extLst>
  </p:cSld>
  <p:clrMapOvr>
    <a:masterClrMapping/>
  </p:clrMapOvr>
  <p:transition>
    <p:cover dir="lu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18529"/>
      </p:ext>
    </p:extLst>
  </p:cSld>
  <p:clrMapOvr>
    <a:masterClrMapping/>
  </p:clrMapOvr>
  <p:transition>
    <p:cover dir="lu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08959"/>
      </p:ext>
    </p:extLst>
  </p:cSld>
  <p:clrMapOvr>
    <a:masterClrMapping/>
  </p:clrMapOvr>
  <p:transition>
    <p:cover dir="lu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54334"/>
      </p:ext>
    </p:extLst>
  </p:cSld>
  <p:clrMapOvr>
    <a:masterClrMapping/>
  </p:clrMapOvr>
  <p:transition>
    <p:cover dir="lu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28342"/>
      </p:ext>
    </p:extLst>
  </p:cSld>
  <p:clrMapOvr>
    <a:masterClrMapping/>
  </p:clrMapOvr>
  <p:transition>
    <p:cover dir="lu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1774"/>
      </p:ext>
    </p:extLst>
  </p:cSld>
  <p:clrMapOvr>
    <a:masterClrMapping/>
  </p:clrMapOvr>
  <p:transition>
    <p:cover dir="lu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36821"/>
      </p:ext>
    </p:extLst>
  </p:cSld>
  <p:clrMapOvr>
    <a:masterClrMapping/>
  </p:clrMapOvr>
  <p:transition>
    <p:cover dir="lu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469"/>
      </p:ext>
    </p:extLst>
  </p:cSld>
  <p:clrMapOvr>
    <a:masterClrMapping/>
  </p:clrMapOvr>
  <p:transition>
    <p:cover dir="lu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11767"/>
      </p:ext>
    </p:extLst>
  </p:cSld>
  <p:clrMapOvr>
    <a:masterClrMapping/>
  </p:clrMapOvr>
  <p:transition>
    <p:cover dir="lu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83547"/>
      </p:ext>
    </p:extLst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95953"/>
      </p:ext>
    </p:extLst>
  </p:cSld>
  <p:clrMapOvr>
    <a:masterClrMapping/>
  </p:clrMapOvr>
  <p:transition>
    <p:cover dir="lu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77729"/>
      </p:ext>
    </p:extLst>
  </p:cSld>
  <p:clrMapOvr>
    <a:masterClrMapping/>
  </p:clrMapOvr>
  <p:transition>
    <p:cover dir="lu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18582"/>
      </p:ext>
    </p:extLst>
  </p:cSld>
  <p:clrMapOvr>
    <a:masterClrMapping/>
  </p:clrMapOvr>
  <p:transition>
    <p:cover dir="lu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23891"/>
      </p:ext>
    </p:extLst>
  </p:cSld>
  <p:clrMapOvr>
    <a:masterClrMapping/>
  </p:clrMapOvr>
  <p:transition>
    <p:cover dir="lu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78696"/>
      </p:ext>
    </p:extLst>
  </p:cSld>
  <p:clrMapOvr>
    <a:masterClrMapping/>
  </p:clrMapOvr>
  <p:transition>
    <p:cover dir="lu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816831"/>
      </p:ext>
    </p:extLst>
  </p:cSld>
  <p:clrMapOvr>
    <a:masterClrMapping/>
  </p:clrMapOvr>
  <p:transition>
    <p:cover dir="lu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910938"/>
      </p:ext>
    </p:extLst>
  </p:cSld>
  <p:clrMapOvr>
    <a:masterClrMapping/>
  </p:clrMapOvr>
  <p:transition>
    <p:cover dir="lu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34330"/>
      </p:ext>
    </p:extLst>
  </p:cSld>
  <p:clrMapOvr>
    <a:masterClrMapping/>
  </p:clrMapOvr>
  <p:transition>
    <p:cover dir="lu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30934"/>
      </p:ext>
    </p:extLst>
  </p:cSld>
  <p:clrMapOvr>
    <a:masterClrMapping/>
  </p:clrMapOvr>
  <p:transition>
    <p:cover dir="lu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06953"/>
      </p:ext>
    </p:extLst>
  </p:cSld>
  <p:clrMapOvr>
    <a:masterClrMapping/>
  </p:clrMapOvr>
  <p:transition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03626"/>
      </p:ext>
    </p:extLst>
  </p:cSld>
  <p:clrMapOvr>
    <a:masterClrMapping/>
  </p:clrMapOvr>
  <p:transition>
    <p:cover dir="lu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08594"/>
      </p:ext>
    </p:extLst>
  </p:cSld>
  <p:clrMapOvr>
    <a:masterClrMapping/>
  </p:clrMapOvr>
  <p:transition>
    <p:cover dir="lu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41422"/>
      </p:ext>
    </p:extLst>
  </p:cSld>
  <p:clrMapOvr>
    <a:masterClrMapping/>
  </p:clrMapOvr>
  <p:transition>
    <p:cover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28113"/>
      </p:ext>
    </p:extLst>
  </p:cSld>
  <p:clrMapOvr>
    <a:masterClrMapping/>
  </p:clrMapOvr>
  <p:transition>
    <p:cover dir="l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45424"/>
      </p:ext>
    </p:extLst>
  </p:cSld>
  <p:clrMapOvr>
    <a:masterClrMapping/>
  </p:clrMapOvr>
  <p:transition>
    <p:cover dir="l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18377"/>
      </p:ext>
    </p:extLst>
  </p:cSld>
  <p:clrMapOvr>
    <a:masterClrMapping/>
  </p:clrMapOvr>
  <p:transition>
    <p:cover dir="l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19867"/>
      </p:ext>
    </p:extLst>
  </p:cSld>
  <p:clrMapOvr>
    <a:masterClrMapping/>
  </p:clrMapOvr>
  <p:transition>
    <p:cover dir="l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72926"/>
      </p:ext>
    </p:extLst>
  </p:cSld>
  <p:clrMapOvr>
    <a:masterClrMapping/>
  </p:clrMapOvr>
  <p:transition>
    <p:cover dir="l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74799"/>
      </p:ext>
    </p:extLst>
  </p:cSld>
  <p:clrMapOvr>
    <a:masterClrMapping/>
  </p:clrMapOvr>
  <p:transition>
    <p:cover dir="l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54191"/>
      </p:ext>
    </p:extLst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82655"/>
      </p:ext>
    </p:extLst>
  </p:cSld>
  <p:clrMapOvr>
    <a:masterClrMapping/>
  </p:clrMapOvr>
  <p:transition>
    <p:cover dir="l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35920"/>
      </p:ext>
    </p:extLst>
  </p:cSld>
  <p:clrMapOvr>
    <a:masterClrMapping/>
  </p:clrMapOvr>
  <p:transition>
    <p:cover dir="l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94990"/>
      </p:ext>
    </p:extLst>
  </p:cSld>
  <p:clrMapOvr>
    <a:masterClrMapping/>
  </p:clrMapOvr>
  <p:transition>
    <p:cover dir="l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240685"/>
      </p:ext>
    </p:extLst>
  </p:cSld>
  <p:clrMapOvr>
    <a:masterClrMapping/>
  </p:clrMapOvr>
  <p:transition>
    <p:cover dir="l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488933"/>
      </p:ext>
    </p:extLst>
  </p:cSld>
  <p:clrMapOvr>
    <a:masterClrMapping/>
  </p:clrMapOvr>
  <p:transition>
    <p:cover dir="l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49156"/>
      </p:ext>
    </p:extLst>
  </p:cSld>
  <p:clrMapOvr>
    <a:masterClrMapping/>
  </p:clrMapOvr>
  <p:transition>
    <p:cover dir="l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65158"/>
      </p:ext>
    </p:extLst>
  </p:cSld>
  <p:clrMapOvr>
    <a:masterClrMapping/>
  </p:clrMapOvr>
  <p:transition>
    <p:cover dir="l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65731"/>
      </p:ext>
    </p:extLst>
  </p:cSld>
  <p:clrMapOvr>
    <a:masterClrMapping/>
  </p:clrMapOvr>
  <p:transition>
    <p:cover dir="l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844964"/>
      </p:ext>
    </p:extLst>
  </p:cSld>
  <p:clrMapOvr>
    <a:masterClrMapping/>
  </p:clrMapOvr>
  <p:transition>
    <p:cover dir="l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34433"/>
      </p:ext>
    </p:extLst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56132"/>
      </p:ext>
    </p:extLst>
  </p:cSld>
  <p:clrMapOvr>
    <a:masterClrMapping/>
  </p:clrMapOvr>
  <p:transition>
    <p:cover dir="l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10764"/>
      </p:ext>
    </p:extLst>
  </p:cSld>
  <p:clrMapOvr>
    <a:masterClrMapping/>
  </p:clrMapOvr>
  <p:transition>
    <p:cover dir="l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03031"/>
      </p:ext>
    </p:extLst>
  </p:cSld>
  <p:clrMapOvr>
    <a:masterClrMapping/>
  </p:clrMapOvr>
  <p:transition>
    <p:cover dir="l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25163"/>
      </p:ext>
    </p:extLst>
  </p:cSld>
  <p:clrMapOvr>
    <a:masterClrMapping/>
  </p:clrMapOvr>
  <p:transition>
    <p:cover dir="l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53636"/>
      </p:ext>
    </p:extLst>
  </p:cSld>
  <p:clrMapOvr>
    <a:masterClrMapping/>
  </p:clrMapOvr>
  <p:transition>
    <p:cover dir="l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50259"/>
      </p:ext>
    </p:extLst>
  </p:cSld>
  <p:clrMapOvr>
    <a:masterClrMapping/>
  </p:clrMapOvr>
  <p:transition>
    <p:cover dir="l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52313"/>
      </p:ext>
    </p:extLst>
  </p:cSld>
  <p:clrMapOvr>
    <a:masterClrMapping/>
  </p:clrMapOvr>
  <p:transition>
    <p:cover dir="l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80460"/>
      </p:ext>
    </p:extLst>
  </p:cSld>
  <p:clrMapOvr>
    <a:masterClrMapping/>
  </p:clrMapOvr>
  <p:transition>
    <p:cover dir="l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74520"/>
      </p:ext>
    </p:extLst>
  </p:cSld>
  <p:clrMapOvr>
    <a:masterClrMapping/>
  </p:clrMapOvr>
  <p:transition>
    <p:cover dir="l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34745"/>
      </p:ext>
    </p:extLst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29701"/>
      </p:ext>
    </p:extLst>
  </p:cSld>
  <p:clrMapOvr>
    <a:masterClrMapping/>
  </p:clrMapOvr>
  <p:transition>
    <p:cover dir="l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02266"/>
      </p:ext>
    </p:extLst>
  </p:cSld>
  <p:clrMapOvr>
    <a:masterClrMapping/>
  </p:clrMapOvr>
  <p:transition>
    <p:cover dir="l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06627"/>
      </p:ext>
    </p:extLst>
  </p:cSld>
  <p:clrMapOvr>
    <a:masterClrMapping/>
  </p:clrMapOvr>
  <p:transition>
    <p:cover dir="l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168430"/>
      </p:ext>
    </p:extLst>
  </p:cSld>
  <p:clrMapOvr>
    <a:masterClrMapping/>
  </p:clrMapOvr>
  <p:transition>
    <p:cover dir="l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435026"/>
      </p:ext>
    </p:extLst>
  </p:cSld>
  <p:clrMapOvr>
    <a:masterClrMapping/>
  </p:clrMapOvr>
  <p:transition>
    <p:cover dir="l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18915"/>
      </p:ext>
    </p:extLst>
  </p:cSld>
  <p:clrMapOvr>
    <a:masterClrMapping/>
  </p:clrMapOvr>
  <p:transition>
    <p:cover dir="l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99455"/>
      </p:ext>
    </p:extLst>
  </p:cSld>
  <p:clrMapOvr>
    <a:masterClrMapping/>
  </p:clrMapOvr>
  <p:transition>
    <p:cover dir="l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37761"/>
      </p:ext>
    </p:extLst>
  </p:cSld>
  <p:clrMapOvr>
    <a:masterClrMapping/>
  </p:clrMapOvr>
  <p:transition>
    <p:cover dir="l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07762"/>
      </p:ext>
    </p:extLst>
  </p:cSld>
  <p:clrMapOvr>
    <a:masterClrMapping/>
  </p:clrMapOvr>
  <p:transition>
    <p:cover dir="lu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31119"/>
      </p:ext>
    </p:extLst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90606"/>
      </p:ext>
    </p:extLst>
  </p:cSld>
  <p:clrMapOvr>
    <a:masterClrMapping/>
  </p:clrMapOvr>
  <p:transition>
    <p:cover dir="lu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19596"/>
      </p:ext>
    </p:extLst>
  </p:cSld>
  <p:clrMapOvr>
    <a:masterClrMapping/>
  </p:clrMapOvr>
  <p:transition>
    <p:cover dir="l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88441"/>
      </p:ext>
    </p:extLst>
  </p:cSld>
  <p:clrMapOvr>
    <a:masterClrMapping/>
  </p:clrMapOvr>
  <p:transition>
    <p:cover dir="lu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0106"/>
      </p:ext>
    </p:extLst>
  </p:cSld>
  <p:clrMapOvr>
    <a:masterClrMapping/>
  </p:clrMapOvr>
  <p:transition>
    <p:cover dir="l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628568"/>
      </p:ext>
    </p:extLst>
  </p:cSld>
  <p:clrMapOvr>
    <a:masterClrMapping/>
  </p:clrMapOvr>
  <p:transition>
    <p:cover dir="lu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48592"/>
      </p:ext>
    </p:extLst>
  </p:cSld>
  <p:clrMapOvr>
    <a:masterClrMapping/>
  </p:clrMapOvr>
  <p:transition>
    <p:cover dir="lu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77518"/>
      </p:ext>
    </p:extLst>
  </p:cSld>
  <p:clrMapOvr>
    <a:masterClrMapping/>
  </p:clrMapOvr>
  <p:transition>
    <p:cover dir="lu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73445"/>
      </p:ext>
    </p:extLst>
  </p:cSld>
  <p:clrMapOvr>
    <a:masterClrMapping/>
  </p:clrMapOvr>
  <p:transition>
    <p:cover dir="lu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67739"/>
      </p:ext>
    </p:extLst>
  </p:cSld>
  <p:clrMapOvr>
    <a:masterClrMapping/>
  </p:clrMapOvr>
  <p:transition>
    <p:cover dir="lu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85401"/>
      </p:ext>
    </p:extLst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88932"/>
      </p:ext>
    </p:extLst>
  </p:cSld>
  <p:clrMapOvr>
    <a:masterClrMapping/>
  </p:clrMapOvr>
  <p:transition>
    <p:cover dir="lu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50766"/>
      </p:ext>
    </p:extLst>
  </p:cSld>
  <p:clrMapOvr>
    <a:masterClrMapping/>
  </p:clrMapOvr>
  <p:transition>
    <p:cover dir="lu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84385"/>
      </p:ext>
    </p:extLst>
  </p:cSld>
  <p:clrMapOvr>
    <a:masterClrMapping/>
  </p:clrMapOvr>
  <p:transition>
    <p:cover dir="lu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86014"/>
      </p:ext>
    </p:extLst>
  </p:cSld>
  <p:clrMapOvr>
    <a:masterClrMapping/>
  </p:clrMapOvr>
  <p:transition>
    <p:cover dir="lu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678421"/>
      </p:ext>
    </p:extLst>
  </p:cSld>
  <p:clrMapOvr>
    <a:masterClrMapping/>
  </p:clrMapOvr>
  <p:transition>
    <p:cover dir="lu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48736"/>
      </p:ext>
    </p:extLst>
  </p:cSld>
  <p:clrMapOvr>
    <a:masterClrMapping/>
  </p:clrMapOvr>
  <p:transition>
    <p:cover dir="lu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10701"/>
      </p:ext>
    </p:extLst>
  </p:cSld>
  <p:clrMapOvr>
    <a:masterClrMapping/>
  </p:clrMapOvr>
  <p:transition>
    <p:cover dir="lu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29505"/>
      </p:ext>
    </p:extLst>
  </p:cSld>
  <p:clrMapOvr>
    <a:masterClrMapping/>
  </p:clrMapOvr>
  <p:transition>
    <p:cover dir="lu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71181"/>
      </p:ext>
    </p:extLst>
  </p:cSld>
  <p:clrMapOvr>
    <a:masterClrMapping/>
  </p:clrMapOvr>
  <p:transition>
    <p:cover dir="lu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57049"/>
      </p:ext>
    </p:extLst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79404"/>
      </p:ext>
    </p:extLst>
  </p:cSld>
  <p:clrMapOvr>
    <a:masterClrMapping/>
  </p:clrMapOvr>
  <p:transition>
    <p:cover dir="lu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77474"/>
      </p:ext>
    </p:extLst>
  </p:cSld>
  <p:clrMapOvr>
    <a:masterClrMapping/>
  </p:clrMapOvr>
  <p:transition>
    <p:cover dir="lu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09030"/>
      </p:ext>
    </p:extLst>
  </p:cSld>
  <p:clrMapOvr>
    <a:masterClrMapping/>
  </p:clrMapOvr>
  <p:transition>
    <p:cover dir="lu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50975"/>
      </p:ext>
    </p:extLst>
  </p:cSld>
  <p:clrMapOvr>
    <a:masterClrMapping/>
  </p:clrMapOvr>
  <p:transition>
    <p:cover dir="lu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24280"/>
      </p:ext>
    </p:extLst>
  </p:cSld>
  <p:clrMapOvr>
    <a:masterClrMapping/>
  </p:clrMapOvr>
  <p:transition>
    <p:cover dir="lu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45246"/>
      </p:ext>
    </p:extLst>
  </p:cSld>
  <p:clrMapOvr>
    <a:masterClrMapping/>
  </p:clrMapOvr>
  <p:transition>
    <p:cover dir="lu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99257"/>
      </p:ext>
    </p:extLst>
  </p:cSld>
  <p:clrMapOvr>
    <a:masterClrMapping/>
  </p:clrMapOvr>
  <p:transition>
    <p:cover dir="lu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71796"/>
      </p:ext>
    </p:extLst>
  </p:cSld>
  <p:clrMapOvr>
    <a:masterClrMapping/>
  </p:clrMapOvr>
  <p:transition>
    <p:cover dir="lu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56286"/>
      </p:ext>
    </p:extLst>
  </p:cSld>
  <p:clrMapOvr>
    <a:masterClrMapping/>
  </p:clrMapOvr>
  <p:transition>
    <p:cover dir="lu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94163"/>
      </p:ext>
    </p:extLst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42006"/>
      </p:ext>
    </p:extLst>
  </p:cSld>
  <p:clrMapOvr>
    <a:masterClrMapping/>
  </p:clrMapOvr>
  <p:transition>
    <p:cover dir="lu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123243"/>
      </p:ext>
    </p:extLst>
  </p:cSld>
  <p:clrMapOvr>
    <a:masterClrMapping/>
  </p:clrMapOvr>
  <p:transition>
    <p:cover dir="lu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51696"/>
      </p:ext>
    </p:extLst>
  </p:cSld>
  <p:clrMapOvr>
    <a:masterClrMapping/>
  </p:clrMapOvr>
  <p:transition>
    <p:cover dir="lu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58287"/>
      </p:ext>
    </p:extLst>
  </p:cSld>
  <p:clrMapOvr>
    <a:masterClrMapping/>
  </p:clrMapOvr>
  <p:transition>
    <p:cover dir="lu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179"/>
      </p:ext>
    </p:extLst>
  </p:cSld>
  <p:clrMapOvr>
    <a:masterClrMapping/>
  </p:clrMapOvr>
  <p:transition>
    <p:cover dir="lu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09114"/>
      </p:ext>
    </p:extLst>
  </p:cSld>
  <p:clrMapOvr>
    <a:masterClrMapping/>
  </p:clrMapOvr>
  <p:transition>
    <p:cover dir="lu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33550"/>
      </p:ext>
    </p:extLst>
  </p:cSld>
  <p:clrMapOvr>
    <a:masterClrMapping/>
  </p:clrMapOvr>
  <p:transition>
    <p:cover dir="lu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37683"/>
      </p:ext>
    </p:extLst>
  </p:cSld>
  <p:clrMapOvr>
    <a:masterClrMapping/>
  </p:clrMapOvr>
  <p:transition>
    <p:cover dir="lu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557677"/>
      </p:ext>
    </p:extLst>
  </p:cSld>
  <p:clrMapOvr>
    <a:masterClrMapping/>
  </p:clrMapOvr>
  <p:transition>
    <p:cover dir="lu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0527-95D1-45CA-B3CF-D6EDCDCBAC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33123"/>
      </p:ext>
    </p:extLst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B445-D18D-4BC4-AF47-18C616749E2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481548"/>
      </p:ext>
    </p:extLst>
  </p:cSld>
  <p:clrMapOvr>
    <a:masterClrMapping/>
  </p:clrMapOvr>
  <p:transition>
    <p:cover dir="lu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7417-5909-482A-A3A8-C97046C57BE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38830"/>
      </p:ext>
    </p:extLst>
  </p:cSld>
  <p:clrMapOvr>
    <a:masterClrMapping/>
  </p:clrMapOvr>
  <p:transition>
    <p:cover dir="lu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34C3-3698-4990-A51F-3CFB3D6E5F2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03826"/>
      </p:ext>
    </p:extLst>
  </p:cSld>
  <p:clrMapOvr>
    <a:masterClrMapping/>
  </p:clrMapOvr>
  <p:transition>
    <p:cover dir="lu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4FAA-F262-4CCD-AC3D-B507B9598B0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01605"/>
      </p:ext>
    </p:extLst>
  </p:cSld>
  <p:clrMapOvr>
    <a:masterClrMapping/>
  </p:clrMapOvr>
  <p:transition>
    <p:cover dir="lu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78B5-0808-450A-AFBA-F6102FFB832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04680"/>
      </p:ext>
    </p:extLst>
  </p:cSld>
  <p:clrMapOvr>
    <a:masterClrMapping/>
  </p:clrMapOvr>
  <p:transition>
    <p:cover dir="lu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1D70-197A-4816-BE47-AE8CA2938BB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109113"/>
      </p:ext>
    </p:extLst>
  </p:cSld>
  <p:clrMapOvr>
    <a:masterClrMapping/>
  </p:clrMapOvr>
  <p:transition>
    <p:cover dir="lu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FAE-6532-41FD-8D08-E2F0037B3AF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45838"/>
      </p:ext>
    </p:extLst>
  </p:cSld>
  <p:clrMapOvr>
    <a:masterClrMapping/>
  </p:clrMapOvr>
  <p:transition>
    <p:cover dir="lu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B91-B147-4DFA-B8E7-C616C0BADD6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20773"/>
      </p:ext>
    </p:extLst>
  </p:cSld>
  <p:clrMapOvr>
    <a:masterClrMapping/>
  </p:clrMapOvr>
  <p:transition>
    <p:cover dir="lu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9AC4-F0D6-4121-BB70-1CD2CCB6F96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55282"/>
      </p:ext>
    </p:extLst>
  </p:cSld>
  <p:clrMapOvr>
    <a:masterClrMapping/>
  </p:clrMapOvr>
  <p:transition>
    <p:cover dir="lu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ACA1-54C0-42BA-B184-CBF2163C8AC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73556"/>
      </p:ext>
    </p:extLst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3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9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2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7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5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3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71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2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B29FF-D8E1-463B-997E-E5C0672ED72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9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4106170-thum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214688"/>
            <a:ext cx="38862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12"/>
          <p:cNvSpPr>
            <a:spLocks noChangeArrowheads="1"/>
          </p:cNvSpPr>
          <p:nvPr/>
        </p:nvSpPr>
        <p:spPr bwMode="auto">
          <a:xfrm>
            <a:off x="1828800" y="381000"/>
            <a:ext cx="5791200" cy="2819400"/>
          </a:xfrm>
          <a:prstGeom prst="cloudCallout">
            <a:avLst>
              <a:gd name="adj1" fmla="val -50329"/>
              <a:gd name="adj2" fmla="val 5703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altLang="ru-RU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981200" y="0"/>
            <a:ext cx="4850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Times New Roman" pitchFamily="18" charset="0"/>
              </a:rPr>
              <a:t>МБДОУ «Детский сад № 2</a:t>
            </a:r>
            <a:r>
              <a:rPr lang="ru-RU" altLang="ru-RU" sz="2000" b="1" dirty="0" smtClean="0">
                <a:latin typeface="Times New Roman" pitchFamily="18" charset="0"/>
              </a:rPr>
              <a:t> </a:t>
            </a:r>
            <a:r>
              <a:rPr lang="ru-RU" altLang="ru-RU" sz="2000" b="1" dirty="0">
                <a:latin typeface="Times New Roman" pitchFamily="18" charset="0"/>
              </a:rPr>
              <a:t>« М</a:t>
            </a:r>
            <a:r>
              <a:rPr lang="ru-RU" altLang="ru-RU" sz="2000" b="1" dirty="0" smtClean="0">
                <a:latin typeface="Times New Roman" pitchFamily="18" charset="0"/>
              </a:rPr>
              <a:t>алышка</a:t>
            </a:r>
            <a:r>
              <a:rPr lang="ru-RU" altLang="ru-RU" sz="2000" b="1" dirty="0">
                <a:latin typeface="Times New Roman" pitchFamily="18" charset="0"/>
              </a:rPr>
              <a:t>»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209800" y="914400"/>
            <a:ext cx="4648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="1" i="1" dirty="0">
                <a:solidFill>
                  <a:srgbClr val="0033CC"/>
                </a:solidFill>
                <a:latin typeface="Times New Roman" pitchFamily="18" charset="0"/>
              </a:rPr>
              <a:t> «Оздоровительная работа</a:t>
            </a:r>
          </a:p>
          <a:p>
            <a:pPr algn="ctr" eaLnBrk="1" hangingPunct="1"/>
            <a:r>
              <a:rPr lang="ru-RU" altLang="ru-RU" sz="2800" b="1" i="1" dirty="0">
                <a:solidFill>
                  <a:srgbClr val="0033CC"/>
                </a:solidFill>
                <a:latin typeface="Times New Roman" pitchFamily="18" charset="0"/>
              </a:rPr>
              <a:t>         в дошкольном </a:t>
            </a:r>
          </a:p>
          <a:p>
            <a:pPr algn="ctr" eaLnBrk="1" hangingPunct="1"/>
            <a:r>
              <a:rPr lang="ru-RU" altLang="ru-RU" sz="2800" b="1" i="1" dirty="0">
                <a:solidFill>
                  <a:srgbClr val="0033CC"/>
                </a:solidFill>
                <a:latin typeface="Times New Roman" pitchFamily="18" charset="0"/>
              </a:rPr>
              <a:t>    образовательном </a:t>
            </a:r>
          </a:p>
          <a:p>
            <a:pPr algn="ctr" eaLnBrk="1" hangingPunct="1"/>
            <a:r>
              <a:rPr lang="ru-RU" altLang="ru-RU" sz="2800" b="1" i="1" dirty="0">
                <a:solidFill>
                  <a:srgbClr val="0033CC"/>
                </a:solidFill>
                <a:latin typeface="Times New Roman" pitchFamily="18" charset="0"/>
              </a:rPr>
              <a:t>        </a:t>
            </a:r>
            <a:r>
              <a:rPr lang="ru-RU" altLang="ru-RU" sz="2800" b="1" i="1" dirty="0" smtClean="0">
                <a:solidFill>
                  <a:srgbClr val="0033CC"/>
                </a:solidFill>
                <a:latin typeface="Times New Roman" pitchFamily="18" charset="0"/>
              </a:rPr>
              <a:t>учреждении»</a:t>
            </a:r>
            <a:endParaRPr lang="ru-RU" altLang="ru-RU" sz="2800" b="1" i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038600" y="4953000"/>
            <a:ext cx="4724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Подготовила:  </a:t>
            </a:r>
          </a:p>
          <a:p>
            <a:pPr eaLnBrk="1" hangingPunct="1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оспитатель по физической культуре Перелыгина Надежда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Александровна</a:t>
            </a:r>
          </a:p>
          <a:p>
            <a:pPr eaLnBrk="1" hangingPunct="1"/>
            <a:r>
              <a:rPr lang="ru-RU" altLang="ru-RU" sz="2000" b="1" dirty="0">
                <a:latin typeface="Times New Roman" pitchFamily="18" charset="0"/>
              </a:rPr>
              <a:t>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6030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2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3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408451" y="188640"/>
            <a:ext cx="3796873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Таким образом:</a:t>
            </a:r>
            <a:endParaRPr lang="ru-RU" altLang="ru-RU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46083" name="Picture 6" descr="Карандаш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5365750"/>
            <a:ext cx="240982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7"/>
          <p:cNvSpPr>
            <a:spLocks noChangeArrowheads="1"/>
          </p:cNvSpPr>
          <p:nvPr/>
        </p:nvSpPr>
        <p:spPr bwMode="auto">
          <a:xfrm>
            <a:off x="304800" y="1343570"/>
            <a:ext cx="8839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2700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Основными задачами физкультурно-оздоровительной работы в ДОУ являются: </a:t>
            </a:r>
          </a:p>
          <a:p>
            <a:pPr indent="1270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условия комплексного использования всех средств физического воспитания: рациональный режим, питание, закаливание (в повседневной жизни; специальные меры закаливания) и движение (утренняя гимнастика, развивающие упражнения, спортивные игры, физкультурные занятия), достижение которых,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строится по нескольким направлениям:</a:t>
            </a:r>
          </a:p>
          <a:p>
            <a:pPr indent="1270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-создание условий для физического развития и снижения заболеваемости детей,</a:t>
            </a:r>
          </a:p>
          <a:p>
            <a:pPr indent="1270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-комплексное решение физкультурно-оздоровительных задач в контакте с медицинскими работниками,</a:t>
            </a:r>
          </a:p>
          <a:p>
            <a:pPr indent="1270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-воспитание здорового ребёнка совместными усилиями детского сада и семьи.</a:t>
            </a:r>
          </a:p>
          <a:p>
            <a:pPr indent="1270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Для полноценного физического развития детей, реализации потребности в движении в детском саду созданы определённые условия.</a:t>
            </a:r>
          </a:p>
        </p:txBody>
      </p:sp>
    </p:spTree>
    <p:extLst>
      <p:ext uri="{BB962C8B-B14F-4D97-AF65-F5344CB8AC3E}">
        <p14:creationId xmlns:p14="http://schemas.microsoft.com/office/powerpoint/2010/main" val="2557490246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524000" y="1454150"/>
            <a:ext cx="6019800" cy="3416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Спасибо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за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0884089"/>
      </p:ext>
    </p:extLst>
  </p:cSld>
  <p:clrMapOvr>
    <a:masterClrMapping/>
  </p:clrMapOvr>
  <p:transition>
    <p:cover dir="l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324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057400" y="0"/>
            <a:ext cx="6781800" cy="1981200"/>
          </a:xfrm>
          <a:prstGeom prst="rightArrow">
            <a:avLst>
              <a:gd name="adj1" fmla="val 50000"/>
              <a:gd name="adj2" fmla="val 8557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Цели, задачи деятельности дошкольного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     учреждения в области сохранения и укрепления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здоровья детей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3505200" y="4191000"/>
            <a:ext cx="2286000" cy="2057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Сохранение,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укрепление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физического,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психического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и социального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здоровья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228600" y="3200400"/>
            <a:ext cx="2667000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Воспитание потребности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 здоровом образе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жизни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172200" y="5410200"/>
            <a:ext cx="2743200" cy="1066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Использование 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образовательном процессе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здоровье сберегающих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технологий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228600" y="4191000"/>
            <a:ext cx="2590800" cy="10668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Развитие двигательных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умений и навыков,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физических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качеств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228600" y="5334000"/>
            <a:ext cx="2590800" cy="12192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Сохранение 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укрепление здоровья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детей, обеспечение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психологического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комфорта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1828800" y="1981200"/>
            <a:ext cx="2743200" cy="11430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Снижения уровня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заболеваемости детей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простудными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заболеваниями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4724400" y="1981200"/>
            <a:ext cx="2743200" cy="11430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Создание условий для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реализации потребности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детей в двигательной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активности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6248400" y="3200400"/>
            <a:ext cx="2667000" cy="990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Обеспечение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здоровье сберегающего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образовательного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процесса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248400" y="4267200"/>
            <a:ext cx="2667000" cy="990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Взаимодействия всех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специалистов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дошкольного учреждения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с семьёй </a:t>
            </a:r>
          </a:p>
        </p:txBody>
      </p:sp>
      <p:sp>
        <p:nvSpPr>
          <p:cNvPr id="7181" name="AutoShape 14"/>
          <p:cNvSpPr>
            <a:spLocks noChangeArrowheads="1"/>
          </p:cNvSpPr>
          <p:nvPr/>
        </p:nvSpPr>
        <p:spPr bwMode="auto">
          <a:xfrm rot="-516975">
            <a:off x="2895600" y="57150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182" name="AutoShape 15"/>
          <p:cNvSpPr>
            <a:spLocks noChangeArrowheads="1"/>
          </p:cNvSpPr>
          <p:nvPr/>
        </p:nvSpPr>
        <p:spPr bwMode="auto">
          <a:xfrm rot="1696902">
            <a:off x="2971800" y="3810000"/>
            <a:ext cx="914400" cy="573088"/>
          </a:xfrm>
          <a:prstGeom prst="rightArrow">
            <a:avLst>
              <a:gd name="adj1" fmla="val 50000"/>
              <a:gd name="adj2" fmla="val 3988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183" name="AutoShape 17"/>
          <p:cNvSpPr>
            <a:spLocks noChangeArrowheads="1"/>
          </p:cNvSpPr>
          <p:nvPr/>
        </p:nvSpPr>
        <p:spPr bwMode="auto">
          <a:xfrm rot="660985">
            <a:off x="2894013" y="473075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184" name="AutoShape 18"/>
          <p:cNvSpPr>
            <a:spLocks noChangeArrowheads="1"/>
          </p:cNvSpPr>
          <p:nvPr/>
        </p:nvSpPr>
        <p:spPr bwMode="auto">
          <a:xfrm rot="3710397">
            <a:off x="3677443" y="3409157"/>
            <a:ext cx="722313" cy="609600"/>
          </a:xfrm>
          <a:prstGeom prst="rightArrow">
            <a:avLst>
              <a:gd name="adj1" fmla="val 50000"/>
              <a:gd name="adj2" fmla="val 2962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185" name="AutoShape 19"/>
          <p:cNvSpPr>
            <a:spLocks noChangeArrowheads="1"/>
          </p:cNvSpPr>
          <p:nvPr/>
        </p:nvSpPr>
        <p:spPr bwMode="auto">
          <a:xfrm rot="6772202">
            <a:off x="4668043" y="3332957"/>
            <a:ext cx="722313" cy="609600"/>
          </a:xfrm>
          <a:prstGeom prst="rightArrow">
            <a:avLst>
              <a:gd name="adj1" fmla="val 49611"/>
              <a:gd name="adj2" fmla="val 31652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186" name="AutoShape 20"/>
          <p:cNvSpPr>
            <a:spLocks noChangeArrowheads="1"/>
          </p:cNvSpPr>
          <p:nvPr/>
        </p:nvSpPr>
        <p:spPr bwMode="auto">
          <a:xfrm rot="8263304">
            <a:off x="5257800" y="3733800"/>
            <a:ext cx="914400" cy="573088"/>
          </a:xfrm>
          <a:prstGeom prst="rightArrow">
            <a:avLst>
              <a:gd name="adj1" fmla="val 50000"/>
              <a:gd name="adj2" fmla="val 39889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187" name="AutoShape 21"/>
          <p:cNvSpPr>
            <a:spLocks noChangeArrowheads="1"/>
          </p:cNvSpPr>
          <p:nvPr/>
        </p:nvSpPr>
        <p:spPr bwMode="auto">
          <a:xfrm rot="9701943">
            <a:off x="5791200" y="45720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188" name="AutoShape 22"/>
          <p:cNvSpPr>
            <a:spLocks noChangeArrowheads="1"/>
          </p:cNvSpPr>
          <p:nvPr/>
        </p:nvSpPr>
        <p:spPr bwMode="auto">
          <a:xfrm rot="-9087015">
            <a:off x="5641975" y="561975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7189" name="Picture 32" descr="smiley-ATTA9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1428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446770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tii-cum-ii-cheama-de-fapt-pe-artistii-tai-preferati-Afla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5854700"/>
            <a:ext cx="1066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-152400" y="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Times New Roman" pitchFamily="18" charset="0"/>
              </a:rPr>
              <a:t>Система физкультурно- оздоровительной работы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Times New Roman" pitchFamily="18" charset="0"/>
              </a:rPr>
              <a:t>МБДОУ «Детский сад № 2 «Малышка»</a:t>
            </a:r>
          </a:p>
        </p:txBody>
      </p:sp>
      <p:sp>
        <p:nvSpPr>
          <p:cNvPr id="8196" name="Text Box 40"/>
          <p:cNvSpPr txBox="1">
            <a:spLocks noChangeArrowheads="1"/>
          </p:cNvSpPr>
          <p:nvPr/>
        </p:nvSpPr>
        <p:spPr bwMode="auto">
          <a:xfrm>
            <a:off x="6994525" y="5218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8197" name="AutoShape 42"/>
          <p:cNvSpPr>
            <a:spLocks noChangeArrowheads="1"/>
          </p:cNvSpPr>
          <p:nvPr/>
        </p:nvSpPr>
        <p:spPr bwMode="auto">
          <a:xfrm>
            <a:off x="381000" y="685800"/>
            <a:ext cx="2971800" cy="11430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Мониторинг</a:t>
            </a:r>
          </a:p>
        </p:txBody>
      </p:sp>
      <p:sp>
        <p:nvSpPr>
          <p:cNvPr id="8198" name="AutoShape 52"/>
          <p:cNvSpPr>
            <a:spLocks noChangeArrowheads="1"/>
          </p:cNvSpPr>
          <p:nvPr/>
        </p:nvSpPr>
        <p:spPr bwMode="auto">
          <a:xfrm>
            <a:off x="381000" y="2667000"/>
            <a:ext cx="3048000" cy="13716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Двигательная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деятельность</a:t>
            </a:r>
          </a:p>
        </p:txBody>
      </p:sp>
      <p:sp>
        <p:nvSpPr>
          <p:cNvPr id="8199" name="AutoShape 59"/>
          <p:cNvSpPr>
            <a:spLocks noChangeArrowheads="1"/>
          </p:cNvSpPr>
          <p:nvPr/>
        </p:nvSpPr>
        <p:spPr bwMode="auto">
          <a:xfrm>
            <a:off x="3581400" y="0"/>
            <a:ext cx="5562600" cy="2514600"/>
          </a:xfrm>
          <a:prstGeom prst="rightArrow">
            <a:avLst>
              <a:gd name="adj1" fmla="val 50000"/>
              <a:gd name="adj2" fmla="val 55303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200" name="Text Box 63"/>
          <p:cNvSpPr txBox="1">
            <a:spLocks noChangeArrowheads="1"/>
          </p:cNvSpPr>
          <p:nvPr/>
        </p:nvSpPr>
        <p:spPr bwMode="auto">
          <a:xfrm>
            <a:off x="3657600" y="838200"/>
            <a:ext cx="27000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медицинское обследование,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 анализ и оценка физической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подготовленности.</a:t>
            </a:r>
          </a:p>
        </p:txBody>
      </p:sp>
      <p:sp>
        <p:nvSpPr>
          <p:cNvPr id="8201" name="AutoShape 69"/>
          <p:cNvSpPr>
            <a:spLocks noChangeArrowheads="1"/>
          </p:cNvSpPr>
          <p:nvPr/>
        </p:nvSpPr>
        <p:spPr bwMode="auto">
          <a:xfrm>
            <a:off x="457200" y="4724400"/>
            <a:ext cx="2971800" cy="11430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Профилактические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мероприятия</a:t>
            </a:r>
          </a:p>
        </p:txBody>
      </p:sp>
      <p:sp>
        <p:nvSpPr>
          <p:cNvPr id="8202" name="AutoShape 70"/>
          <p:cNvSpPr>
            <a:spLocks noChangeArrowheads="1"/>
          </p:cNvSpPr>
          <p:nvPr/>
        </p:nvSpPr>
        <p:spPr bwMode="auto">
          <a:xfrm>
            <a:off x="3581400" y="3733800"/>
            <a:ext cx="5562600" cy="3505200"/>
          </a:xfrm>
          <a:prstGeom prst="rightArrow">
            <a:avLst>
              <a:gd name="adj1" fmla="val 50000"/>
              <a:gd name="adj2" fmla="val 55301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203" name="AutoShape 71"/>
          <p:cNvSpPr>
            <a:spLocks noChangeArrowheads="1"/>
          </p:cNvSpPr>
          <p:nvPr/>
        </p:nvSpPr>
        <p:spPr bwMode="auto">
          <a:xfrm>
            <a:off x="3581400" y="838200"/>
            <a:ext cx="5562600" cy="4800600"/>
          </a:xfrm>
          <a:prstGeom prst="rightArrow">
            <a:avLst>
              <a:gd name="adj1" fmla="val 50000"/>
              <a:gd name="adj2" fmla="val 28968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204" name="Text Box 72"/>
          <p:cNvSpPr txBox="1">
            <a:spLocks noChangeArrowheads="1"/>
          </p:cNvSpPr>
          <p:nvPr/>
        </p:nvSpPr>
        <p:spPr bwMode="auto">
          <a:xfrm>
            <a:off x="3581400" y="2057400"/>
            <a:ext cx="4800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организованная образовательная деятельность,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-организованная образовательная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деятельность на воздухе,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-утренняя гимнастика,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-подвижные игры,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-спортивные игры,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-спортивные упражнения,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-физкультминутки, динамические паузы,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гимнастика после сна,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-самостоятельная двигательная деятельность детей,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-спортивные досуги, праздники.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400" b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400" b="1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3" name="Text Box 73"/>
          <p:cNvSpPr txBox="1">
            <a:spLocks noChangeArrowheads="1"/>
          </p:cNvSpPr>
          <p:nvPr/>
        </p:nvSpPr>
        <p:spPr bwMode="auto">
          <a:xfrm>
            <a:off x="3867150" y="4684713"/>
            <a:ext cx="3981450" cy="1600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    профилактика гриппа и простудных заболеваний,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-     кварцевание,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режим проветривания,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утренний фильтр,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работа с родителями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профилактические прививки </a:t>
            </a:r>
          </a:p>
        </p:txBody>
      </p:sp>
    </p:spTree>
    <p:extLst>
      <p:ext uri="{BB962C8B-B14F-4D97-AF65-F5344CB8AC3E}">
        <p14:creationId xmlns:p14="http://schemas.microsoft.com/office/powerpoint/2010/main" val="1559195133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457200" y="2819400"/>
            <a:ext cx="2971800" cy="7620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Закаливание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457200" y="762000"/>
            <a:ext cx="2971800" cy="7620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smtClean="0">
                <a:solidFill>
                  <a:prstClr val="black"/>
                </a:solidFill>
                <a:latin typeface="Arial" charset="0"/>
                <a:cs typeface="Arial" charset="0"/>
              </a:rPr>
              <a:t>Коррекционно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smtClean="0">
                <a:solidFill>
                  <a:prstClr val="black"/>
                </a:solidFill>
                <a:latin typeface="Arial" charset="0"/>
                <a:cs typeface="Arial" charset="0"/>
              </a:rPr>
              <a:t>оздоровительная работа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57200" y="5029200"/>
            <a:ext cx="2971800" cy="7620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smtClean="0">
                <a:solidFill>
                  <a:prstClr val="black"/>
                </a:solidFill>
                <a:latin typeface="Arial" charset="0"/>
                <a:cs typeface="Arial" charset="0"/>
              </a:rPr>
              <a:t>Дополнительная 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smtClean="0">
                <a:solidFill>
                  <a:prstClr val="black"/>
                </a:solidFill>
                <a:latin typeface="Arial" charset="0"/>
                <a:cs typeface="Arial" charset="0"/>
              </a:rPr>
              <a:t>индивидуальная работа</a:t>
            </a:r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3581400" y="152400"/>
            <a:ext cx="5562600" cy="1981200"/>
          </a:xfrm>
          <a:prstGeom prst="rightArrow">
            <a:avLst>
              <a:gd name="adj1" fmla="val 50000"/>
              <a:gd name="adj2" fmla="val 70192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Коррекция плоскостопия, нарушений осанки.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381000" y="0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Система физкультурно- оздоровительной работы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МБДОУ «Детский сад № 2 «Малышка»</a:t>
            </a:r>
          </a:p>
        </p:txBody>
      </p:sp>
      <p:sp>
        <p:nvSpPr>
          <p:cNvPr id="9223" name="AutoShape 12"/>
          <p:cNvSpPr>
            <a:spLocks noChangeArrowheads="1"/>
          </p:cNvSpPr>
          <p:nvPr/>
        </p:nvSpPr>
        <p:spPr bwMode="auto">
          <a:xfrm>
            <a:off x="3581400" y="381000"/>
            <a:ext cx="5562600" cy="5715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224" name="Text Box 14"/>
          <p:cNvSpPr txBox="1">
            <a:spLocks noChangeArrowheads="1"/>
          </p:cNvSpPr>
          <p:nvPr/>
        </p:nvSpPr>
        <p:spPr bwMode="auto">
          <a:xfrm>
            <a:off x="3581400" y="1700808"/>
            <a:ext cx="62912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воздушно – солнечные ванны,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ходьба босиком,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-обширное умывание холодной водой,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-игровой самомассаж,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-корригирующие дорожки,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гимнастика,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гимнастика пробуждения,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упражнения на коррекцию плоскостопия и нарушения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санки.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5" name="Picture 17" descr="Stii-cum-ii-cheama-de-fapt-pe-artistii-tai-preferati-Afla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9600" y="5997575"/>
            <a:ext cx="914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AutoShape 18"/>
          <p:cNvSpPr>
            <a:spLocks noChangeArrowheads="1"/>
          </p:cNvSpPr>
          <p:nvPr/>
        </p:nvSpPr>
        <p:spPr bwMode="auto">
          <a:xfrm>
            <a:off x="3581400" y="4267200"/>
            <a:ext cx="5562600" cy="2438400"/>
          </a:xfrm>
          <a:prstGeom prst="rightArrow">
            <a:avLst>
              <a:gd name="adj1" fmla="val 50000"/>
              <a:gd name="adj2" fmla="val 57031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227" name="Text Box 19"/>
          <p:cNvSpPr txBox="1">
            <a:spLocks noChangeArrowheads="1"/>
          </p:cNvSpPr>
          <p:nvPr/>
        </p:nvSpPr>
        <p:spPr bwMode="auto">
          <a:xfrm>
            <a:off x="3657599" y="5009346"/>
            <a:ext cx="35456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</a:rPr>
              <a:t>-</a:t>
            </a: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гимнастика для глаз,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-пальчиковая гимнастика,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-индивидуальная работа по физическому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оспитанию.</a:t>
            </a:r>
          </a:p>
        </p:txBody>
      </p:sp>
    </p:spTree>
    <p:extLst>
      <p:ext uri="{BB962C8B-B14F-4D97-AF65-F5344CB8AC3E}">
        <p14:creationId xmlns:p14="http://schemas.microsoft.com/office/powerpoint/2010/main" val="923649653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eva37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5213350"/>
            <a:ext cx="32766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0"/>
            <a:ext cx="861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Times New Roman" pitchFamily="18" charset="0"/>
              </a:rPr>
              <a:t>Модель двигательного режима детей в МБДОУ  № 2 «Малышка»</a:t>
            </a:r>
          </a:p>
        </p:txBody>
      </p:sp>
      <p:sp>
        <p:nvSpPr>
          <p:cNvPr id="15364" name="Cloud"/>
          <p:cNvSpPr>
            <a:spLocks noChangeAspect="1" noEditPoints="1" noChangeArrowheads="1"/>
          </p:cNvSpPr>
          <p:nvPr/>
        </p:nvSpPr>
        <p:spPr bwMode="auto">
          <a:xfrm>
            <a:off x="5562600" y="762000"/>
            <a:ext cx="25146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5" name="Cloud"/>
          <p:cNvSpPr>
            <a:spLocks noChangeAspect="1" noEditPoints="1" noChangeArrowheads="1"/>
          </p:cNvSpPr>
          <p:nvPr/>
        </p:nvSpPr>
        <p:spPr bwMode="auto">
          <a:xfrm rot="265410">
            <a:off x="5791200" y="2895600"/>
            <a:ext cx="26670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6" name="Cloud"/>
          <p:cNvSpPr>
            <a:spLocks noChangeAspect="1" noEditPoints="1" noChangeArrowheads="1"/>
          </p:cNvSpPr>
          <p:nvPr/>
        </p:nvSpPr>
        <p:spPr bwMode="auto">
          <a:xfrm>
            <a:off x="228600" y="609600"/>
            <a:ext cx="3048000" cy="1828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Приём детей,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самостоятельная двигательная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деятельность.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(30-40 мин)</a:t>
            </a:r>
          </a:p>
        </p:txBody>
      </p:sp>
      <p:sp>
        <p:nvSpPr>
          <p:cNvPr id="15367" name="Cloud"/>
          <p:cNvSpPr>
            <a:spLocks noChangeAspect="1" noEditPoints="1" noChangeArrowheads="1"/>
          </p:cNvSpPr>
          <p:nvPr/>
        </p:nvSpPr>
        <p:spPr bwMode="auto">
          <a:xfrm>
            <a:off x="3581400" y="4800600"/>
            <a:ext cx="25146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8" name="Cloud"/>
          <p:cNvSpPr>
            <a:spLocks noChangeAspect="1" noEditPoints="1" noChangeArrowheads="1"/>
          </p:cNvSpPr>
          <p:nvPr/>
        </p:nvSpPr>
        <p:spPr bwMode="auto">
          <a:xfrm rot="591118">
            <a:off x="609600" y="3886200"/>
            <a:ext cx="2362200" cy="15827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9" name="Cloud"/>
          <p:cNvSpPr>
            <a:spLocks noChangeAspect="1" noEditPoints="1" noChangeArrowheads="1"/>
          </p:cNvSpPr>
          <p:nvPr/>
        </p:nvSpPr>
        <p:spPr bwMode="auto">
          <a:xfrm rot="532640">
            <a:off x="2514600" y="2286000"/>
            <a:ext cx="26670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50" name="Text Box 88"/>
          <p:cNvSpPr txBox="1">
            <a:spLocks noChangeArrowheads="1"/>
          </p:cNvSpPr>
          <p:nvPr/>
        </p:nvSpPr>
        <p:spPr bwMode="auto">
          <a:xfrm>
            <a:off x="5638800" y="1295400"/>
            <a:ext cx="2328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Утренняя гимнастика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(5-12 мин)</a:t>
            </a:r>
          </a:p>
        </p:txBody>
      </p:sp>
      <p:sp>
        <p:nvSpPr>
          <p:cNvPr id="10251" name="Text Box 90"/>
          <p:cNvSpPr txBox="1">
            <a:spLocks noChangeArrowheads="1"/>
          </p:cNvSpPr>
          <p:nvPr/>
        </p:nvSpPr>
        <p:spPr bwMode="auto">
          <a:xfrm>
            <a:off x="5940513" y="3276600"/>
            <a:ext cx="25033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</a:rPr>
              <a:t>Физкультурные занятия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</a:rPr>
              <a:t>в зале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</a:rPr>
              <a:t>(15-30 мин)</a:t>
            </a:r>
          </a:p>
        </p:txBody>
      </p:sp>
      <p:sp>
        <p:nvSpPr>
          <p:cNvPr id="10252" name="Text Box 92"/>
          <p:cNvSpPr txBox="1">
            <a:spLocks noChangeArrowheads="1"/>
          </p:cNvSpPr>
          <p:nvPr/>
        </p:nvSpPr>
        <p:spPr bwMode="auto">
          <a:xfrm>
            <a:off x="2616814" y="2743200"/>
            <a:ext cx="23943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</a:rPr>
              <a:t>Физкультурное занятие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</a:rPr>
              <a:t>на прогулке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</a:rPr>
              <a:t>(1 раз в неделю) </a:t>
            </a:r>
          </a:p>
        </p:txBody>
      </p:sp>
      <p:sp>
        <p:nvSpPr>
          <p:cNvPr id="10253" name="Text Box 94"/>
          <p:cNvSpPr txBox="1">
            <a:spLocks noChangeArrowheads="1"/>
          </p:cNvSpPr>
          <p:nvPr/>
        </p:nvSpPr>
        <p:spPr bwMode="auto">
          <a:xfrm>
            <a:off x="685800" y="4343400"/>
            <a:ext cx="1990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Физкультминутки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во время НОД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(1-3 мин)</a:t>
            </a:r>
          </a:p>
        </p:txBody>
      </p:sp>
      <p:sp>
        <p:nvSpPr>
          <p:cNvPr id="10254" name="Text Box 98"/>
          <p:cNvSpPr txBox="1">
            <a:spLocks noChangeArrowheads="1"/>
          </p:cNvSpPr>
          <p:nvPr/>
        </p:nvSpPr>
        <p:spPr bwMode="auto">
          <a:xfrm>
            <a:off x="4445000" y="5334000"/>
            <a:ext cx="1117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Прогулка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(1-2 ч)</a:t>
            </a:r>
          </a:p>
        </p:txBody>
      </p:sp>
    </p:spTree>
    <p:extLst>
      <p:ext uri="{BB962C8B-B14F-4D97-AF65-F5344CB8AC3E}">
        <p14:creationId xmlns:p14="http://schemas.microsoft.com/office/powerpoint/2010/main" val="3818433997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loud"/>
          <p:cNvSpPr>
            <a:spLocks noChangeAspect="1" noEditPoints="1" noChangeArrowheads="1"/>
          </p:cNvSpPr>
          <p:nvPr/>
        </p:nvSpPr>
        <p:spPr bwMode="auto">
          <a:xfrm>
            <a:off x="152400" y="609600"/>
            <a:ext cx="25146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Arial" charset="0"/>
                <a:cs typeface="Arial" charset="0"/>
              </a:rPr>
              <a:t>Прогулка за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Arial" charset="0"/>
                <a:cs typeface="Arial" charset="0"/>
              </a:rPr>
              <a:t>пределы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Arial" charset="0"/>
                <a:cs typeface="Arial" charset="0"/>
              </a:rPr>
              <a:t>участка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Arial" charset="0"/>
                <a:cs typeface="Arial" charset="0"/>
              </a:rPr>
              <a:t>(20-45 мин)</a:t>
            </a:r>
          </a:p>
        </p:txBody>
      </p:sp>
      <p:sp>
        <p:nvSpPr>
          <p:cNvPr id="16387" name="Cloud"/>
          <p:cNvSpPr>
            <a:spLocks noChangeAspect="1" noEditPoints="1" noChangeArrowheads="1"/>
          </p:cNvSpPr>
          <p:nvPr/>
        </p:nvSpPr>
        <p:spPr bwMode="auto">
          <a:xfrm>
            <a:off x="5486400" y="2971800"/>
            <a:ext cx="25146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Спортивный праздник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(2 раза в год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до 1 часа)</a:t>
            </a:r>
          </a:p>
        </p:txBody>
      </p:sp>
      <p:sp>
        <p:nvSpPr>
          <p:cNvPr id="16388" name="Cloud"/>
          <p:cNvSpPr>
            <a:spLocks noChangeAspect="1" noEditPoints="1" noChangeArrowheads="1"/>
          </p:cNvSpPr>
          <p:nvPr/>
        </p:nvSpPr>
        <p:spPr bwMode="auto">
          <a:xfrm rot="532640">
            <a:off x="3048000" y="1295400"/>
            <a:ext cx="25146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389" name="Cloud"/>
          <p:cNvSpPr>
            <a:spLocks noChangeAspect="1" noEditPoints="1" noChangeArrowheads="1"/>
          </p:cNvSpPr>
          <p:nvPr/>
        </p:nvSpPr>
        <p:spPr bwMode="auto">
          <a:xfrm>
            <a:off x="5943600" y="609600"/>
            <a:ext cx="27432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1270" name="Picture 6" descr="deva37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5213350"/>
            <a:ext cx="32766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8600" y="0"/>
            <a:ext cx="861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 smtClean="0">
                <a:solidFill>
                  <a:prstClr val="black"/>
                </a:solidFill>
                <a:latin typeface="Times New Roman" pitchFamily="18" charset="0"/>
              </a:rPr>
              <a:t>Модель двигательного режима детей в МБДОУ  № 37 «Веснянка»</a:t>
            </a:r>
          </a:p>
        </p:txBody>
      </p:sp>
      <p:sp>
        <p:nvSpPr>
          <p:cNvPr id="16392" name="Cloud"/>
          <p:cNvSpPr>
            <a:spLocks noChangeAspect="1" noEditPoints="1" noChangeArrowheads="1"/>
          </p:cNvSpPr>
          <p:nvPr/>
        </p:nvSpPr>
        <p:spPr bwMode="auto">
          <a:xfrm rot="532640">
            <a:off x="457200" y="2819400"/>
            <a:ext cx="30480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3352800" y="1524000"/>
            <a:ext cx="203358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Корригирующая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гимнастика после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сна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(5-10мин)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600" b="1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4" name="Text Box 17"/>
          <p:cNvSpPr txBox="1">
            <a:spLocks noChangeArrowheads="1"/>
          </p:cNvSpPr>
          <p:nvPr/>
        </p:nvSpPr>
        <p:spPr bwMode="auto">
          <a:xfrm>
            <a:off x="6019800" y="838200"/>
            <a:ext cx="26130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Самостоятельная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двигательная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активность, подвижные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игры вечером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(20-40 мин)</a:t>
            </a:r>
          </a:p>
        </p:txBody>
      </p: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609600" y="3352800"/>
            <a:ext cx="277812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Спортивные упражнения,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игры(лыжи, велосипед)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6396" name="Cloud"/>
          <p:cNvSpPr>
            <a:spLocks noChangeAspect="1" noEditPoints="1" noChangeArrowheads="1"/>
          </p:cNvSpPr>
          <p:nvPr/>
        </p:nvSpPr>
        <p:spPr bwMode="auto">
          <a:xfrm>
            <a:off x="2819400" y="4495800"/>
            <a:ext cx="2514600" cy="1684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277" name="Text Box 22"/>
          <p:cNvSpPr txBox="1">
            <a:spLocks noChangeArrowheads="1"/>
          </p:cNvSpPr>
          <p:nvPr/>
        </p:nvSpPr>
        <p:spPr bwMode="auto">
          <a:xfrm>
            <a:off x="3124200" y="4876800"/>
            <a:ext cx="192881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Музыкальные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занятия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prstClr val="black"/>
                </a:solidFill>
                <a:latin typeface="Times New Roman" pitchFamily="18" charset="0"/>
              </a:rPr>
              <a:t>(2 раза в неделю)</a:t>
            </a:r>
          </a:p>
        </p:txBody>
      </p:sp>
    </p:spTree>
    <p:extLst>
      <p:ext uri="{BB962C8B-B14F-4D97-AF65-F5344CB8AC3E}">
        <p14:creationId xmlns:p14="http://schemas.microsoft.com/office/powerpoint/2010/main" val="4043332041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99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ChangeArrowheads="1"/>
          </p:cNvSpPr>
          <p:nvPr/>
        </p:nvSpPr>
        <p:spPr bwMode="auto">
          <a:xfrm>
            <a:off x="228600" y="1828800"/>
            <a:ext cx="87407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u="sng" dirty="0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Здоровьесберегающие технологии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 – это технологии, которые направлены на  сохранение, поддержание и обогащение здоровья субъектов педагогического процесса.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u="sng" dirty="0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Цель </a:t>
            </a:r>
            <a:r>
              <a:rPr lang="ru-RU" altLang="ru-RU" sz="2400" b="1" i="1" u="sng" dirty="0" err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здоровьесберегающих</a:t>
            </a:r>
            <a:r>
              <a:rPr lang="ru-RU" altLang="ru-RU" sz="2400" b="1" i="1" u="sng" dirty="0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 технологий в детском саду</a:t>
            </a:r>
            <a:r>
              <a:rPr lang="ru-RU" altLang="ru-RU" sz="2000" i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–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обеспечение высокого уровня реального здоровья воспитанников детского сада и воспитание культуры как совокупности осознанного отношения ребенка к здоровью и жизни человека, знаний о здоровье и умений оберегать, поддерживать и сохранять его.</a:t>
            </a:r>
          </a:p>
        </p:txBody>
      </p:sp>
      <p:pic>
        <p:nvPicPr>
          <p:cNvPr id="12291" name="Picture 12" descr="Карандаш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3" descr="Logoped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4800600"/>
            <a:ext cx="7162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474258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99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457200"/>
            <a:ext cx="944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    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 ДОУ используют здоровьесберегающие технологии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по следующим  направлениям:</a:t>
            </a:r>
          </a:p>
        </p:txBody>
      </p:sp>
      <p:sp>
        <p:nvSpPr>
          <p:cNvPr id="18435" name="Cloud"/>
          <p:cNvSpPr>
            <a:spLocks noChangeAspect="1" noEditPoints="1" noChangeArrowheads="1"/>
          </p:cNvSpPr>
          <p:nvPr/>
        </p:nvSpPr>
        <p:spPr bwMode="auto">
          <a:xfrm>
            <a:off x="2971800" y="1295400"/>
            <a:ext cx="3276600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Технологии обучения здоровому образу жизни.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3316" name="Picture 7" descr="5300e43e27dbe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4038600"/>
            <a:ext cx="3429000" cy="258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Cloud"/>
          <p:cNvSpPr>
            <a:spLocks noChangeAspect="1" noEditPoints="1" noChangeArrowheads="1"/>
          </p:cNvSpPr>
          <p:nvPr/>
        </p:nvSpPr>
        <p:spPr bwMode="auto">
          <a:xfrm>
            <a:off x="5791200" y="2514600"/>
            <a:ext cx="3200400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Коррекционные технологии.</a:t>
            </a:r>
            <a:r>
              <a:rPr lang="ru-RU" altLang="ru-RU" dirty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8438" name="Cloud"/>
          <p:cNvSpPr>
            <a:spLocks noChangeAspect="1" noEditPoints="1" noChangeArrowheads="1"/>
          </p:cNvSpPr>
          <p:nvPr/>
        </p:nvSpPr>
        <p:spPr bwMode="auto">
          <a:xfrm>
            <a:off x="0" y="2590800"/>
            <a:ext cx="3352800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Технологии сохранения и стимулирования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3162078620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33400" y="533400"/>
            <a:ext cx="80010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990000"/>
                </a:solidFill>
                <a:latin typeface="Times New Roman" pitchFamily="18" charset="0"/>
                <a:cs typeface="Arial" charset="0"/>
              </a:rPr>
              <a:t>Здоровьесберегающие технологии: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990000"/>
              </a:solidFill>
              <a:latin typeface="Times New Roman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Динамические паузы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Подвижные и спортивные игры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Релаксация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Гимнастика (пальчиковая, для глаз, дыхательная и др.)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Гимнастика динамическая, корригирующая, ортопедическая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Физкультурные занятия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Проблемно-игровые занятия: игротренинги, </a:t>
            </a:r>
            <a:r>
              <a:rPr lang="ru-RU" altLang="ru-RU" sz="2000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игро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-терапия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Коммуникативные игры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Кружковая деятельность по программе «Детский фитнес»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Музыкотерапия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</a:p>
        </p:txBody>
      </p:sp>
      <p:pic>
        <p:nvPicPr>
          <p:cNvPr id="14339" name="Picture 4" descr="370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4648200"/>
            <a:ext cx="17780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346105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594</Words>
  <Application>Microsoft Office PowerPoint</Application>
  <PresentationFormat>Экран (4:3)</PresentationFormat>
  <Paragraphs>169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Тема Office</vt:lpstr>
      <vt:lpstr>Воздушный поток</vt:lpstr>
      <vt:lpstr>2_Воздушный поток</vt:lpstr>
      <vt:lpstr>1_Воздушный поток</vt:lpstr>
      <vt:lpstr>3_Воздушный поток</vt:lpstr>
      <vt:lpstr>4_Воздушный поток</vt:lpstr>
      <vt:lpstr>5_Воздушный поток</vt:lpstr>
      <vt:lpstr>6_Воздушный поток</vt:lpstr>
      <vt:lpstr>7_Воздушный поток</vt:lpstr>
      <vt:lpstr>8_Воздушный поток</vt:lpstr>
      <vt:lpstr>9_Воздушный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1</cp:lastModifiedBy>
  <cp:revision>7</cp:revision>
  <dcterms:created xsi:type="dcterms:W3CDTF">2015-09-01T18:13:06Z</dcterms:created>
  <dcterms:modified xsi:type="dcterms:W3CDTF">2015-09-09T18:03:53Z</dcterms:modified>
</cp:coreProperties>
</file>