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74" r:id="rId3"/>
    <p:sldId id="277" r:id="rId4"/>
    <p:sldId id="257" r:id="rId5"/>
    <p:sldId id="258" r:id="rId6"/>
    <p:sldId id="275" r:id="rId7"/>
    <p:sldId id="276" r:id="rId8"/>
    <p:sldId id="283" r:id="rId9"/>
    <p:sldId id="260" r:id="rId10"/>
    <p:sldId id="263" r:id="rId11"/>
    <p:sldId id="267" r:id="rId12"/>
    <p:sldId id="278" r:id="rId13"/>
    <p:sldId id="269" r:id="rId14"/>
    <p:sldId id="270" r:id="rId15"/>
    <p:sldId id="288" r:id="rId16"/>
    <p:sldId id="289" r:id="rId17"/>
    <p:sldId id="281" r:id="rId18"/>
    <p:sldId id="286" r:id="rId19"/>
    <p:sldId id="287" r:id="rId20"/>
    <p:sldId id="284" r:id="rId21"/>
    <p:sldId id="280" r:id="rId22"/>
    <p:sldId id="285" r:id="rId23"/>
    <p:sldId id="291" r:id="rId24"/>
    <p:sldId id="290" r:id="rId25"/>
    <p:sldId id="294" r:id="rId26"/>
    <p:sldId id="29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0C61CC-96EF-42DB-857D-E67EC274AA47}" type="doc">
      <dgm:prSet loTypeId="urn:microsoft.com/office/officeart/2005/8/layout/pyramid1" loCatId="pyramid" qsTypeId="urn:microsoft.com/office/officeart/2005/8/quickstyle/simple1" qsCatId="simple" csTypeId="urn:microsoft.com/office/officeart/2005/8/colors/colorful2" csCatId="colorful" phldr="1"/>
      <dgm:spPr/>
    </dgm:pt>
    <dgm:pt modelId="{C6C9B477-94D4-4832-9A79-7CF9AB6E864A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Воображени</a:t>
          </a:r>
          <a:r>
            <a:rPr lang="ru-RU" b="1" dirty="0" smtClean="0">
              <a:solidFill>
                <a:srgbClr val="FF0000"/>
              </a:solidFill>
            </a:rPr>
            <a:t>е</a:t>
          </a:r>
          <a:endParaRPr lang="ru-RU" b="1" dirty="0">
            <a:solidFill>
              <a:srgbClr val="FF0000"/>
            </a:solidFill>
          </a:endParaRPr>
        </a:p>
      </dgm:t>
    </dgm:pt>
    <dgm:pt modelId="{A36F6FBB-9107-4196-90DF-4F41D8D62274}" type="parTrans" cxnId="{D60663D7-D987-44C8-8FFF-8722621954EC}">
      <dgm:prSet/>
      <dgm:spPr/>
      <dgm:t>
        <a:bodyPr/>
        <a:lstStyle/>
        <a:p>
          <a:endParaRPr lang="ru-RU"/>
        </a:p>
      </dgm:t>
    </dgm:pt>
    <dgm:pt modelId="{B4448426-DE76-44CC-8B0B-911161D3DD43}" type="sibTrans" cxnId="{D60663D7-D987-44C8-8FFF-8722621954EC}">
      <dgm:prSet/>
      <dgm:spPr/>
      <dgm:t>
        <a:bodyPr/>
        <a:lstStyle/>
        <a:p>
          <a:endParaRPr lang="ru-RU"/>
        </a:p>
      </dgm:t>
    </dgm:pt>
    <dgm:pt modelId="{6CA79AA7-031C-4221-A726-F869294B542E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Память</a:t>
          </a:r>
          <a:endParaRPr lang="ru-RU" b="1" dirty="0">
            <a:solidFill>
              <a:srgbClr val="FF0000"/>
            </a:solidFill>
          </a:endParaRPr>
        </a:p>
      </dgm:t>
    </dgm:pt>
    <dgm:pt modelId="{E3FD2485-699D-48DD-B2A6-793E88FBE7B7}" type="parTrans" cxnId="{65EA057A-7838-40D9-8A31-DD8A5411E060}">
      <dgm:prSet/>
      <dgm:spPr/>
      <dgm:t>
        <a:bodyPr/>
        <a:lstStyle/>
        <a:p>
          <a:endParaRPr lang="ru-RU"/>
        </a:p>
      </dgm:t>
    </dgm:pt>
    <dgm:pt modelId="{E3F3E72A-E607-4371-9617-997ADFEAD6D4}" type="sibTrans" cxnId="{65EA057A-7838-40D9-8A31-DD8A5411E060}">
      <dgm:prSet/>
      <dgm:spPr/>
      <dgm:t>
        <a:bodyPr/>
        <a:lstStyle/>
        <a:p>
          <a:endParaRPr lang="ru-RU"/>
        </a:p>
      </dgm:t>
    </dgm:pt>
    <dgm:pt modelId="{A53AA752-D082-459C-A64D-1DA6EE91B4E2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Восприятие</a:t>
          </a:r>
          <a:endParaRPr lang="ru-RU" b="1" dirty="0">
            <a:solidFill>
              <a:srgbClr val="FF0000"/>
            </a:solidFill>
          </a:endParaRPr>
        </a:p>
      </dgm:t>
    </dgm:pt>
    <dgm:pt modelId="{C2FFBCF6-45BD-4FE9-966B-A8DADECD3A17}" type="parTrans" cxnId="{95EC08C1-F0BF-4FB0-B1EB-03F74B6B9FA6}">
      <dgm:prSet/>
      <dgm:spPr/>
      <dgm:t>
        <a:bodyPr/>
        <a:lstStyle/>
        <a:p>
          <a:endParaRPr lang="ru-RU"/>
        </a:p>
      </dgm:t>
    </dgm:pt>
    <dgm:pt modelId="{A73F373E-63CF-4880-B478-01F3DCCA309F}" type="sibTrans" cxnId="{95EC08C1-F0BF-4FB0-B1EB-03F74B6B9FA6}">
      <dgm:prSet/>
      <dgm:spPr/>
      <dgm:t>
        <a:bodyPr/>
        <a:lstStyle/>
        <a:p>
          <a:endParaRPr lang="ru-RU"/>
        </a:p>
      </dgm:t>
    </dgm:pt>
    <dgm:pt modelId="{4F0EC621-648F-4E1E-BFC2-3BED43A16EFB}">
      <dgm:prSet/>
      <dgm:spPr/>
      <dgm:t>
        <a:bodyPr/>
        <a:lstStyle/>
        <a:p>
          <a:r>
            <a:rPr lang="ru-RU" b="1" i="1" dirty="0" smtClean="0">
              <a:solidFill>
                <a:srgbClr val="FF0000"/>
              </a:solidFill>
            </a:rPr>
            <a:t>Мышление</a:t>
          </a:r>
          <a:endParaRPr lang="ru-RU" b="1" i="1" dirty="0">
            <a:solidFill>
              <a:srgbClr val="FF0000"/>
            </a:solidFill>
          </a:endParaRPr>
        </a:p>
      </dgm:t>
    </dgm:pt>
    <dgm:pt modelId="{09B4E519-6D77-4CAB-9806-7B6B7BB3B6B4}" type="parTrans" cxnId="{FE518E07-9024-4DBC-AB78-226B6FEEAAE7}">
      <dgm:prSet/>
      <dgm:spPr/>
      <dgm:t>
        <a:bodyPr/>
        <a:lstStyle/>
        <a:p>
          <a:endParaRPr lang="ru-RU"/>
        </a:p>
      </dgm:t>
    </dgm:pt>
    <dgm:pt modelId="{697495A3-1A83-4F23-B3D3-2D85252E9915}" type="sibTrans" cxnId="{FE518E07-9024-4DBC-AB78-226B6FEEAAE7}">
      <dgm:prSet/>
      <dgm:spPr/>
      <dgm:t>
        <a:bodyPr/>
        <a:lstStyle/>
        <a:p>
          <a:endParaRPr lang="ru-RU"/>
        </a:p>
      </dgm:t>
    </dgm:pt>
    <dgm:pt modelId="{3DFDE23E-DB64-46E9-8286-CE3B00AD5973}" type="pres">
      <dgm:prSet presAssocID="{480C61CC-96EF-42DB-857D-E67EC274AA47}" presName="Name0" presStyleCnt="0">
        <dgm:presLayoutVars>
          <dgm:dir/>
          <dgm:animLvl val="lvl"/>
          <dgm:resizeHandles val="exact"/>
        </dgm:presLayoutVars>
      </dgm:prSet>
      <dgm:spPr/>
    </dgm:pt>
    <dgm:pt modelId="{3A3E16A1-1F44-4AF7-B844-B860A601CC61}" type="pres">
      <dgm:prSet presAssocID="{C6C9B477-94D4-4832-9A79-7CF9AB6E864A}" presName="Name8" presStyleCnt="0"/>
      <dgm:spPr/>
    </dgm:pt>
    <dgm:pt modelId="{562301C6-AF9C-4E58-B17C-D3FF28D9CF11}" type="pres">
      <dgm:prSet presAssocID="{C6C9B477-94D4-4832-9A79-7CF9AB6E864A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4A7005-F012-481A-8BC2-10B6D7B6FBEC}" type="pres">
      <dgm:prSet presAssocID="{C6C9B477-94D4-4832-9A79-7CF9AB6E864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128809-D45A-47D5-8B5D-7140855BC834}" type="pres">
      <dgm:prSet presAssocID="{4F0EC621-648F-4E1E-BFC2-3BED43A16EFB}" presName="Name8" presStyleCnt="0"/>
      <dgm:spPr/>
    </dgm:pt>
    <dgm:pt modelId="{B8FABDD6-3BEF-49B7-AB88-842819BBC18E}" type="pres">
      <dgm:prSet presAssocID="{4F0EC621-648F-4E1E-BFC2-3BED43A16EFB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FA7C25-1CC8-4022-86B8-63401D73EF70}" type="pres">
      <dgm:prSet presAssocID="{4F0EC621-648F-4E1E-BFC2-3BED43A16EF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09ADC6-0DFC-45BA-8F9B-10369D7A0F62}" type="pres">
      <dgm:prSet presAssocID="{6CA79AA7-031C-4221-A726-F869294B542E}" presName="Name8" presStyleCnt="0"/>
      <dgm:spPr/>
    </dgm:pt>
    <dgm:pt modelId="{1F72F4ED-D0A9-4B91-AB4E-C5A782878FFF}" type="pres">
      <dgm:prSet presAssocID="{6CA79AA7-031C-4221-A726-F869294B542E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9BD48E-0477-4CEC-8C34-B177BDB9BE9B}" type="pres">
      <dgm:prSet presAssocID="{6CA79AA7-031C-4221-A726-F869294B542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1CFD0D-46FB-4503-AFF8-EA0C3CE39818}" type="pres">
      <dgm:prSet presAssocID="{A53AA752-D082-459C-A64D-1DA6EE91B4E2}" presName="Name8" presStyleCnt="0"/>
      <dgm:spPr/>
    </dgm:pt>
    <dgm:pt modelId="{6A7DC3CF-A879-4519-AF5F-E3A8952B5C1C}" type="pres">
      <dgm:prSet presAssocID="{A53AA752-D082-459C-A64D-1DA6EE91B4E2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20EBDB-1F21-414E-9C53-4E8BA8BDE71A}" type="pres">
      <dgm:prSet presAssocID="{A53AA752-D082-459C-A64D-1DA6EE91B4E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BE821C-D206-43F4-875E-A41A9A8ABB8E}" type="presOf" srcId="{4F0EC621-648F-4E1E-BFC2-3BED43A16EFB}" destId="{B8FABDD6-3BEF-49B7-AB88-842819BBC18E}" srcOrd="0" destOrd="0" presId="urn:microsoft.com/office/officeart/2005/8/layout/pyramid1"/>
    <dgm:cxn modelId="{65EA057A-7838-40D9-8A31-DD8A5411E060}" srcId="{480C61CC-96EF-42DB-857D-E67EC274AA47}" destId="{6CA79AA7-031C-4221-A726-F869294B542E}" srcOrd="2" destOrd="0" parTransId="{E3FD2485-699D-48DD-B2A6-793E88FBE7B7}" sibTransId="{E3F3E72A-E607-4371-9617-997ADFEAD6D4}"/>
    <dgm:cxn modelId="{1571E39C-5EFC-4F4B-A0B7-47E55CD0736A}" type="presOf" srcId="{6CA79AA7-031C-4221-A726-F869294B542E}" destId="{5E9BD48E-0477-4CEC-8C34-B177BDB9BE9B}" srcOrd="1" destOrd="0" presId="urn:microsoft.com/office/officeart/2005/8/layout/pyramid1"/>
    <dgm:cxn modelId="{B90708C1-3E9B-42EF-8F49-49FF18226771}" type="presOf" srcId="{4F0EC621-648F-4E1E-BFC2-3BED43A16EFB}" destId="{B7FA7C25-1CC8-4022-86B8-63401D73EF70}" srcOrd="1" destOrd="0" presId="urn:microsoft.com/office/officeart/2005/8/layout/pyramid1"/>
    <dgm:cxn modelId="{9CFB0D7A-7C00-4A76-8B11-63EF8D984650}" type="presOf" srcId="{A53AA752-D082-459C-A64D-1DA6EE91B4E2}" destId="{6A7DC3CF-A879-4519-AF5F-E3A8952B5C1C}" srcOrd="0" destOrd="0" presId="urn:microsoft.com/office/officeart/2005/8/layout/pyramid1"/>
    <dgm:cxn modelId="{289695ED-BCDD-45B6-91C5-B1D172331138}" type="presOf" srcId="{480C61CC-96EF-42DB-857D-E67EC274AA47}" destId="{3DFDE23E-DB64-46E9-8286-CE3B00AD5973}" srcOrd="0" destOrd="0" presId="urn:microsoft.com/office/officeart/2005/8/layout/pyramid1"/>
    <dgm:cxn modelId="{33116AD1-8386-4F3B-BE7E-AF10E8B76E84}" type="presOf" srcId="{A53AA752-D082-459C-A64D-1DA6EE91B4E2}" destId="{B220EBDB-1F21-414E-9C53-4E8BA8BDE71A}" srcOrd="1" destOrd="0" presId="urn:microsoft.com/office/officeart/2005/8/layout/pyramid1"/>
    <dgm:cxn modelId="{EF7474C3-E4B6-4FBF-8773-E81F10A70A7B}" type="presOf" srcId="{C6C9B477-94D4-4832-9A79-7CF9AB6E864A}" destId="{562301C6-AF9C-4E58-B17C-D3FF28D9CF11}" srcOrd="0" destOrd="0" presId="urn:microsoft.com/office/officeart/2005/8/layout/pyramid1"/>
    <dgm:cxn modelId="{9A590E05-2EA9-4BA8-A5B2-E79566E7C95E}" type="presOf" srcId="{6CA79AA7-031C-4221-A726-F869294B542E}" destId="{1F72F4ED-D0A9-4B91-AB4E-C5A782878FFF}" srcOrd="0" destOrd="0" presId="urn:microsoft.com/office/officeart/2005/8/layout/pyramid1"/>
    <dgm:cxn modelId="{95EC08C1-F0BF-4FB0-B1EB-03F74B6B9FA6}" srcId="{480C61CC-96EF-42DB-857D-E67EC274AA47}" destId="{A53AA752-D082-459C-A64D-1DA6EE91B4E2}" srcOrd="3" destOrd="0" parTransId="{C2FFBCF6-45BD-4FE9-966B-A8DADECD3A17}" sibTransId="{A73F373E-63CF-4880-B478-01F3DCCA309F}"/>
    <dgm:cxn modelId="{FE518E07-9024-4DBC-AB78-226B6FEEAAE7}" srcId="{480C61CC-96EF-42DB-857D-E67EC274AA47}" destId="{4F0EC621-648F-4E1E-BFC2-3BED43A16EFB}" srcOrd="1" destOrd="0" parTransId="{09B4E519-6D77-4CAB-9806-7B6B7BB3B6B4}" sibTransId="{697495A3-1A83-4F23-B3D3-2D85252E9915}"/>
    <dgm:cxn modelId="{83865101-DD42-4432-93AC-F1984DB37A69}" type="presOf" srcId="{C6C9B477-94D4-4832-9A79-7CF9AB6E864A}" destId="{444A7005-F012-481A-8BC2-10B6D7B6FBEC}" srcOrd="1" destOrd="0" presId="urn:microsoft.com/office/officeart/2005/8/layout/pyramid1"/>
    <dgm:cxn modelId="{D60663D7-D987-44C8-8FFF-8722621954EC}" srcId="{480C61CC-96EF-42DB-857D-E67EC274AA47}" destId="{C6C9B477-94D4-4832-9A79-7CF9AB6E864A}" srcOrd="0" destOrd="0" parTransId="{A36F6FBB-9107-4196-90DF-4F41D8D62274}" sibTransId="{B4448426-DE76-44CC-8B0B-911161D3DD43}"/>
    <dgm:cxn modelId="{29B1459B-27EC-4D9D-9F8F-A283BB4369CD}" type="presParOf" srcId="{3DFDE23E-DB64-46E9-8286-CE3B00AD5973}" destId="{3A3E16A1-1F44-4AF7-B844-B860A601CC61}" srcOrd="0" destOrd="0" presId="urn:microsoft.com/office/officeart/2005/8/layout/pyramid1"/>
    <dgm:cxn modelId="{AEEDC2DA-695A-42C8-9038-A644505B110B}" type="presParOf" srcId="{3A3E16A1-1F44-4AF7-B844-B860A601CC61}" destId="{562301C6-AF9C-4E58-B17C-D3FF28D9CF11}" srcOrd="0" destOrd="0" presId="urn:microsoft.com/office/officeart/2005/8/layout/pyramid1"/>
    <dgm:cxn modelId="{D19A5AD0-587C-4BA8-95EA-8E8F1519C7C7}" type="presParOf" srcId="{3A3E16A1-1F44-4AF7-B844-B860A601CC61}" destId="{444A7005-F012-481A-8BC2-10B6D7B6FBEC}" srcOrd="1" destOrd="0" presId="urn:microsoft.com/office/officeart/2005/8/layout/pyramid1"/>
    <dgm:cxn modelId="{297E1EA1-5C4A-4F44-888C-3D0CDA7FEB45}" type="presParOf" srcId="{3DFDE23E-DB64-46E9-8286-CE3B00AD5973}" destId="{5A128809-D45A-47D5-8B5D-7140855BC834}" srcOrd="1" destOrd="0" presId="urn:microsoft.com/office/officeart/2005/8/layout/pyramid1"/>
    <dgm:cxn modelId="{69ED8C58-C89D-4F76-9D56-6972B5541D42}" type="presParOf" srcId="{5A128809-D45A-47D5-8B5D-7140855BC834}" destId="{B8FABDD6-3BEF-49B7-AB88-842819BBC18E}" srcOrd="0" destOrd="0" presId="urn:microsoft.com/office/officeart/2005/8/layout/pyramid1"/>
    <dgm:cxn modelId="{74E8663B-FD5E-4F02-BAD9-C4CDA739DB82}" type="presParOf" srcId="{5A128809-D45A-47D5-8B5D-7140855BC834}" destId="{B7FA7C25-1CC8-4022-86B8-63401D73EF70}" srcOrd="1" destOrd="0" presId="urn:microsoft.com/office/officeart/2005/8/layout/pyramid1"/>
    <dgm:cxn modelId="{E8F24CB8-7394-4658-9099-549DF9B89630}" type="presParOf" srcId="{3DFDE23E-DB64-46E9-8286-CE3B00AD5973}" destId="{8E09ADC6-0DFC-45BA-8F9B-10369D7A0F62}" srcOrd="2" destOrd="0" presId="urn:microsoft.com/office/officeart/2005/8/layout/pyramid1"/>
    <dgm:cxn modelId="{567A1C8D-30EA-48AE-BC3D-00040D72A5AD}" type="presParOf" srcId="{8E09ADC6-0DFC-45BA-8F9B-10369D7A0F62}" destId="{1F72F4ED-D0A9-4B91-AB4E-C5A782878FFF}" srcOrd="0" destOrd="0" presId="urn:microsoft.com/office/officeart/2005/8/layout/pyramid1"/>
    <dgm:cxn modelId="{BBB1B54F-2A4F-4125-8FFF-48462C4BA168}" type="presParOf" srcId="{8E09ADC6-0DFC-45BA-8F9B-10369D7A0F62}" destId="{5E9BD48E-0477-4CEC-8C34-B177BDB9BE9B}" srcOrd="1" destOrd="0" presId="urn:microsoft.com/office/officeart/2005/8/layout/pyramid1"/>
    <dgm:cxn modelId="{B5A66EF4-2F93-4D26-A3CD-9BE152F1766B}" type="presParOf" srcId="{3DFDE23E-DB64-46E9-8286-CE3B00AD5973}" destId="{FB1CFD0D-46FB-4503-AFF8-EA0C3CE39818}" srcOrd="3" destOrd="0" presId="urn:microsoft.com/office/officeart/2005/8/layout/pyramid1"/>
    <dgm:cxn modelId="{3CF2A9E6-F4AA-4997-927E-7B4E67F5D24F}" type="presParOf" srcId="{FB1CFD0D-46FB-4503-AFF8-EA0C3CE39818}" destId="{6A7DC3CF-A879-4519-AF5F-E3A8952B5C1C}" srcOrd="0" destOrd="0" presId="urn:microsoft.com/office/officeart/2005/8/layout/pyramid1"/>
    <dgm:cxn modelId="{09AD73BD-B6A2-4027-B899-4FADF0AC9703}" type="presParOf" srcId="{FB1CFD0D-46FB-4503-AFF8-EA0C3CE39818}" destId="{B220EBDB-1F21-414E-9C53-4E8BA8BDE71A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B8D470-DD6F-45A5-BAAE-58432D7BC948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2D00B3-AB5A-4FB1-9336-6419D132E88E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Младший возраст</a:t>
          </a:r>
          <a:endParaRPr lang="ru-RU" sz="2000" b="1" i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F5E11EE-E4C0-4C4C-A495-D7BE93AC41D4}" type="parTrans" cxnId="{73B4186F-F75F-4581-ABEF-7708FDDE1DE6}">
      <dgm:prSet/>
      <dgm:spPr/>
      <dgm:t>
        <a:bodyPr/>
        <a:lstStyle/>
        <a:p>
          <a:endParaRPr lang="ru-RU"/>
        </a:p>
      </dgm:t>
    </dgm:pt>
    <dgm:pt modelId="{0D114063-DCAB-45EA-BE5C-40D63AA700C6}" type="sibTrans" cxnId="{73B4186F-F75F-4581-ABEF-7708FDDE1DE6}">
      <dgm:prSet/>
      <dgm:spPr/>
      <dgm:t>
        <a:bodyPr/>
        <a:lstStyle/>
        <a:p>
          <a:endParaRPr lang="ru-RU"/>
        </a:p>
      </dgm:t>
    </dgm:pt>
    <dgm:pt modelId="{F54A2771-62F6-4382-8081-C9B685930F1A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Деятельность под руководством взрослого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76B5083F-A737-4D85-9C4D-D40C9D412808}" type="parTrans" cxnId="{189A38FD-1A07-4E53-AF54-FFBC03ADE02D}">
      <dgm:prSet/>
      <dgm:spPr/>
      <dgm:t>
        <a:bodyPr/>
        <a:lstStyle/>
        <a:p>
          <a:endParaRPr lang="ru-RU"/>
        </a:p>
      </dgm:t>
    </dgm:pt>
    <dgm:pt modelId="{2628D8F8-EB2B-426E-8557-5E598BB45CFC}" type="sibTrans" cxnId="{189A38FD-1A07-4E53-AF54-FFBC03ADE02D}">
      <dgm:prSet/>
      <dgm:spPr/>
      <dgm:t>
        <a:bodyPr/>
        <a:lstStyle/>
        <a:p>
          <a:endParaRPr lang="ru-RU"/>
        </a:p>
      </dgm:t>
    </dgm:pt>
    <dgm:pt modelId="{728416D0-E5B1-437D-A036-742DE5BE9F3A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Пример поведения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5847B99-4718-4DE9-A8CD-AB2A65CF4E43}" type="parTrans" cxnId="{A75A7636-4520-4197-A65A-FFCF0167A2B5}">
      <dgm:prSet/>
      <dgm:spPr/>
      <dgm:t>
        <a:bodyPr/>
        <a:lstStyle/>
        <a:p>
          <a:endParaRPr lang="ru-RU"/>
        </a:p>
      </dgm:t>
    </dgm:pt>
    <dgm:pt modelId="{B2349002-29DE-4194-B7EA-5A4A7C7628DF}" type="sibTrans" cxnId="{A75A7636-4520-4197-A65A-FFCF0167A2B5}">
      <dgm:prSet/>
      <dgm:spPr/>
      <dgm:t>
        <a:bodyPr/>
        <a:lstStyle/>
        <a:p>
          <a:endParaRPr lang="ru-RU"/>
        </a:p>
      </dgm:t>
    </dgm:pt>
    <dgm:pt modelId="{B467AD5F-029F-42B2-A920-7B2F6446C57B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Средний возраст</a:t>
          </a:r>
          <a:endParaRPr lang="ru-RU" sz="1800" b="1" i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06BE474-6911-41BA-9C19-634893CC5DE9}" type="parTrans" cxnId="{5FA62682-B345-49BF-8C8D-699326BE569B}">
      <dgm:prSet/>
      <dgm:spPr/>
      <dgm:t>
        <a:bodyPr/>
        <a:lstStyle/>
        <a:p>
          <a:endParaRPr lang="ru-RU"/>
        </a:p>
      </dgm:t>
    </dgm:pt>
    <dgm:pt modelId="{93DED424-3467-4536-94F3-93CC0F79F487}" type="sibTrans" cxnId="{5FA62682-B345-49BF-8C8D-699326BE569B}">
      <dgm:prSet/>
      <dgm:spPr/>
      <dgm:t>
        <a:bodyPr/>
        <a:lstStyle/>
        <a:p>
          <a:endParaRPr lang="ru-RU"/>
        </a:p>
      </dgm:t>
    </dgm:pt>
    <dgm:pt modelId="{647CD03F-2E08-4EBB-8874-9CD7EEDDE684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Сотрудничество со взрослыми в практических делах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F1BA272C-A712-4102-821F-1D29A575E555}" type="parTrans" cxnId="{5EE5231C-5ACA-4605-8A15-DD51DDAE8AB3}">
      <dgm:prSet/>
      <dgm:spPr/>
      <dgm:t>
        <a:bodyPr/>
        <a:lstStyle/>
        <a:p>
          <a:endParaRPr lang="ru-RU"/>
        </a:p>
      </dgm:t>
    </dgm:pt>
    <dgm:pt modelId="{39BEEDF4-C53C-4912-8E26-CFED5880863B}" type="sibTrans" cxnId="{5EE5231C-5ACA-4605-8A15-DD51DDAE8AB3}">
      <dgm:prSet/>
      <dgm:spPr/>
      <dgm:t>
        <a:bodyPr/>
        <a:lstStyle/>
        <a:p>
          <a:endParaRPr lang="ru-RU"/>
        </a:p>
      </dgm:t>
    </dgm:pt>
    <dgm:pt modelId="{57B17E11-B5A7-478F-9712-02312F82CCB4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Активное стремление к познавательному , интеллектуальному общению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73463C25-3355-4F89-AAF2-CEE6D57BDE3F}" type="parTrans" cxnId="{E02B7599-FC19-4E25-A96F-AEB5C458CB6B}">
      <dgm:prSet/>
      <dgm:spPr/>
      <dgm:t>
        <a:bodyPr/>
        <a:lstStyle/>
        <a:p>
          <a:endParaRPr lang="ru-RU"/>
        </a:p>
      </dgm:t>
    </dgm:pt>
    <dgm:pt modelId="{9B663D0E-B169-4F95-91E0-26E7B41DAD4B}" type="sibTrans" cxnId="{E02B7599-FC19-4E25-A96F-AEB5C458CB6B}">
      <dgm:prSet/>
      <dgm:spPr/>
      <dgm:t>
        <a:bodyPr/>
        <a:lstStyle/>
        <a:p>
          <a:endParaRPr lang="ru-RU"/>
        </a:p>
      </dgm:t>
    </dgm:pt>
    <dgm:pt modelId="{A3EF1B42-2525-4A25-B5AC-2FCE5030C21B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Старший возраст</a:t>
          </a:r>
          <a:endParaRPr lang="ru-RU" sz="1800" b="1" i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70DD169-8DDE-4BC2-A076-F70CA7ECBEA1}" type="parTrans" cxnId="{F69E04B2-361D-4429-A2B4-E842467DB3ED}">
      <dgm:prSet/>
      <dgm:spPr/>
      <dgm:t>
        <a:bodyPr/>
        <a:lstStyle/>
        <a:p>
          <a:endParaRPr lang="ru-RU"/>
        </a:p>
      </dgm:t>
    </dgm:pt>
    <dgm:pt modelId="{37DBB7E3-3F1C-4AC8-867D-852195C20732}" type="sibTrans" cxnId="{F69E04B2-361D-4429-A2B4-E842467DB3ED}">
      <dgm:prSet/>
      <dgm:spPr/>
      <dgm:t>
        <a:bodyPr/>
        <a:lstStyle/>
        <a:p>
          <a:endParaRPr lang="ru-RU"/>
        </a:p>
      </dgm:t>
    </dgm:pt>
    <dgm:pt modelId="{77F43222-86BC-49E7-AFC6-817C42AB5212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Самостоятельная и разнообразная деятельность по интересам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6ED9EE54-A798-4EEC-8303-D51748EEE95F}" type="parTrans" cxnId="{87B6F13A-61D6-49F8-BAA3-4F8D74A76629}">
      <dgm:prSet/>
      <dgm:spPr/>
      <dgm:t>
        <a:bodyPr/>
        <a:lstStyle/>
        <a:p>
          <a:endParaRPr lang="ru-RU"/>
        </a:p>
      </dgm:t>
    </dgm:pt>
    <dgm:pt modelId="{49462FEF-CD5C-4EA4-86FE-7E4BCEC1C392}" type="sibTrans" cxnId="{87B6F13A-61D6-49F8-BAA3-4F8D74A76629}">
      <dgm:prSet/>
      <dgm:spPr/>
      <dgm:t>
        <a:bodyPr/>
        <a:lstStyle/>
        <a:p>
          <a:endParaRPr lang="ru-RU"/>
        </a:p>
      </dgm:t>
    </dgm:pt>
    <dgm:pt modelId="{E77A7430-7A24-4CB9-856B-2D54DC5D94BF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Поддерживать проявление индивидуальности в ребенке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333557B4-D3E7-42C1-BE0A-59EBD9482D49}" type="parTrans" cxnId="{87857152-3501-419C-8903-479E9BBB48F0}">
      <dgm:prSet/>
      <dgm:spPr/>
      <dgm:t>
        <a:bodyPr/>
        <a:lstStyle/>
        <a:p>
          <a:endParaRPr lang="ru-RU"/>
        </a:p>
      </dgm:t>
    </dgm:pt>
    <dgm:pt modelId="{BF20054D-A809-4432-8650-46D397AEFE41}" type="sibTrans" cxnId="{87857152-3501-419C-8903-479E9BBB48F0}">
      <dgm:prSet/>
      <dgm:spPr/>
      <dgm:t>
        <a:bodyPr/>
        <a:lstStyle/>
        <a:p>
          <a:endParaRPr lang="ru-RU"/>
        </a:p>
      </dgm:t>
    </dgm:pt>
    <dgm:pt modelId="{726DBFD0-2CF7-4E05-84CB-3A6F3C8B7E08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Поддерживать в детях ощущение взросления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F0790C51-6B89-4C4E-90E0-E0D00A328177}" type="parTrans" cxnId="{B3EC275E-59E8-40F1-AE50-8A2CB27BF809}">
      <dgm:prSet/>
      <dgm:spPr/>
      <dgm:t>
        <a:bodyPr/>
        <a:lstStyle/>
        <a:p>
          <a:endParaRPr lang="ru-RU"/>
        </a:p>
      </dgm:t>
    </dgm:pt>
    <dgm:pt modelId="{EAEF73A4-8467-40F1-AF0B-93C213A1CC8B}" type="sibTrans" cxnId="{B3EC275E-59E8-40F1-AE50-8A2CB27BF809}">
      <dgm:prSet/>
      <dgm:spPr/>
      <dgm:t>
        <a:bodyPr/>
        <a:lstStyle/>
        <a:p>
          <a:endParaRPr lang="ru-RU"/>
        </a:p>
      </dgm:t>
    </dgm:pt>
    <dgm:pt modelId="{D64B214F-4D84-4B5C-9D09-85E0E92EF62B}" type="pres">
      <dgm:prSet presAssocID="{1EB8D470-DD6F-45A5-BAAE-58432D7BC94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63A66B-14D7-4E17-99CC-01009E66D8CF}" type="pres">
      <dgm:prSet presAssocID="{E02D00B3-AB5A-4FB1-9336-6419D132E88E}" presName="node" presStyleLbl="node1" presStyleIdx="0" presStyleCnt="3" custLinFactNeighborX="-513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B21DC7-70B9-4439-8898-9693EB542D11}" type="pres">
      <dgm:prSet presAssocID="{0D114063-DCAB-45EA-BE5C-40D63AA700C6}" presName="sibTrans" presStyleCnt="0"/>
      <dgm:spPr/>
    </dgm:pt>
    <dgm:pt modelId="{D4B271A3-3EFE-4EB2-BA94-011F1A5F84B3}" type="pres">
      <dgm:prSet presAssocID="{B467AD5F-029F-42B2-A920-7B2F6446C57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E1432A-2D71-476D-A48C-990BB24D3FC2}" type="pres">
      <dgm:prSet presAssocID="{93DED424-3467-4536-94F3-93CC0F79F487}" presName="sibTrans" presStyleCnt="0"/>
      <dgm:spPr/>
    </dgm:pt>
    <dgm:pt modelId="{AB104702-0EB0-4F58-8230-A08BE9B0D1A0}" type="pres">
      <dgm:prSet presAssocID="{A3EF1B42-2525-4A25-B5AC-2FCE5030C21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28E071-F3C8-499A-A3F2-95964B56FC46}" type="presOf" srcId="{57B17E11-B5A7-478F-9712-02312F82CCB4}" destId="{D4B271A3-3EFE-4EB2-BA94-011F1A5F84B3}" srcOrd="0" destOrd="2" presId="urn:microsoft.com/office/officeart/2005/8/layout/hList6"/>
    <dgm:cxn modelId="{9563083F-D4A5-45D6-B415-EE65D7E3506F}" type="presOf" srcId="{E02D00B3-AB5A-4FB1-9336-6419D132E88E}" destId="{8063A66B-14D7-4E17-99CC-01009E66D8CF}" srcOrd="0" destOrd="0" presId="urn:microsoft.com/office/officeart/2005/8/layout/hList6"/>
    <dgm:cxn modelId="{B0EA0ED9-653F-4D73-8050-210C95249DFB}" type="presOf" srcId="{726DBFD0-2CF7-4E05-84CB-3A6F3C8B7E08}" destId="{AB104702-0EB0-4F58-8230-A08BE9B0D1A0}" srcOrd="0" destOrd="3" presId="urn:microsoft.com/office/officeart/2005/8/layout/hList6"/>
    <dgm:cxn modelId="{B3EC275E-59E8-40F1-AE50-8A2CB27BF809}" srcId="{A3EF1B42-2525-4A25-B5AC-2FCE5030C21B}" destId="{726DBFD0-2CF7-4E05-84CB-3A6F3C8B7E08}" srcOrd="2" destOrd="0" parTransId="{F0790C51-6B89-4C4E-90E0-E0D00A328177}" sibTransId="{EAEF73A4-8467-40F1-AF0B-93C213A1CC8B}"/>
    <dgm:cxn modelId="{9C3A063D-5AFF-4860-9054-140821778F43}" type="presOf" srcId="{A3EF1B42-2525-4A25-B5AC-2FCE5030C21B}" destId="{AB104702-0EB0-4F58-8230-A08BE9B0D1A0}" srcOrd="0" destOrd="0" presId="urn:microsoft.com/office/officeart/2005/8/layout/hList6"/>
    <dgm:cxn modelId="{40F1468E-3F04-4E92-B6E2-06EF577BE9B0}" type="presOf" srcId="{728416D0-E5B1-437D-A036-742DE5BE9F3A}" destId="{8063A66B-14D7-4E17-99CC-01009E66D8CF}" srcOrd="0" destOrd="2" presId="urn:microsoft.com/office/officeart/2005/8/layout/hList6"/>
    <dgm:cxn modelId="{5FA62682-B345-49BF-8C8D-699326BE569B}" srcId="{1EB8D470-DD6F-45A5-BAAE-58432D7BC948}" destId="{B467AD5F-029F-42B2-A920-7B2F6446C57B}" srcOrd="1" destOrd="0" parTransId="{706BE474-6911-41BA-9C19-634893CC5DE9}" sibTransId="{93DED424-3467-4536-94F3-93CC0F79F487}"/>
    <dgm:cxn modelId="{975BA6F8-21BB-4677-98ED-6D0E99C28EDC}" type="presOf" srcId="{F54A2771-62F6-4382-8081-C9B685930F1A}" destId="{8063A66B-14D7-4E17-99CC-01009E66D8CF}" srcOrd="0" destOrd="1" presId="urn:microsoft.com/office/officeart/2005/8/layout/hList6"/>
    <dgm:cxn modelId="{8C478181-890C-4C83-BFD2-F2D42B040F5F}" type="presOf" srcId="{B467AD5F-029F-42B2-A920-7B2F6446C57B}" destId="{D4B271A3-3EFE-4EB2-BA94-011F1A5F84B3}" srcOrd="0" destOrd="0" presId="urn:microsoft.com/office/officeart/2005/8/layout/hList6"/>
    <dgm:cxn modelId="{5EE5231C-5ACA-4605-8A15-DD51DDAE8AB3}" srcId="{B467AD5F-029F-42B2-A920-7B2F6446C57B}" destId="{647CD03F-2E08-4EBB-8874-9CD7EEDDE684}" srcOrd="0" destOrd="0" parTransId="{F1BA272C-A712-4102-821F-1D29A575E555}" sibTransId="{39BEEDF4-C53C-4912-8E26-CFED5880863B}"/>
    <dgm:cxn modelId="{73B4186F-F75F-4581-ABEF-7708FDDE1DE6}" srcId="{1EB8D470-DD6F-45A5-BAAE-58432D7BC948}" destId="{E02D00B3-AB5A-4FB1-9336-6419D132E88E}" srcOrd="0" destOrd="0" parTransId="{DF5E11EE-E4C0-4C4C-A495-D7BE93AC41D4}" sibTransId="{0D114063-DCAB-45EA-BE5C-40D63AA700C6}"/>
    <dgm:cxn modelId="{E02B7599-FC19-4E25-A96F-AEB5C458CB6B}" srcId="{B467AD5F-029F-42B2-A920-7B2F6446C57B}" destId="{57B17E11-B5A7-478F-9712-02312F82CCB4}" srcOrd="1" destOrd="0" parTransId="{73463C25-3355-4F89-AAF2-CEE6D57BDE3F}" sibTransId="{9B663D0E-B169-4F95-91E0-26E7B41DAD4B}"/>
    <dgm:cxn modelId="{7804F6CF-C258-4965-B996-DB9D21EB8778}" type="presOf" srcId="{E77A7430-7A24-4CB9-856B-2D54DC5D94BF}" destId="{AB104702-0EB0-4F58-8230-A08BE9B0D1A0}" srcOrd="0" destOrd="2" presId="urn:microsoft.com/office/officeart/2005/8/layout/hList6"/>
    <dgm:cxn modelId="{87857152-3501-419C-8903-479E9BBB48F0}" srcId="{A3EF1B42-2525-4A25-B5AC-2FCE5030C21B}" destId="{E77A7430-7A24-4CB9-856B-2D54DC5D94BF}" srcOrd="1" destOrd="0" parTransId="{333557B4-D3E7-42C1-BE0A-59EBD9482D49}" sibTransId="{BF20054D-A809-4432-8650-46D397AEFE41}"/>
    <dgm:cxn modelId="{F69E04B2-361D-4429-A2B4-E842467DB3ED}" srcId="{1EB8D470-DD6F-45A5-BAAE-58432D7BC948}" destId="{A3EF1B42-2525-4A25-B5AC-2FCE5030C21B}" srcOrd="2" destOrd="0" parTransId="{F70DD169-8DDE-4BC2-A076-F70CA7ECBEA1}" sibTransId="{37DBB7E3-3F1C-4AC8-867D-852195C20732}"/>
    <dgm:cxn modelId="{A75A7636-4520-4197-A65A-FFCF0167A2B5}" srcId="{E02D00B3-AB5A-4FB1-9336-6419D132E88E}" destId="{728416D0-E5B1-437D-A036-742DE5BE9F3A}" srcOrd="1" destOrd="0" parTransId="{F5847B99-4718-4DE9-A8CD-AB2A65CF4E43}" sibTransId="{B2349002-29DE-4194-B7EA-5A4A7C7628DF}"/>
    <dgm:cxn modelId="{87B6F13A-61D6-49F8-BAA3-4F8D74A76629}" srcId="{A3EF1B42-2525-4A25-B5AC-2FCE5030C21B}" destId="{77F43222-86BC-49E7-AFC6-817C42AB5212}" srcOrd="0" destOrd="0" parTransId="{6ED9EE54-A798-4EEC-8303-D51748EEE95F}" sibTransId="{49462FEF-CD5C-4EA4-86FE-7E4BCEC1C392}"/>
    <dgm:cxn modelId="{189A38FD-1A07-4E53-AF54-FFBC03ADE02D}" srcId="{E02D00B3-AB5A-4FB1-9336-6419D132E88E}" destId="{F54A2771-62F6-4382-8081-C9B685930F1A}" srcOrd="0" destOrd="0" parTransId="{76B5083F-A737-4D85-9C4D-D40C9D412808}" sibTransId="{2628D8F8-EB2B-426E-8557-5E598BB45CFC}"/>
    <dgm:cxn modelId="{39CF7AF7-A98A-476B-99FD-709735356B1E}" type="presOf" srcId="{77F43222-86BC-49E7-AFC6-817C42AB5212}" destId="{AB104702-0EB0-4F58-8230-A08BE9B0D1A0}" srcOrd="0" destOrd="1" presId="urn:microsoft.com/office/officeart/2005/8/layout/hList6"/>
    <dgm:cxn modelId="{674D6EA7-CBFA-4F6A-8DA8-A502D1A1A8FA}" type="presOf" srcId="{647CD03F-2E08-4EBB-8874-9CD7EEDDE684}" destId="{D4B271A3-3EFE-4EB2-BA94-011F1A5F84B3}" srcOrd="0" destOrd="1" presId="urn:microsoft.com/office/officeart/2005/8/layout/hList6"/>
    <dgm:cxn modelId="{923A4DEA-7BFF-4284-8D8B-1111666AB20F}" type="presOf" srcId="{1EB8D470-DD6F-45A5-BAAE-58432D7BC948}" destId="{D64B214F-4D84-4B5C-9D09-85E0E92EF62B}" srcOrd="0" destOrd="0" presId="urn:microsoft.com/office/officeart/2005/8/layout/hList6"/>
    <dgm:cxn modelId="{A319D3F4-D21E-45DF-8282-AE66D3CDF58E}" type="presParOf" srcId="{D64B214F-4D84-4B5C-9D09-85E0E92EF62B}" destId="{8063A66B-14D7-4E17-99CC-01009E66D8CF}" srcOrd="0" destOrd="0" presId="urn:microsoft.com/office/officeart/2005/8/layout/hList6"/>
    <dgm:cxn modelId="{3FB355DB-727E-4B43-997F-4005C3952ABB}" type="presParOf" srcId="{D64B214F-4D84-4B5C-9D09-85E0E92EF62B}" destId="{9EB21DC7-70B9-4439-8898-9693EB542D11}" srcOrd="1" destOrd="0" presId="urn:microsoft.com/office/officeart/2005/8/layout/hList6"/>
    <dgm:cxn modelId="{32B65AC0-A762-4100-8206-6FDF677F4C48}" type="presParOf" srcId="{D64B214F-4D84-4B5C-9D09-85E0E92EF62B}" destId="{D4B271A3-3EFE-4EB2-BA94-011F1A5F84B3}" srcOrd="2" destOrd="0" presId="urn:microsoft.com/office/officeart/2005/8/layout/hList6"/>
    <dgm:cxn modelId="{EC8275CE-4F2A-4A80-ADA1-3019BB0109F0}" type="presParOf" srcId="{D64B214F-4D84-4B5C-9D09-85E0E92EF62B}" destId="{82E1432A-2D71-476D-A48C-990BB24D3FC2}" srcOrd="3" destOrd="0" presId="urn:microsoft.com/office/officeart/2005/8/layout/hList6"/>
    <dgm:cxn modelId="{F46C1703-9B0D-4B9E-A0F9-75FBE7F92F71}" type="presParOf" srcId="{D64B214F-4D84-4B5C-9D09-85E0E92EF62B}" destId="{AB104702-0EB0-4F58-8230-A08BE9B0D1A0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62301C6-AF9C-4E58-B17C-D3FF28D9CF11}">
      <dsp:nvSpPr>
        <dsp:cNvPr id="0" name=""/>
        <dsp:cNvSpPr/>
      </dsp:nvSpPr>
      <dsp:spPr>
        <a:xfrm>
          <a:off x="2800349" y="0"/>
          <a:ext cx="1866900" cy="1218406"/>
        </a:xfrm>
        <a:prstGeom prst="trapezoid">
          <a:avLst>
            <a:gd name="adj" fmla="val 7661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Воображени</a:t>
          </a:r>
          <a:r>
            <a:rPr lang="ru-RU" sz="2300" b="1" kern="1200" dirty="0" smtClean="0">
              <a:solidFill>
                <a:srgbClr val="FF0000"/>
              </a:solidFill>
            </a:rPr>
            <a:t>е</a:t>
          </a:r>
          <a:endParaRPr lang="ru-RU" sz="2300" b="1" kern="1200" dirty="0">
            <a:solidFill>
              <a:srgbClr val="FF0000"/>
            </a:solidFill>
          </a:endParaRPr>
        </a:p>
      </dsp:txBody>
      <dsp:txXfrm>
        <a:off x="2800349" y="0"/>
        <a:ext cx="1866900" cy="1218406"/>
      </dsp:txXfrm>
    </dsp:sp>
    <dsp:sp modelId="{B8FABDD6-3BEF-49B7-AB88-842819BBC18E}">
      <dsp:nvSpPr>
        <dsp:cNvPr id="0" name=""/>
        <dsp:cNvSpPr/>
      </dsp:nvSpPr>
      <dsp:spPr>
        <a:xfrm>
          <a:off x="1866900" y="1218406"/>
          <a:ext cx="3733800" cy="1218406"/>
        </a:xfrm>
        <a:prstGeom prst="trapezoid">
          <a:avLst>
            <a:gd name="adj" fmla="val 76612"/>
          </a:avLst>
        </a:prstGeom>
        <a:solidFill>
          <a:schemeClr val="accent2">
            <a:hueOff val="-4211785"/>
            <a:satOff val="7099"/>
            <a:lumOff val="-869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1" kern="1200" dirty="0" smtClean="0">
              <a:solidFill>
                <a:srgbClr val="FF0000"/>
              </a:solidFill>
            </a:rPr>
            <a:t>Мышление</a:t>
          </a:r>
          <a:endParaRPr lang="ru-RU" sz="2300" b="1" i="1" kern="1200" dirty="0">
            <a:solidFill>
              <a:srgbClr val="FF0000"/>
            </a:solidFill>
          </a:endParaRPr>
        </a:p>
      </dsp:txBody>
      <dsp:txXfrm>
        <a:off x="2520314" y="1218406"/>
        <a:ext cx="2426970" cy="1218406"/>
      </dsp:txXfrm>
    </dsp:sp>
    <dsp:sp modelId="{1F72F4ED-D0A9-4B91-AB4E-C5A782878FFF}">
      <dsp:nvSpPr>
        <dsp:cNvPr id="0" name=""/>
        <dsp:cNvSpPr/>
      </dsp:nvSpPr>
      <dsp:spPr>
        <a:xfrm>
          <a:off x="933450" y="2436812"/>
          <a:ext cx="5600699" cy="1218406"/>
        </a:xfrm>
        <a:prstGeom prst="trapezoid">
          <a:avLst>
            <a:gd name="adj" fmla="val 76612"/>
          </a:avLst>
        </a:prstGeom>
        <a:solidFill>
          <a:schemeClr val="accent2">
            <a:hueOff val="-8423570"/>
            <a:satOff val="14198"/>
            <a:lumOff val="-173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rgbClr val="FF0000"/>
              </a:solidFill>
            </a:rPr>
            <a:t>Память</a:t>
          </a:r>
          <a:endParaRPr lang="ru-RU" sz="2300" b="1" kern="1200" dirty="0">
            <a:solidFill>
              <a:srgbClr val="FF0000"/>
            </a:solidFill>
          </a:endParaRPr>
        </a:p>
      </dsp:txBody>
      <dsp:txXfrm>
        <a:off x="1913572" y="2436812"/>
        <a:ext cx="3640455" cy="1218406"/>
      </dsp:txXfrm>
    </dsp:sp>
    <dsp:sp modelId="{6A7DC3CF-A879-4519-AF5F-E3A8952B5C1C}">
      <dsp:nvSpPr>
        <dsp:cNvPr id="0" name=""/>
        <dsp:cNvSpPr/>
      </dsp:nvSpPr>
      <dsp:spPr>
        <a:xfrm>
          <a:off x="0" y="3655218"/>
          <a:ext cx="7467600" cy="1218406"/>
        </a:xfrm>
        <a:prstGeom prst="trapezoid">
          <a:avLst>
            <a:gd name="adj" fmla="val 76612"/>
          </a:avLst>
        </a:prstGeom>
        <a:solidFill>
          <a:schemeClr val="accent2">
            <a:hueOff val="-12635355"/>
            <a:satOff val="21297"/>
            <a:lumOff val="-260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rgbClr val="FF0000"/>
              </a:solidFill>
            </a:rPr>
            <a:t>Восприятие</a:t>
          </a:r>
          <a:endParaRPr lang="ru-RU" sz="2300" b="1" kern="1200" dirty="0">
            <a:solidFill>
              <a:srgbClr val="FF0000"/>
            </a:solidFill>
          </a:endParaRPr>
        </a:p>
      </dsp:txBody>
      <dsp:txXfrm>
        <a:off x="1306829" y="3655218"/>
        <a:ext cx="4853940" cy="121840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063A66B-14D7-4E17-99CC-01009E66D8CF}">
      <dsp:nvSpPr>
        <dsp:cNvPr id="0" name=""/>
        <dsp:cNvSpPr/>
      </dsp:nvSpPr>
      <dsp:spPr>
        <a:xfrm rot="16200000">
          <a:off x="-1251768" y="1251768"/>
          <a:ext cx="4873625" cy="2370087"/>
        </a:xfrm>
        <a:prstGeom prst="flowChartManualOperation">
          <a:avLst/>
        </a:prstGeom>
        <a:gradFill rotWithShape="1">
          <a:gsLst>
            <a:gs pos="0">
              <a:schemeClr val="accent2">
                <a:tint val="35000"/>
                <a:satMod val="260000"/>
              </a:schemeClr>
            </a:gs>
            <a:gs pos="30000">
              <a:schemeClr val="accent2">
                <a:tint val="38000"/>
                <a:satMod val="260000"/>
              </a:schemeClr>
            </a:gs>
            <a:gs pos="75000">
              <a:schemeClr val="accent2">
                <a:tint val="55000"/>
                <a:satMod val="255000"/>
              </a:schemeClr>
            </a:gs>
            <a:gs pos="100000">
              <a:schemeClr val="accent2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2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Младший возраст</a:t>
          </a:r>
          <a:endParaRPr lang="ru-RU" sz="2000" b="1" i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Деятельность под руководством взрослого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Пример поведения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16200000">
        <a:off x="-1251768" y="1251768"/>
        <a:ext cx="4873625" cy="2370087"/>
      </dsp:txXfrm>
    </dsp:sp>
    <dsp:sp modelId="{D4B271A3-3EFE-4EB2-BA94-011F1A5F84B3}">
      <dsp:nvSpPr>
        <dsp:cNvPr id="0" name=""/>
        <dsp:cNvSpPr/>
      </dsp:nvSpPr>
      <dsp:spPr>
        <a:xfrm rot="16200000">
          <a:off x="1296987" y="1251768"/>
          <a:ext cx="4873625" cy="2370087"/>
        </a:xfrm>
        <a:prstGeom prst="flowChartManualOperation">
          <a:avLst/>
        </a:prstGeom>
        <a:gradFill rotWithShape="1">
          <a:gsLst>
            <a:gs pos="0">
              <a:schemeClr val="accent4">
                <a:tint val="35000"/>
                <a:satMod val="260000"/>
              </a:schemeClr>
            </a:gs>
            <a:gs pos="30000">
              <a:schemeClr val="accent4">
                <a:tint val="38000"/>
                <a:satMod val="260000"/>
              </a:schemeClr>
            </a:gs>
            <a:gs pos="75000">
              <a:schemeClr val="accent4">
                <a:tint val="55000"/>
                <a:satMod val="255000"/>
              </a:schemeClr>
            </a:gs>
            <a:gs pos="100000">
              <a:schemeClr val="accent4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4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Средний возраст</a:t>
          </a:r>
          <a:endParaRPr lang="ru-RU" sz="1800" b="1" i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Сотрудничество со взрослыми в практических делах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Активное стремление к познавательному , интеллектуальному общению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 rot="16200000">
        <a:off x="1296987" y="1251768"/>
        <a:ext cx="4873625" cy="2370087"/>
      </dsp:txXfrm>
    </dsp:sp>
    <dsp:sp modelId="{AB104702-0EB0-4F58-8230-A08BE9B0D1A0}">
      <dsp:nvSpPr>
        <dsp:cNvPr id="0" name=""/>
        <dsp:cNvSpPr/>
      </dsp:nvSpPr>
      <dsp:spPr>
        <a:xfrm rot="16200000">
          <a:off x="3844831" y="1251768"/>
          <a:ext cx="4873625" cy="2370087"/>
        </a:xfrm>
        <a:prstGeom prst="flowChartManualOperation">
          <a:avLst/>
        </a:prstGeom>
        <a:gradFill rotWithShape="1">
          <a:gsLst>
            <a:gs pos="0">
              <a:schemeClr val="accent1">
                <a:tint val="35000"/>
                <a:satMod val="260000"/>
              </a:schemeClr>
            </a:gs>
            <a:gs pos="30000">
              <a:schemeClr val="accent1">
                <a:tint val="38000"/>
                <a:satMod val="260000"/>
              </a:schemeClr>
            </a:gs>
            <a:gs pos="75000">
              <a:schemeClr val="accent1">
                <a:tint val="55000"/>
                <a:satMod val="255000"/>
              </a:schemeClr>
            </a:gs>
            <a:gs pos="100000">
              <a:schemeClr val="accent1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1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Старший возраст</a:t>
          </a:r>
          <a:endParaRPr lang="ru-RU" sz="1800" b="1" i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Самостоятельная и разнообразная деятельность по интересам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Поддерживать проявление индивидуальности в ребенке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Поддерживать в детях ощущение взросления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 rot="16200000">
        <a:off x="3844831" y="1251768"/>
        <a:ext cx="4873625" cy="23700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7459EF-9694-49AC-901A-EDAE8B1E5899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767339-4C88-4851-8CE7-46635D33D9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32518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095FF-0F2F-44F7-833E-929E4E21AE5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7805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967E40D-9527-4AA4-A2B3-4E899462C08D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1DD9DA2-787C-440D-BB0E-593968E963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7E40D-9527-4AA4-A2B3-4E899462C08D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D9DA2-787C-440D-BB0E-593968E963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7E40D-9527-4AA4-A2B3-4E899462C08D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D9DA2-787C-440D-BB0E-593968E963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967E40D-9527-4AA4-A2B3-4E899462C08D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1DD9DA2-787C-440D-BB0E-593968E963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967E40D-9527-4AA4-A2B3-4E899462C08D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1DD9DA2-787C-440D-BB0E-593968E963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7E40D-9527-4AA4-A2B3-4E899462C08D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D9DA2-787C-440D-BB0E-593968E963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7E40D-9527-4AA4-A2B3-4E899462C08D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D9DA2-787C-440D-BB0E-593968E963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967E40D-9527-4AA4-A2B3-4E899462C08D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1DD9DA2-787C-440D-BB0E-593968E963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7E40D-9527-4AA4-A2B3-4E899462C08D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D9DA2-787C-440D-BB0E-593968E963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967E40D-9527-4AA4-A2B3-4E899462C08D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1DD9DA2-787C-440D-BB0E-593968E963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967E40D-9527-4AA4-A2B3-4E899462C08D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1DD9DA2-787C-440D-BB0E-593968E963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967E40D-9527-4AA4-A2B3-4E899462C08D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1DD9DA2-787C-440D-BB0E-593968E963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944216"/>
          </a:xfrm>
        </p:spPr>
        <p:txBody>
          <a:bodyPr>
            <a:normAutofit/>
          </a:bodyPr>
          <a:lstStyle/>
          <a:p>
            <a:pPr algn="ctr"/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Государственное бюджетное образовательное учреждение</a:t>
            </a:r>
            <a:br>
              <a:rPr lang="ru-RU" sz="20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г. Москвы "Школа с углубленным изучением отдельных предметов №982 имени маршала бронетанковых войск П.П.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Полубоярова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".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Дошкольное отделение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>
                <a:latin typeface="Times New Roman" pitchFamily="18" charset="0"/>
                <a:cs typeface="Times New Roman" pitchFamily="18" charset="0"/>
              </a:rPr>
            </a:b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57356" y="2357430"/>
            <a:ext cx="6400800" cy="3024336"/>
          </a:xfrm>
        </p:spPr>
        <p:txBody>
          <a:bodyPr>
            <a:normAutofit/>
          </a:bodyPr>
          <a:lstStyle/>
          <a:p>
            <a:pPr lvl="0"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Образовательная область</a:t>
            </a:r>
          </a:p>
          <a:p>
            <a:pPr lvl="0"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«Познавательное развитие» </a:t>
            </a:r>
          </a:p>
          <a:p>
            <a:pPr algn="r"/>
            <a:endParaRPr lang="ru-RU" sz="2000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algn="r"/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algn="r"/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Марчук Т.В.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Содержание образовательной области «Познание»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85786" y="2285992"/>
            <a:ext cx="185050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Развитие сенсорной культуры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44008" y="2924944"/>
            <a:ext cx="302433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Формирование первичных представлений о себе и других людях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868144" y="1556792"/>
            <a:ext cx="230425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Ребенок открывает мир природы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71802" y="4929198"/>
            <a:ext cx="5400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Формирование  с пяти лет первичных представлений о малой родине, отечестве, многообразии стран и народов мира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824844" y="3645024"/>
            <a:ext cx="2387116" cy="1105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Первые шаги в математике, исследуем и экспериментируем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flipH="1">
            <a:off x="2195736" y="1412776"/>
            <a:ext cx="554360" cy="8423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4788024" y="1340768"/>
            <a:ext cx="969522" cy="7686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>
            <a:off x="3203848" y="1340768"/>
            <a:ext cx="288032" cy="2304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4067944" y="1340768"/>
            <a:ext cx="529208" cy="34095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4332548" y="1412776"/>
            <a:ext cx="671500" cy="13933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159889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Формирование первичных представлений о малой Родине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223108" y="2000240"/>
            <a:ext cx="3096344" cy="19225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Родной город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292080" y="1988840"/>
            <a:ext cx="3456384" cy="177849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Родная  страна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03848" y="4365104"/>
            <a:ext cx="2808312" cy="20665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Планета Земля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087724" y="1412776"/>
            <a:ext cx="126014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796136" y="1412776"/>
            <a:ext cx="108012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2" idx="2"/>
          </p:cNvCxnSpPr>
          <p:nvPr/>
        </p:nvCxnSpPr>
        <p:spPr>
          <a:xfrm>
            <a:off x="4572000" y="1417638"/>
            <a:ext cx="36004" cy="27314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91174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928794" y="285728"/>
            <a:ext cx="2786082" cy="1785950"/>
          </a:xfrm>
          <a:prstGeom prst="round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20000" dir="5400000" rotWithShape="0">
              <a:srgbClr val="000000">
                <a:alpha val="42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Многообразие животного мира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000232" y="2643182"/>
            <a:ext cx="2857520" cy="200026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Эксперименты по выявлению свойств неживой природы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15008" y="142852"/>
            <a:ext cx="3000396" cy="18573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Представления о небесных телах и светилах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357818" y="2714620"/>
            <a:ext cx="3214710" cy="192882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Сравнение объектов и явлений природы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72386" cy="725470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Первые шаги в математике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39552" y="1628800"/>
            <a:ext cx="3456384" cy="144016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Уметь характеризовать объект</a:t>
            </a:r>
            <a:endParaRPr lang="ru-RU" sz="28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788024" y="1628800"/>
            <a:ext cx="3528392" cy="144016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Простейшие арифметические задачи</a:t>
            </a:r>
            <a:endParaRPr lang="ru-RU" sz="28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75856" y="3645024"/>
            <a:ext cx="2160240" cy="122413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Цифры</a:t>
            </a:r>
            <a:endParaRPr lang="ru-RU" sz="28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034" y="5143512"/>
            <a:ext cx="3456384" cy="141845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Умение устанавливать связи и зависимости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357686" y="5072074"/>
            <a:ext cx="3672408" cy="141845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Последовательность действий  в алгоритме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2227003" y="1052736"/>
            <a:ext cx="0" cy="457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552220" y="1057793"/>
            <a:ext cx="0" cy="457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286248" y="1071546"/>
            <a:ext cx="0" cy="23712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1571604" y="3214686"/>
            <a:ext cx="1296144" cy="18722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6876256" y="3212976"/>
            <a:ext cx="1080120" cy="18722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9277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Формы, способы, методы и средства реализации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924425"/>
          </a:xfrm>
        </p:spPr>
        <p:txBody>
          <a:bodyPr>
            <a:normAutofit/>
          </a:bodyPr>
          <a:lstStyle/>
          <a:p>
            <a:endParaRPr lang="ru-RU" sz="2400" dirty="0" smtClean="0"/>
          </a:p>
          <a:p>
            <a:endParaRPr lang="ru-RU" sz="2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1628800"/>
            <a:ext cx="2088232" cy="216024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Продумывание содержания и </a:t>
            </a:r>
            <a:r>
              <a:rPr lang="ru-RU" sz="1400" dirty="0"/>
              <a:t>организации</a:t>
            </a:r>
            <a:r>
              <a:rPr lang="ru-RU" dirty="0"/>
              <a:t>  совместного образа жизни детей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55776" y="1628800"/>
            <a:ext cx="1872208" cy="216024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Определяются  единые для всех детей правила сосуществования детского общества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88024" y="1628800"/>
            <a:ext cx="1944216" cy="2160240"/>
          </a:xfrm>
          <a:prstGeom prst="roundRect">
            <a:avLst>
              <a:gd name="adj" fmla="val 17407"/>
            </a:avLst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Соблюдаются  гуманистические принципы </a:t>
            </a:r>
            <a:r>
              <a:rPr lang="ru-RU" sz="1600" dirty="0"/>
              <a:t>педагогического</a:t>
            </a:r>
            <a:r>
              <a:rPr lang="ru-RU" dirty="0"/>
              <a:t> сопровождения развития детей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020272" y="1628800"/>
            <a:ext cx="1800200" cy="216024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Осуществляется  развивающее взаимодействие с детьми, основанное на современных педагогических позициях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4149080"/>
            <a:ext cx="2088232" cy="2232248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Сочетается совместная с ребенком </a:t>
            </a:r>
            <a:r>
              <a:rPr lang="ru-RU" dirty="0" smtClean="0"/>
              <a:t>деятельность </a:t>
            </a:r>
            <a:r>
              <a:rPr lang="ru-RU" dirty="0"/>
              <a:t>и самостоятельная деятельность детей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55776" y="4149080"/>
            <a:ext cx="1872208" cy="2232248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Ежедневное планирование образовательных ситуаций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88024" y="4149080"/>
            <a:ext cx="1944216" cy="2232248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</a:t>
            </a:r>
            <a:r>
              <a:rPr lang="ru-RU" dirty="0" smtClean="0"/>
              <a:t>оздание развивающей предметно-</a:t>
            </a:r>
            <a:r>
              <a:rPr lang="ru-RU" dirty="0" err="1" smtClean="0"/>
              <a:t>пространствен</a:t>
            </a:r>
            <a:endParaRPr lang="ru-RU" dirty="0" smtClean="0"/>
          </a:p>
          <a:p>
            <a:pPr algn="ctr"/>
            <a:r>
              <a:rPr lang="ru-RU" dirty="0" smtClean="0"/>
              <a:t>ной среды;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020272" y="4149080"/>
            <a:ext cx="1800200" cy="22322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Сотрудничест</a:t>
            </a:r>
            <a:endParaRPr lang="ru-RU" dirty="0" smtClean="0"/>
          </a:p>
          <a:p>
            <a:pPr algn="ctr"/>
            <a:r>
              <a:rPr lang="ru-RU" dirty="0" smtClean="0"/>
              <a:t>во  </a:t>
            </a:r>
            <a:r>
              <a:rPr lang="ru-RU" dirty="0"/>
              <a:t>с родителями</a:t>
            </a:r>
          </a:p>
        </p:txBody>
      </p:sp>
    </p:spTree>
    <p:extLst>
      <p:ext uri="{BB962C8B-B14F-4D97-AF65-F5344CB8AC3E}">
        <p14:creationId xmlns="" xmlns:p14="http://schemas.microsoft.com/office/powerpoint/2010/main" val="406498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2071678"/>
            <a:ext cx="825168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Познавательно-исследовательская</a:t>
            </a:r>
          </a:p>
          <a:p>
            <a:pPr algn="ctr"/>
            <a:r>
              <a:rPr lang="ru-RU" sz="40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деятельность</a:t>
            </a:r>
            <a:endParaRPr lang="ru-RU" sz="4000" b="1" cap="none" spc="0" dirty="0">
              <a:ln/>
              <a:solidFill>
                <a:schemeClr val="accent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Женя\Desktop\Новая папка\DSC03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0"/>
            <a:ext cx="4143404" cy="3107553"/>
          </a:xfrm>
          <a:prstGeom prst="rect">
            <a:avLst/>
          </a:prstGeom>
          <a:noFill/>
        </p:spPr>
      </p:pic>
      <p:pic>
        <p:nvPicPr>
          <p:cNvPr id="5" name="Picture 9" descr="C:\Users\Женя\Desktop\Новая папка\DSC037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071810"/>
            <a:ext cx="4214842" cy="3161132"/>
          </a:xfrm>
          <a:prstGeom prst="rect">
            <a:avLst/>
          </a:prstGeom>
          <a:noFill/>
        </p:spPr>
      </p:pic>
      <p:pic>
        <p:nvPicPr>
          <p:cNvPr id="6" name="Picture 6" descr="C:\Users\Женя\Desktop\Новая папка\DSC037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2408" y="3071810"/>
            <a:ext cx="4191029" cy="3143272"/>
          </a:xfrm>
          <a:prstGeom prst="rect">
            <a:avLst/>
          </a:prstGeom>
          <a:noFill/>
        </p:spPr>
      </p:pic>
      <p:pic>
        <p:nvPicPr>
          <p:cNvPr id="7" name="Picture 2" descr="C:\Users\Женя\Desktop\Новая папка\DSC036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0"/>
            <a:ext cx="4095747" cy="3071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Таня\Desktop\подготовительная группа\DSC_028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071546"/>
            <a:ext cx="4562475" cy="2643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C:\Users\Таня\Desktop\подготовительная группа\DSC_028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3786190"/>
            <a:ext cx="5240343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714480" y="214290"/>
            <a:ext cx="609564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400" b="1" i="1" cap="none" spc="0" dirty="0" smtClean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ПРИОБЩЕНИЕ</a:t>
            </a:r>
          </a:p>
          <a:p>
            <a:pPr algn="ctr"/>
            <a:r>
              <a:rPr lang="ru-RU" sz="2400" b="1" i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К СОЦИОКУЛЬТУРНЫМ ЦЕННОСТЯМ</a:t>
            </a:r>
            <a:endParaRPr lang="ru-RU" sz="2400" b="1" i="1" cap="none" spc="0" dirty="0">
              <a:ln/>
              <a:solidFill>
                <a:schemeClr val="accent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1285860"/>
            <a:ext cx="790819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Формирование элементарных</a:t>
            </a:r>
          </a:p>
          <a:p>
            <a:pPr algn="ctr"/>
            <a:r>
              <a:rPr lang="ru-RU" sz="4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Математических представлений</a:t>
            </a:r>
            <a:endParaRPr lang="ru-RU" sz="40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Documents and Settings\Kfhbcf\Мои документы\Мои рисунки\Медсестра 03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42852"/>
            <a:ext cx="3643338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Documents and Settings\Kfhbcf\Мои документы\Мои рисунки\2010-06-11, Фото 4\Копия (2) Фото 4 10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3071810"/>
            <a:ext cx="4500594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Documents and Settings\Kfhbcf\Мои документы\Мои рисунки\Медсестра 03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357166"/>
            <a:ext cx="32512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4414" y="285728"/>
            <a:ext cx="807249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цели и задачи</a:t>
            </a:r>
          </a:p>
          <a:p>
            <a:pPr algn="ctr"/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Развитие познавательно-исследовательской деятельности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 познавательных интересов детей, расширение опыта ориентировки в окружающем, сенсорное развитие, развитие любознательности.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Приобщение к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социокультурным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ценностям</a:t>
            </a: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Ознакомление с окружающим социальным миром, расширение кругозора детей, формирование целостной культуры мира. Формирование первичных представлений о малой родине и Отечестве, традициях, праздниках.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857364"/>
            <a:ext cx="75724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Ознакомление с миром</a:t>
            </a:r>
          </a:p>
          <a:p>
            <a:pPr algn="ctr"/>
            <a:r>
              <a:rPr lang="ru-RU" sz="4400" b="1" i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Природы </a:t>
            </a:r>
            <a:endParaRPr lang="ru-RU" sz="4400" b="1" i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:\фото детский сад 2015\DSC_057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85728"/>
            <a:ext cx="2571768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E:\фото детский сад 2015\DSC_057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2857496"/>
            <a:ext cx="4500594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357554" y="357166"/>
            <a:ext cx="49292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Занятие на тему</a:t>
            </a:r>
          </a:p>
          <a:p>
            <a:pPr algn="ctr">
              <a:defRPr/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«Хлеб всему голова»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 познакомить детей с этапами выращивания хлеба, воспитывать  Бережное отношение к хлебу. 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K:\родительское собрание\занятие хлеб всему голова\DSC_05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0" y="785813"/>
            <a:ext cx="3054350" cy="5429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4" descr="C:\Users\Алла\Desktop\DSC_05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214554"/>
            <a:ext cx="4903787" cy="27527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2071678"/>
            <a:ext cx="57139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Конструирование</a:t>
            </a:r>
            <a:endParaRPr lang="ru-RU" sz="5400" b="1" cap="none" spc="0" dirty="0">
              <a:ln/>
              <a:solidFill>
                <a:schemeClr val="accent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Kfhbcf\Мои документы\Мои рисунки\2010-06-11, Фото 4\Фото 4 07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3571900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1\Desktop\DSC_07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2714620"/>
            <a:ext cx="4673087" cy="2847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5" descr="C:\Users\1\Desktop\детский сад3\image-9f773256879d07aac24fa88d625f1c81ef524052695be5d2d449243eb6232cd5-V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714348" y="2643182"/>
            <a:ext cx="2989262" cy="4000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1714488"/>
            <a:ext cx="80010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результате реализации данной образовательной области дети получают первичное представление об окружающем мире, о свойствах и отношениях объектов окружающего мира (форме, цвете, размере, звучании, количестве, числе, пространственно временные представления ), о малой родине и Отечестве, представление 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социокультурных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ценностях нашего народа, страны.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детей развивается интерес, любознательность, познавательная активность. Так же развиваются психические процессы внимание, память, восприятие и воображение.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28728" y="285728"/>
            <a:ext cx="557274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Результаты работы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1857364"/>
            <a:ext cx="71134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16" y="642918"/>
            <a:ext cx="84296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Формирование элементарных математических представлений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первичные представления об основных свойствах и отношениях объектов окружающего мира: форме, цвете, размере, количестве, числе, части, части и целом, пространстве и времени.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Ознакомление с миром природы.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Формирование элементарных экологических представлений о природном многообразии планеты Земля. Формирование понимания того, что человек –это часть  природы, что он должен беречь, охранять и защищать ее. Воспитания любви к природе, желание беречь ее.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42852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ОБРАЗОВАТЕЛЬНЫЕ ОБЛАСТИ</a:t>
            </a:r>
            <a:endParaRPr lang="ru-RU" sz="36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143108" y="1500174"/>
            <a:ext cx="5115015" cy="4901120"/>
            <a:chOff x="1633492" y="1571612"/>
            <a:chExt cx="5115015" cy="4901120"/>
          </a:xfrm>
        </p:grpSpPr>
        <p:sp>
          <p:nvSpPr>
            <p:cNvPr id="6" name="Полилиния 5"/>
            <p:cNvSpPr/>
            <p:nvPr/>
          </p:nvSpPr>
          <p:spPr>
            <a:xfrm>
              <a:off x="1643042" y="1571612"/>
              <a:ext cx="2435721" cy="1461432"/>
            </a:xfrm>
            <a:custGeom>
              <a:avLst/>
              <a:gdLst>
                <a:gd name="connsiteX0" fmla="*/ 0 w 2435721"/>
                <a:gd name="connsiteY0" fmla="*/ 0 h 1461432"/>
                <a:gd name="connsiteX1" fmla="*/ 2435721 w 2435721"/>
                <a:gd name="connsiteY1" fmla="*/ 0 h 1461432"/>
                <a:gd name="connsiteX2" fmla="*/ 2435721 w 2435721"/>
                <a:gd name="connsiteY2" fmla="*/ 1461432 h 1461432"/>
                <a:gd name="connsiteX3" fmla="*/ 0 w 2435721"/>
                <a:gd name="connsiteY3" fmla="*/ 1461432 h 1461432"/>
                <a:gd name="connsiteX4" fmla="*/ 0 w 2435721"/>
                <a:gd name="connsiteY4" fmla="*/ 0 h 1461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5721" h="1461432">
                  <a:moveTo>
                    <a:pt x="0" y="0"/>
                  </a:moveTo>
                  <a:lnTo>
                    <a:pt x="2435721" y="0"/>
                  </a:lnTo>
                  <a:lnTo>
                    <a:pt x="2435721" y="1461432"/>
                  </a:lnTo>
                  <a:lnTo>
                    <a:pt x="0" y="146143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100" b="1" i="1" kern="1200" dirty="0" smtClean="0">
                  <a:latin typeface="Times New Roman" pitchFamily="18" charset="0"/>
                  <a:cs typeface="Times New Roman" pitchFamily="18" charset="0"/>
                </a:rPr>
                <a:t>социально-коммуникативное развитие</a:t>
              </a:r>
              <a:endParaRPr lang="ru-RU" sz="2100" b="1" i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4312786" y="1601291"/>
              <a:ext cx="2435721" cy="1461432"/>
            </a:xfrm>
            <a:custGeom>
              <a:avLst/>
              <a:gdLst>
                <a:gd name="connsiteX0" fmla="*/ 0 w 2435721"/>
                <a:gd name="connsiteY0" fmla="*/ 0 h 1461432"/>
                <a:gd name="connsiteX1" fmla="*/ 2435721 w 2435721"/>
                <a:gd name="connsiteY1" fmla="*/ 0 h 1461432"/>
                <a:gd name="connsiteX2" fmla="*/ 2435721 w 2435721"/>
                <a:gd name="connsiteY2" fmla="*/ 1461432 h 1461432"/>
                <a:gd name="connsiteX3" fmla="*/ 0 w 2435721"/>
                <a:gd name="connsiteY3" fmla="*/ 1461432 h 1461432"/>
                <a:gd name="connsiteX4" fmla="*/ 0 w 2435721"/>
                <a:gd name="connsiteY4" fmla="*/ 0 h 1461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5721" h="1461432">
                  <a:moveTo>
                    <a:pt x="0" y="0"/>
                  </a:moveTo>
                  <a:lnTo>
                    <a:pt x="2435721" y="0"/>
                  </a:lnTo>
                  <a:lnTo>
                    <a:pt x="2435721" y="1461432"/>
                  </a:lnTo>
                  <a:lnTo>
                    <a:pt x="0" y="146143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100" b="1" i="1" kern="1200" dirty="0" smtClean="0">
                  <a:latin typeface="Times New Roman" pitchFamily="18" charset="0"/>
                  <a:cs typeface="Times New Roman" pitchFamily="18" charset="0"/>
                </a:rPr>
                <a:t>познавательное развитие</a:t>
              </a:r>
              <a:endParaRPr lang="ru-RU" sz="2100" b="1" i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1633492" y="3306296"/>
              <a:ext cx="2435721" cy="1461432"/>
            </a:xfrm>
            <a:custGeom>
              <a:avLst/>
              <a:gdLst>
                <a:gd name="connsiteX0" fmla="*/ 0 w 2435721"/>
                <a:gd name="connsiteY0" fmla="*/ 0 h 1461432"/>
                <a:gd name="connsiteX1" fmla="*/ 2435721 w 2435721"/>
                <a:gd name="connsiteY1" fmla="*/ 0 h 1461432"/>
                <a:gd name="connsiteX2" fmla="*/ 2435721 w 2435721"/>
                <a:gd name="connsiteY2" fmla="*/ 1461432 h 1461432"/>
                <a:gd name="connsiteX3" fmla="*/ 0 w 2435721"/>
                <a:gd name="connsiteY3" fmla="*/ 1461432 h 1461432"/>
                <a:gd name="connsiteX4" fmla="*/ 0 w 2435721"/>
                <a:gd name="connsiteY4" fmla="*/ 0 h 1461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5721" h="1461432">
                  <a:moveTo>
                    <a:pt x="0" y="0"/>
                  </a:moveTo>
                  <a:lnTo>
                    <a:pt x="2435721" y="0"/>
                  </a:lnTo>
                  <a:lnTo>
                    <a:pt x="2435721" y="1461432"/>
                  </a:lnTo>
                  <a:lnTo>
                    <a:pt x="0" y="146143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100" b="1" i="1" kern="1200" dirty="0" smtClean="0">
                  <a:latin typeface="Times New Roman" pitchFamily="18" charset="0"/>
                  <a:cs typeface="Times New Roman" pitchFamily="18" charset="0"/>
                </a:rPr>
                <a:t>речевое развитие</a:t>
              </a:r>
              <a:endParaRPr lang="ru-RU" sz="2100" b="1" i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4312786" y="3306296"/>
              <a:ext cx="2435721" cy="1461432"/>
            </a:xfrm>
            <a:custGeom>
              <a:avLst/>
              <a:gdLst>
                <a:gd name="connsiteX0" fmla="*/ 0 w 2435721"/>
                <a:gd name="connsiteY0" fmla="*/ 0 h 1461432"/>
                <a:gd name="connsiteX1" fmla="*/ 2435721 w 2435721"/>
                <a:gd name="connsiteY1" fmla="*/ 0 h 1461432"/>
                <a:gd name="connsiteX2" fmla="*/ 2435721 w 2435721"/>
                <a:gd name="connsiteY2" fmla="*/ 1461432 h 1461432"/>
                <a:gd name="connsiteX3" fmla="*/ 0 w 2435721"/>
                <a:gd name="connsiteY3" fmla="*/ 1461432 h 1461432"/>
                <a:gd name="connsiteX4" fmla="*/ 0 w 2435721"/>
                <a:gd name="connsiteY4" fmla="*/ 0 h 1461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5721" h="1461432">
                  <a:moveTo>
                    <a:pt x="0" y="0"/>
                  </a:moveTo>
                  <a:lnTo>
                    <a:pt x="2435721" y="0"/>
                  </a:lnTo>
                  <a:lnTo>
                    <a:pt x="2435721" y="1461432"/>
                  </a:lnTo>
                  <a:lnTo>
                    <a:pt x="0" y="146143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100" b="1" i="1" kern="1200" dirty="0" smtClean="0"/>
                <a:t>художественно-эстетическое развитие</a:t>
              </a:r>
              <a:endParaRPr lang="ru-RU" sz="2100" b="1" i="1" kern="1200" dirty="0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2973139" y="5011300"/>
              <a:ext cx="2435721" cy="1461432"/>
            </a:xfrm>
            <a:custGeom>
              <a:avLst/>
              <a:gdLst>
                <a:gd name="connsiteX0" fmla="*/ 0 w 2435721"/>
                <a:gd name="connsiteY0" fmla="*/ 0 h 1461432"/>
                <a:gd name="connsiteX1" fmla="*/ 2435721 w 2435721"/>
                <a:gd name="connsiteY1" fmla="*/ 0 h 1461432"/>
                <a:gd name="connsiteX2" fmla="*/ 2435721 w 2435721"/>
                <a:gd name="connsiteY2" fmla="*/ 1461432 h 1461432"/>
                <a:gd name="connsiteX3" fmla="*/ 0 w 2435721"/>
                <a:gd name="connsiteY3" fmla="*/ 1461432 h 1461432"/>
                <a:gd name="connsiteX4" fmla="*/ 0 w 2435721"/>
                <a:gd name="connsiteY4" fmla="*/ 0 h 1461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5721" h="1461432">
                  <a:moveTo>
                    <a:pt x="0" y="0"/>
                  </a:moveTo>
                  <a:lnTo>
                    <a:pt x="2435721" y="0"/>
                  </a:lnTo>
                  <a:lnTo>
                    <a:pt x="2435721" y="1461432"/>
                  </a:lnTo>
                  <a:lnTo>
                    <a:pt x="0" y="146143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100" b="1" i="1" kern="1200" dirty="0" smtClean="0"/>
                <a:t>физическое развитие</a:t>
              </a:r>
              <a:endParaRPr lang="ru-RU" sz="2100" b="1" i="1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58072" cy="796908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Пирамида познания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3148546173"/>
              </p:ext>
            </p:extLst>
          </p:nvPr>
        </p:nvGraphicFramePr>
        <p:xfrm>
          <a:off x="1000100" y="1357298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43042" y="500042"/>
            <a:ext cx="63579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образовательной деятельности детей разного возраста в области познавательного развития</a:t>
            </a:r>
            <a:endParaRPr lang="ru-RU" sz="2400" dirty="0">
              <a:solidFill>
                <a:srgbClr val="FF0000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4429124" y="1928802"/>
            <a:ext cx="2688336" cy="880727"/>
            <a:chOff x="9367" y="41544"/>
            <a:chExt cx="2688336" cy="880727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9367" y="41544"/>
              <a:ext cx="2688336" cy="880727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52361" y="84538"/>
              <a:ext cx="2602348" cy="7947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>
                  <a:latin typeface="Times New Roman" pitchFamily="18" charset="0"/>
                  <a:cs typeface="Times New Roman" pitchFamily="18" charset="0"/>
                </a:rPr>
                <a:t>Младший возраст</a:t>
              </a:r>
              <a:endParaRPr lang="ru-RU" sz="24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642910" y="3429000"/>
            <a:ext cx="2831212" cy="1021254"/>
            <a:chOff x="-142876" y="2105099"/>
            <a:chExt cx="2831212" cy="1021254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0" y="2105099"/>
              <a:ext cx="2688336" cy="1021254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-142876" y="2176537"/>
              <a:ext cx="2588628" cy="9215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>
                  <a:latin typeface="Times New Roman" pitchFamily="18" charset="0"/>
                  <a:cs typeface="Times New Roman" pitchFamily="18" charset="0"/>
                </a:rPr>
                <a:t>Средний возраст</a:t>
              </a:r>
              <a:endParaRPr lang="ru-RU" sz="24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00034" y="1928802"/>
            <a:ext cx="2688336" cy="880727"/>
            <a:chOff x="9367" y="41544"/>
            <a:chExt cx="2688336" cy="880727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9367" y="41544"/>
              <a:ext cx="2688336" cy="880727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437995" y="112982"/>
              <a:ext cx="2000264" cy="6429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kern="1200" dirty="0" smtClean="0">
                  <a:latin typeface="Times New Roman" pitchFamily="18" charset="0"/>
                  <a:cs typeface="Times New Roman" pitchFamily="18" charset="0"/>
                </a:rPr>
                <a:t>Ранний возраст</a:t>
              </a:r>
              <a:endParaRPr lang="ru-RU" sz="28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4643438" y="3429000"/>
            <a:ext cx="2688336" cy="983780"/>
            <a:chOff x="9367" y="3572607"/>
            <a:chExt cx="2688336" cy="983780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9367" y="3572607"/>
              <a:ext cx="2688336" cy="983780"/>
            </a:xfrm>
            <a:prstGeom prst="round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Скругленный прямоугольник 4"/>
            <p:cNvSpPr/>
            <p:nvPr/>
          </p:nvSpPr>
          <p:spPr>
            <a:xfrm>
              <a:off x="57391" y="3620631"/>
              <a:ext cx="2592288" cy="8877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>
                  <a:latin typeface="Times New Roman" pitchFamily="18" charset="0"/>
                  <a:cs typeface="Times New Roman" pitchFamily="18" charset="0"/>
                </a:rPr>
                <a:t>Старший возраст</a:t>
              </a:r>
              <a:endParaRPr lang="ru-RU" sz="24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2714612" y="5000636"/>
            <a:ext cx="2688336" cy="983780"/>
            <a:chOff x="9367" y="3572607"/>
            <a:chExt cx="2688336" cy="983780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9367" y="3572607"/>
              <a:ext cx="2688336" cy="983780"/>
            </a:xfrm>
            <a:prstGeom prst="round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Скругленный прямоугольник 4"/>
            <p:cNvSpPr/>
            <p:nvPr/>
          </p:nvSpPr>
          <p:spPr>
            <a:xfrm>
              <a:off x="57391" y="3620631"/>
              <a:ext cx="2592288" cy="8877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>
                  <a:latin typeface="Times New Roman" pitchFamily="18" charset="0"/>
                  <a:cs typeface="Times New Roman" pitchFamily="18" charset="0"/>
                </a:rPr>
                <a:t>Старший дошкольный возраст</a:t>
              </a:r>
              <a:endParaRPr lang="ru-RU" sz="24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3942" y="428604"/>
            <a:ext cx="8750058" cy="2837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889000">
              <a:spcBef>
                <a:spcPct val="0"/>
              </a:spcBef>
            </a:pP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Ранний возраст (от 2до 3 лет)-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формировать представления о предметах ближайшего окружения, о простейших связях между ними. Упражнять в установлении сходства и различия между предметами, имеющие одинаковое название.</a:t>
            </a:r>
          </a:p>
          <a:p>
            <a:pPr lvl="0" defTabSz="889000">
              <a:spcBef>
                <a:spcPct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Продолжать работу по обогащению  непосредственного чувственного опыта детей в разных видах деятельности, постепенно включая все виды восприятия.  Проводить дидактические игры на развитие внимания и памяти, тактильных ощущений. 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3714752"/>
            <a:ext cx="8286808" cy="1972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Младший возраст (от 3до 4 лет)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Поддержать детское любопытство развивать интерес к совместному со взрослыми и самостоятельному познанию. Обогащать чувственный опыт детей,  развивать умение фиксировать его в речи. </a:t>
            </a: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2"/>
            <a:ext cx="8143932" cy="2034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Средний возраст (от 4до 5 лет)-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целенаправленное восприятие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Поощрять самостоятельное  обследование окружающих предметов.  Продолжать работу по сенсорному развитию в разных видах деятельности. Развивать осязание. Знакомить с различным материалом на ощупь. Развивать первичные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навыки в проектно-исследовательской деятельности, оказывать помощь в оформлении ее результатов и создании условий для их презентации сверстникам.  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3786191"/>
            <a:ext cx="8143932" cy="1818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89000">
              <a:spcBef>
                <a:spcPct val="0"/>
              </a:spcBef>
            </a:pP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Старший  дошкольный возраст (от 6 до 7 лет)-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интерес к самостоятельному познанию объектов окружающего мира. Содействовать проявлению и развитию в игре необходимых для подготовки  к школе качеств: произвольного поведения,  ассоциативно-образного мышления, воображения, познавательной активности. </a:t>
            </a:r>
          </a:p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143116"/>
            <a:ext cx="850109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Старший возраст (от 5 до 6лет)-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Закреплять представления о предметах и явлениях окружающей действительности.  Развивать познавательно-исследовательский интерес, показывая занимательные опыты, привлекая к простейшим экспериментам.  Создавать условия для реализации детьми проектов трех типов: исследовательских, творческих и нормативных.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Способы и приемы взаимодействия взрослого и ребенка в разных возрастных группах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2125064020"/>
              </p:ext>
            </p:extLst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455</TotalTime>
  <Words>779</Words>
  <Application>Microsoft Office PowerPoint</Application>
  <PresentationFormat>Экран (4:3)</PresentationFormat>
  <Paragraphs>103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Эркер</vt:lpstr>
      <vt:lpstr>Государственное бюджетное образовательное учреждение г. Москвы "Школа с углубленным изучением отдельных предметов №982 имени маршала бронетанковых войск П.П. Полубоярова".  Дошкольное отделение </vt:lpstr>
      <vt:lpstr>Слайд 2</vt:lpstr>
      <vt:lpstr>Слайд 3</vt:lpstr>
      <vt:lpstr>ОБРАЗОВАТЕЛЬНЫЕ ОБЛАСТИ</vt:lpstr>
      <vt:lpstr>Пирамида познания</vt:lpstr>
      <vt:lpstr>Слайд 6</vt:lpstr>
      <vt:lpstr>Слайд 7</vt:lpstr>
      <vt:lpstr>Слайд 8</vt:lpstr>
      <vt:lpstr>Способы и приемы взаимодействия взрослого и ребенка в разных возрастных группах</vt:lpstr>
      <vt:lpstr>Содержание образовательной области «Познание»</vt:lpstr>
      <vt:lpstr>Формирование первичных представлений о малой Родине</vt:lpstr>
      <vt:lpstr>Слайд 12</vt:lpstr>
      <vt:lpstr>Первые шаги в математике</vt:lpstr>
      <vt:lpstr>Формы, способы, методы и средства реализации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Женя</dc:creator>
  <cp:lastModifiedBy>Алла</cp:lastModifiedBy>
  <cp:revision>59</cp:revision>
  <dcterms:created xsi:type="dcterms:W3CDTF">2015-05-17T17:11:25Z</dcterms:created>
  <dcterms:modified xsi:type="dcterms:W3CDTF">2015-06-04T22:57:37Z</dcterms:modified>
</cp:coreProperties>
</file>