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0" r:id="rId4"/>
    <p:sldId id="310" r:id="rId5"/>
    <p:sldId id="314" r:id="rId6"/>
    <p:sldId id="301" r:id="rId7"/>
    <p:sldId id="303" r:id="rId8"/>
    <p:sldId id="305" r:id="rId9"/>
    <p:sldId id="306" r:id="rId10"/>
    <p:sldId id="307" r:id="rId11"/>
    <p:sldId id="308" r:id="rId12"/>
    <p:sldId id="312" r:id="rId13"/>
    <p:sldId id="267" r:id="rId14"/>
    <p:sldId id="268" r:id="rId15"/>
    <p:sldId id="270" r:id="rId16"/>
    <p:sldId id="273" r:id="rId17"/>
    <p:sldId id="285" r:id="rId18"/>
    <p:sldId id="289" r:id="rId19"/>
    <p:sldId id="294" r:id="rId20"/>
    <p:sldId id="286" r:id="rId21"/>
    <p:sldId id="277" r:id="rId22"/>
    <p:sldId id="290" r:id="rId23"/>
    <p:sldId id="313" r:id="rId24"/>
    <p:sldId id="29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2C5E49B-1177-4DCD-B0F4-EBDC5AEB8BC0}">
          <p14:sldIdLst>
            <p14:sldId id="256"/>
            <p14:sldId id="257"/>
            <p14:sldId id="258"/>
            <p14:sldId id="260"/>
            <p14:sldId id="259"/>
            <p14:sldId id="265"/>
            <p14:sldId id="267"/>
            <p14:sldId id="268"/>
            <p14:sldId id="282"/>
            <p14:sldId id="296"/>
            <p14:sldId id="266"/>
            <p14:sldId id="293"/>
            <p14:sldId id="272"/>
            <p14:sldId id="270"/>
            <p14:sldId id="283"/>
            <p14:sldId id="284"/>
            <p14:sldId id="273"/>
            <p14:sldId id="285"/>
            <p14:sldId id="289"/>
            <p14:sldId id="294"/>
            <p14:sldId id="286"/>
            <p14:sldId id="277"/>
            <p14:sldId id="275"/>
            <p14:sldId id="290"/>
          </p14:sldIdLst>
        </p14:section>
        <p14:section name="Раздел без заголовка" id="{D72D4E37-AEB4-4371-A47B-CB6BE834B5DE}">
          <p14:sldIdLst>
            <p14:sldId id="276"/>
            <p14:sldId id="274"/>
            <p14:sldId id="297"/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0" autoAdjust="0"/>
    <p:restoredTop sz="86323" autoAdjust="0"/>
  </p:normalViewPr>
  <p:slideViewPr>
    <p:cSldViewPr>
      <p:cViewPr varScale="1">
        <p:scale>
          <a:sx n="56" d="100"/>
          <a:sy n="56" d="100"/>
        </p:scale>
        <p:origin x="-14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708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CE1D7-0E21-4368-9877-463A626668B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095D112C-94E5-4251-8EFD-C0B7244E4E4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физическое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здоровье</a:t>
          </a:r>
        </a:p>
      </dgm:t>
    </dgm:pt>
    <dgm:pt modelId="{0DFCA63A-0F3A-4B00-922E-B7BD15A9D310}" type="parTrans" cxnId="{85054467-749D-4F55-B621-870475BF7765}">
      <dgm:prSet/>
      <dgm:spPr/>
      <dgm:t>
        <a:bodyPr/>
        <a:lstStyle/>
        <a:p>
          <a:endParaRPr lang="ru-RU"/>
        </a:p>
      </dgm:t>
    </dgm:pt>
    <dgm:pt modelId="{1C418191-5258-4007-9818-882D74EE2501}" type="sibTrans" cxnId="{85054467-749D-4F55-B621-870475BF7765}">
      <dgm:prSet/>
      <dgm:spPr/>
      <dgm:t>
        <a:bodyPr/>
        <a:lstStyle/>
        <a:p>
          <a:endParaRPr lang="ru-RU"/>
        </a:p>
      </dgm:t>
    </dgm:pt>
    <dgm:pt modelId="{304112FB-82B6-4235-A3B5-76B95CC4022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социальное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здоровье</a:t>
          </a:r>
        </a:p>
      </dgm:t>
    </dgm:pt>
    <dgm:pt modelId="{DCA06EC0-401A-4526-84C3-DF8CE8154ECC}" type="parTrans" cxnId="{EE3609EC-5660-4F77-BDC6-BA1AA1079205}">
      <dgm:prSet/>
      <dgm:spPr/>
      <dgm:t>
        <a:bodyPr/>
        <a:lstStyle/>
        <a:p>
          <a:endParaRPr lang="ru-RU"/>
        </a:p>
      </dgm:t>
    </dgm:pt>
    <dgm:pt modelId="{40177414-66D7-4843-8674-0C4F66597E5C}" type="sibTrans" cxnId="{EE3609EC-5660-4F77-BDC6-BA1AA1079205}">
      <dgm:prSet/>
      <dgm:spPr/>
      <dgm:t>
        <a:bodyPr/>
        <a:lstStyle/>
        <a:p>
          <a:endParaRPr lang="ru-RU"/>
        </a:p>
      </dgm:t>
    </dgm:pt>
    <dgm:pt modelId="{7B99C468-F87C-4C69-8D1F-FE45F6AF49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психическое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здоровье</a:t>
          </a:r>
        </a:p>
      </dgm:t>
    </dgm:pt>
    <dgm:pt modelId="{C329E34C-5691-48F5-AB48-B23401D86546}" type="parTrans" cxnId="{E8EEAEF6-8264-4783-9B39-8F96DC0A071F}">
      <dgm:prSet/>
      <dgm:spPr/>
      <dgm:t>
        <a:bodyPr/>
        <a:lstStyle/>
        <a:p>
          <a:endParaRPr lang="ru-RU"/>
        </a:p>
      </dgm:t>
    </dgm:pt>
    <dgm:pt modelId="{EC9956E4-9ACE-4F4B-AC1E-910E6DBB6222}" type="sibTrans" cxnId="{E8EEAEF6-8264-4783-9B39-8F96DC0A071F}">
      <dgm:prSet/>
      <dgm:spPr/>
      <dgm:t>
        <a:bodyPr/>
        <a:lstStyle/>
        <a:p>
          <a:endParaRPr lang="ru-RU"/>
        </a:p>
      </dgm:t>
    </dgm:pt>
    <dgm:pt modelId="{1E894527-E8EE-4AD1-BE9D-631AF0DEABAF}" type="pres">
      <dgm:prSet presAssocID="{0D3CE1D7-0E21-4368-9877-463A626668B5}" presName="compositeShape" presStyleCnt="0">
        <dgm:presLayoutVars>
          <dgm:chMax val="7"/>
          <dgm:dir/>
          <dgm:resizeHandles val="exact"/>
        </dgm:presLayoutVars>
      </dgm:prSet>
      <dgm:spPr/>
    </dgm:pt>
    <dgm:pt modelId="{A46CECDE-EFC3-4F8B-AFE0-50E9D0EE3870}" type="pres">
      <dgm:prSet presAssocID="{095D112C-94E5-4251-8EFD-C0B7244E4E45}" presName="circ1" presStyleLbl="vennNode1" presStyleIdx="0" presStyleCnt="3" custLinFactNeighborX="-2390" custLinFactNeighborY="8797"/>
      <dgm:spPr/>
      <dgm:t>
        <a:bodyPr/>
        <a:lstStyle/>
        <a:p>
          <a:endParaRPr lang="ru-RU"/>
        </a:p>
      </dgm:t>
    </dgm:pt>
    <dgm:pt modelId="{53A23745-9D62-45A0-9F07-D02B7884141F}" type="pres">
      <dgm:prSet presAssocID="{095D112C-94E5-4251-8EFD-C0B7244E4E4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4AA05-E54F-416E-A490-524CABE39F5C}" type="pres">
      <dgm:prSet presAssocID="{304112FB-82B6-4235-A3B5-76B95CC40223}" presName="circ2" presStyleLbl="vennNode1" presStyleIdx="1" presStyleCnt="3"/>
      <dgm:spPr/>
      <dgm:t>
        <a:bodyPr/>
        <a:lstStyle/>
        <a:p>
          <a:endParaRPr lang="ru-RU"/>
        </a:p>
      </dgm:t>
    </dgm:pt>
    <dgm:pt modelId="{F91F4C86-CF5F-4F48-8D5D-03C99457E522}" type="pres">
      <dgm:prSet presAssocID="{304112FB-82B6-4235-A3B5-76B95CC402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80F90-7390-4625-B219-4638020736BD}" type="pres">
      <dgm:prSet presAssocID="{7B99C468-F87C-4C69-8D1F-FE45F6AF4906}" presName="circ3" presStyleLbl="vennNode1" presStyleIdx="2" presStyleCnt="3"/>
      <dgm:spPr/>
      <dgm:t>
        <a:bodyPr/>
        <a:lstStyle/>
        <a:p>
          <a:endParaRPr lang="ru-RU"/>
        </a:p>
      </dgm:t>
    </dgm:pt>
    <dgm:pt modelId="{281B70EF-CDB8-49B1-94B6-A58CF79960A9}" type="pres">
      <dgm:prSet presAssocID="{7B99C468-F87C-4C69-8D1F-FE45F6AF490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2A196B-5B71-4390-9406-FE53576AE84B}" type="presOf" srcId="{7B99C468-F87C-4C69-8D1F-FE45F6AF4906}" destId="{C1280F90-7390-4625-B219-4638020736BD}" srcOrd="0" destOrd="0" presId="urn:microsoft.com/office/officeart/2005/8/layout/venn1"/>
    <dgm:cxn modelId="{5A1D945A-12CC-4CA6-BAE2-21E391F314A4}" type="presOf" srcId="{304112FB-82B6-4235-A3B5-76B95CC40223}" destId="{F91F4C86-CF5F-4F48-8D5D-03C99457E522}" srcOrd="1" destOrd="0" presId="urn:microsoft.com/office/officeart/2005/8/layout/venn1"/>
    <dgm:cxn modelId="{85054467-749D-4F55-B621-870475BF7765}" srcId="{0D3CE1D7-0E21-4368-9877-463A626668B5}" destId="{095D112C-94E5-4251-8EFD-C0B7244E4E45}" srcOrd="0" destOrd="0" parTransId="{0DFCA63A-0F3A-4B00-922E-B7BD15A9D310}" sibTransId="{1C418191-5258-4007-9818-882D74EE2501}"/>
    <dgm:cxn modelId="{289620FD-1724-4F69-A212-0C0911BD09C8}" type="presOf" srcId="{7B99C468-F87C-4C69-8D1F-FE45F6AF4906}" destId="{281B70EF-CDB8-49B1-94B6-A58CF79960A9}" srcOrd="1" destOrd="0" presId="urn:microsoft.com/office/officeart/2005/8/layout/venn1"/>
    <dgm:cxn modelId="{1825F96C-3AEF-434C-8953-26B2F1009E1C}" type="presOf" srcId="{095D112C-94E5-4251-8EFD-C0B7244E4E45}" destId="{53A23745-9D62-45A0-9F07-D02B7884141F}" srcOrd="1" destOrd="0" presId="urn:microsoft.com/office/officeart/2005/8/layout/venn1"/>
    <dgm:cxn modelId="{92B28AE1-A67C-4623-8AAB-7AEA02789A90}" type="presOf" srcId="{0D3CE1D7-0E21-4368-9877-463A626668B5}" destId="{1E894527-E8EE-4AD1-BE9D-631AF0DEABAF}" srcOrd="0" destOrd="0" presId="urn:microsoft.com/office/officeart/2005/8/layout/venn1"/>
    <dgm:cxn modelId="{E8EEAEF6-8264-4783-9B39-8F96DC0A071F}" srcId="{0D3CE1D7-0E21-4368-9877-463A626668B5}" destId="{7B99C468-F87C-4C69-8D1F-FE45F6AF4906}" srcOrd="2" destOrd="0" parTransId="{C329E34C-5691-48F5-AB48-B23401D86546}" sibTransId="{EC9956E4-9ACE-4F4B-AC1E-910E6DBB6222}"/>
    <dgm:cxn modelId="{59D6A491-4B7F-4D4A-946D-0F4B5FBEA766}" type="presOf" srcId="{095D112C-94E5-4251-8EFD-C0B7244E4E45}" destId="{A46CECDE-EFC3-4F8B-AFE0-50E9D0EE3870}" srcOrd="0" destOrd="0" presId="urn:microsoft.com/office/officeart/2005/8/layout/venn1"/>
    <dgm:cxn modelId="{4B6466F1-71E0-482B-AF6A-1FF4E982357E}" type="presOf" srcId="{304112FB-82B6-4235-A3B5-76B95CC40223}" destId="{D274AA05-E54F-416E-A490-524CABE39F5C}" srcOrd="0" destOrd="0" presId="urn:microsoft.com/office/officeart/2005/8/layout/venn1"/>
    <dgm:cxn modelId="{EE3609EC-5660-4F77-BDC6-BA1AA1079205}" srcId="{0D3CE1D7-0E21-4368-9877-463A626668B5}" destId="{304112FB-82B6-4235-A3B5-76B95CC40223}" srcOrd="1" destOrd="0" parTransId="{DCA06EC0-401A-4526-84C3-DF8CE8154ECC}" sibTransId="{40177414-66D7-4843-8674-0C4F66597E5C}"/>
    <dgm:cxn modelId="{8C764F9D-3EFB-40AC-B8ED-E524357896F8}" type="presParOf" srcId="{1E894527-E8EE-4AD1-BE9D-631AF0DEABAF}" destId="{A46CECDE-EFC3-4F8B-AFE0-50E9D0EE3870}" srcOrd="0" destOrd="0" presId="urn:microsoft.com/office/officeart/2005/8/layout/venn1"/>
    <dgm:cxn modelId="{0CA64CED-7FFA-4B85-8ABA-5B245638FF66}" type="presParOf" srcId="{1E894527-E8EE-4AD1-BE9D-631AF0DEABAF}" destId="{53A23745-9D62-45A0-9F07-D02B7884141F}" srcOrd="1" destOrd="0" presId="urn:microsoft.com/office/officeart/2005/8/layout/venn1"/>
    <dgm:cxn modelId="{9C823B09-CE4B-474E-8FEA-2740C82B571E}" type="presParOf" srcId="{1E894527-E8EE-4AD1-BE9D-631AF0DEABAF}" destId="{D274AA05-E54F-416E-A490-524CABE39F5C}" srcOrd="2" destOrd="0" presId="urn:microsoft.com/office/officeart/2005/8/layout/venn1"/>
    <dgm:cxn modelId="{8CFB12A2-6B56-44B8-89E2-CC0A59275F2D}" type="presParOf" srcId="{1E894527-E8EE-4AD1-BE9D-631AF0DEABAF}" destId="{F91F4C86-CF5F-4F48-8D5D-03C99457E522}" srcOrd="3" destOrd="0" presId="urn:microsoft.com/office/officeart/2005/8/layout/venn1"/>
    <dgm:cxn modelId="{9C543AE0-66F3-4C28-BF4A-21C71624C3A9}" type="presParOf" srcId="{1E894527-E8EE-4AD1-BE9D-631AF0DEABAF}" destId="{C1280F90-7390-4625-B219-4638020736BD}" srcOrd="4" destOrd="0" presId="urn:microsoft.com/office/officeart/2005/8/layout/venn1"/>
    <dgm:cxn modelId="{AB426487-509B-41DF-910B-F4FE67E41758}" type="presParOf" srcId="{1E894527-E8EE-4AD1-BE9D-631AF0DEABAF}" destId="{281B70EF-CDB8-49B1-94B6-A58CF79960A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6CECDE-EFC3-4F8B-AFE0-50E9D0EE3870}">
      <dsp:nvSpPr>
        <dsp:cNvPr id="0" name=""/>
        <dsp:cNvSpPr/>
      </dsp:nvSpPr>
      <dsp:spPr>
        <a:xfrm>
          <a:off x="2953686" y="332546"/>
          <a:ext cx="3056398" cy="3056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физическое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здоровье</a:t>
          </a:r>
        </a:p>
      </dsp:txBody>
      <dsp:txXfrm>
        <a:off x="3361206" y="867415"/>
        <a:ext cx="2241358" cy="1375379"/>
      </dsp:txXfrm>
    </dsp:sp>
    <dsp:sp modelId="{D274AA05-E54F-416E-A490-524CABE39F5C}">
      <dsp:nvSpPr>
        <dsp:cNvPr id="0" name=""/>
        <dsp:cNvSpPr/>
      </dsp:nvSpPr>
      <dsp:spPr>
        <a:xfrm>
          <a:off x="4129585" y="1973923"/>
          <a:ext cx="3056398" cy="3056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9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социальное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здоровье</a:t>
          </a:r>
        </a:p>
      </dsp:txBody>
      <dsp:txXfrm>
        <a:off x="5064333" y="2763493"/>
        <a:ext cx="1833838" cy="1681019"/>
      </dsp:txXfrm>
    </dsp:sp>
    <dsp:sp modelId="{C1280F90-7390-4625-B219-4638020736BD}">
      <dsp:nvSpPr>
        <dsp:cNvPr id="0" name=""/>
        <dsp:cNvSpPr/>
      </dsp:nvSpPr>
      <dsp:spPr>
        <a:xfrm>
          <a:off x="1923884" y="1973923"/>
          <a:ext cx="3056398" cy="30563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9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Verdana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психическое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rPr>
            <a:t>здоровье</a:t>
          </a:r>
        </a:p>
      </dsp:txBody>
      <dsp:txXfrm>
        <a:off x="2211695" y="2763493"/>
        <a:ext cx="1833838" cy="168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1381-0CC7-42EE-9E7E-3FBF27DC3C33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2E7C-40FD-4236-A01A-0E0EA95E1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A1B61-66EB-4E99-94D8-346F98E3BDA9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13CD6-1067-41FD-81DA-710748CF2A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0279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1042-E600-459C-96B4-ADC4F55887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30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BB2B8-C5F1-489F-BC5A-2BD9C14FD3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33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91946-7178-49C0-864D-432B23979E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083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0ED85-6EAD-40E1-B4FD-BB63E6DB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44320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AD3B-6447-4F42-A89A-8B6F20186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764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9038E-C396-4EFA-9948-3F9E08F942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14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26E8B-2338-4C97-8A4A-1759D07F69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75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3750-8F07-4BBF-818F-73AE70C367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13B41-D844-447E-B10C-3249AFA049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6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EB6F1-213E-4781-A2D7-B65B9B221A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674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1A13F-D6FC-475B-9418-401FBF19B7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856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4AE5B-D6D9-4C4F-BF37-4F68646856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31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FE86E-49B3-454C-B491-1A3B899F94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308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A872CA-B634-49A9-9784-F3337204DD4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68760"/>
            <a:ext cx="8748464" cy="194421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здорового образа жизни и безопасного поведения </a:t>
            </a: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младших школьников</a:t>
            </a:r>
            <a:b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на уроке и во            внеурочной деятельности.</a:t>
            </a:r>
            <a:endParaRPr lang="ru-RU" dirty="0"/>
          </a:p>
        </p:txBody>
      </p:sp>
      <p:pic>
        <p:nvPicPr>
          <p:cNvPr id="1026" name="Picture 2" descr="D:\Маруська\Коллекция картинок\Материал для презентаций(картинки)\ЗДОРОВЬЕ\Виды спорта в картинках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384376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69CEC-B2BE-42CD-954C-076A6E128D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04664"/>
            <a:ext cx="8281045" cy="6238453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Реализация дополнительных образовательных программ </a:t>
            </a:r>
            <a: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предусматривает: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внедрение в систему работы школы программ, направленных на формирование ценности здоровья и здорового образа жизни, в качестве отдельных образовательных модулей или компонентов, включённых в учебный процесс;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-проведение дней здоровья, конкурсов, праздников и т. п.;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-создание общественного совета по здоровью, включающего представителей администрации, учащихся старших классов, родителей (законных представителей), разрабатывающих и реализующих школьную программу «Образование и здоровье».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качестве образовательной программы может быть использован: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-учебно-методический комплект «Все цвета, кроме чёрного», который включает рабочие тетради для учащихся 2 классов («Учусь понимать себя»), 3 классов («Учусь понимать других»), 4 классов («Учусь общаться»),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-пособие для педагогов «Организация педагогической профилактики вредных привычек среди младших школьников»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-книгу для родителей.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Программы, направленные на формирование ценности здоровья и здорового образа жизни, предусматривают разные формы организации занятий: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-интеграцию в базовые образовательные дисциплины;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-проведение часов здоровья;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-факультативные занятия;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-проведение классных часов;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-занятия в кружках;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-проведение досуговых мероприятий: конкурсов, праздников, викторин, экскурсий и т. п.;</a:t>
            </a:r>
            <a:b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-организацию дней здоровья.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5B2DCF-8A94-421D-99BE-880C90BF50A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0113" y="115888"/>
            <a:ext cx="7993062" cy="642937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 с родителями (законными представителями)</a:t>
            </a:r>
            <a:b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-лекции, семинары, консультации, курсы по различным вопросам роста и развития ребёнка, его здоровья, факторам, положительно и отрицательно влияющим на здоровье детей и т. п.;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-приобретение для родителей (законных представителей) необходимой научно-методической литературы;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-организацию совместной работы педагогов и родителей (законных представителей) по проведению спортивных соревнований, дней здоровья, занятий по профилактике вредных привычек и т. п.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информационной среды о </a:t>
            </a:r>
            <a:r>
              <a:rPr lang="ru-RU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здоровьесбережении</a:t>
            </a: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для начальной школы:  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 организация выставок литературы в библиотеке, информационных стендов, школьных газет, радиопередач, разработка соответствующей страницы школьного сайта и т. п.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Наши задачи: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52149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организовать эффективную работу на уроке для сохранения и укрепления здоровья;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повысить  мотивацию учения;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создать у детей ощущение радости в процессе обучения (психологический климат урока);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развивать творческие способности;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воспитать  культуру здоровья;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/>
              <a:t>научить  детей жить в гармонии с собой и окружающим миром.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000" b="1" dirty="0" smtClean="0">
                <a:solidFill>
                  <a:srgbClr val="002060"/>
                </a:solidFill>
                <a:latin typeface="Bookman Old Style" pitchFamily="18" charset="0"/>
              </a:rPr>
              <a:t>Психологическая установка в начале урока.</a:t>
            </a:r>
          </a:p>
        </p:txBody>
      </p:sp>
      <p:sp>
        <p:nvSpPr>
          <p:cNvPr id="16589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2636912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Comic Sans MS" pitchFamily="66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Здоровья ничего важнее нет,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Тропой к здоровью    мы идём.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Дадим сейчас мы вам ответ,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Куда тропинка поведёт.</a:t>
            </a:r>
          </a:p>
        </p:txBody>
      </p:sp>
      <p:pic>
        <p:nvPicPr>
          <p:cNvPr id="165898" name="Picture 10" descr="NA01064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323528" y="2348880"/>
            <a:ext cx="3825743" cy="39785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9613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228" y="4492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Виды оздоровительных упражнений</a:t>
            </a:r>
          </a:p>
        </p:txBody>
      </p:sp>
      <p:sp>
        <p:nvSpPr>
          <p:cNvPr id="13317" name="Line 8"/>
          <p:cNvSpPr>
            <a:spLocks noChangeShapeType="1"/>
          </p:cNvSpPr>
          <p:nvPr/>
        </p:nvSpPr>
        <p:spPr bwMode="auto">
          <a:xfrm>
            <a:off x="1619250" y="1052736"/>
            <a:ext cx="0" cy="14532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970" name="Rectangle 10"/>
          <p:cNvSpPr>
            <a:spLocks noChangeArrowheads="1"/>
          </p:cNvSpPr>
          <p:nvPr/>
        </p:nvSpPr>
        <p:spPr bwMode="auto">
          <a:xfrm>
            <a:off x="354281" y="2510344"/>
            <a:ext cx="2303462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упражнения для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кистей рук </a:t>
            </a:r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 flipH="1">
            <a:off x="7452493" y="1052736"/>
            <a:ext cx="17752" cy="13940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972" name="Rectangle 12"/>
          <p:cNvSpPr>
            <a:spLocks noChangeArrowheads="1"/>
          </p:cNvSpPr>
          <p:nvPr/>
        </p:nvSpPr>
        <p:spPr bwMode="auto">
          <a:xfrm>
            <a:off x="6406511" y="2494182"/>
            <a:ext cx="2232025" cy="12238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 err="1" smtClean="0">
                <a:solidFill>
                  <a:srgbClr val="000000"/>
                </a:solidFill>
              </a:rPr>
              <a:t>физминутки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13321" name="Line 13"/>
          <p:cNvSpPr>
            <a:spLocks noChangeShapeType="1"/>
          </p:cNvSpPr>
          <p:nvPr/>
        </p:nvSpPr>
        <p:spPr bwMode="auto">
          <a:xfrm>
            <a:off x="1619249" y="3734306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974" name="Rectangle 14"/>
          <p:cNvSpPr>
            <a:spLocks noChangeArrowheads="1"/>
          </p:cNvSpPr>
          <p:nvPr/>
        </p:nvSpPr>
        <p:spPr bwMode="auto">
          <a:xfrm>
            <a:off x="575468" y="4453444"/>
            <a:ext cx="2087563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дыхательная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гимнастика </a:t>
            </a:r>
          </a:p>
        </p:txBody>
      </p:sp>
      <p:sp>
        <p:nvSpPr>
          <p:cNvPr id="13323" name="Line 16"/>
          <p:cNvSpPr>
            <a:spLocks noChangeShapeType="1"/>
          </p:cNvSpPr>
          <p:nvPr/>
        </p:nvSpPr>
        <p:spPr bwMode="auto">
          <a:xfrm>
            <a:off x="4544728" y="1799071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977" name="Rectangle 17"/>
          <p:cNvSpPr>
            <a:spLocks noChangeArrowheads="1"/>
          </p:cNvSpPr>
          <p:nvPr/>
        </p:nvSpPr>
        <p:spPr bwMode="auto">
          <a:xfrm>
            <a:off x="3500947" y="2503850"/>
            <a:ext cx="2087563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гимнастика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для глаз</a:t>
            </a:r>
          </a:p>
        </p:txBody>
      </p:sp>
      <p:sp>
        <p:nvSpPr>
          <p:cNvPr id="13325" name="Line 18"/>
          <p:cNvSpPr>
            <a:spLocks noChangeShapeType="1"/>
          </p:cNvSpPr>
          <p:nvPr/>
        </p:nvSpPr>
        <p:spPr bwMode="auto">
          <a:xfrm>
            <a:off x="7470245" y="3717999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8979" name="Rectangle 19"/>
          <p:cNvSpPr>
            <a:spLocks noChangeArrowheads="1"/>
          </p:cNvSpPr>
          <p:nvPr/>
        </p:nvSpPr>
        <p:spPr bwMode="auto">
          <a:xfrm>
            <a:off x="6372200" y="4438724"/>
            <a:ext cx="2160587" cy="1223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упражнения на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релаксацию</a:t>
            </a:r>
          </a:p>
        </p:txBody>
      </p:sp>
      <p:sp>
        <p:nvSpPr>
          <p:cNvPr id="168981" name="Rectangle 21"/>
          <p:cNvSpPr>
            <a:spLocks noChangeArrowheads="1"/>
          </p:cNvSpPr>
          <p:nvPr/>
        </p:nvSpPr>
        <p:spPr bwMode="auto">
          <a:xfrm>
            <a:off x="3131841" y="4725144"/>
            <a:ext cx="2636056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упражнения,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корректирующие 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</a:rPr>
              <a:t>осанку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556851" y="3861544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06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68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68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68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8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8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8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8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3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6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89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8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8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8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68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68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68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68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68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68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68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68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68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Внеурочная деятельность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Спортивно – оздоровительное направление: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«Путешествие в </a:t>
            </a:r>
            <a:r>
              <a:rPr lang="ru-RU" dirty="0" err="1" smtClean="0">
                <a:solidFill>
                  <a:srgbClr val="0070C0"/>
                </a:solidFill>
                <a:latin typeface="Bookman Old Style" pitchFamily="18" charset="0"/>
              </a:rPr>
              <a:t>Спортландию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»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«Уроки докторов Здоровья»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79547"/>
            <a:ext cx="1660983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Рисунок 1" descr="Описание: D:\Маруська\Коллекция картинок\Материал для презентаций(картинки)\ЗДОРОВЬЕ\2607065-9ae552d8d5948d2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81128"/>
            <a:ext cx="277262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Внеурочная деятельность</a:t>
            </a:r>
            <a:endParaRPr lang="ru-RU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0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Эмоциональное (психическое) здоровье.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0649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>
                <a:solidFill>
                  <a:srgbClr val="00B0F0"/>
                </a:solidFill>
                <a:latin typeface="Bookman Old Style" pitchFamily="18" charset="0"/>
              </a:rPr>
              <a:t>Неделя «Радости»</a:t>
            </a:r>
          </a:p>
        </p:txBody>
      </p:sp>
      <p:pic>
        <p:nvPicPr>
          <p:cNvPr id="2051" name="Picture 3" descr="G:\зош\я\улыбки\DSC05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 descr="Фиолетовый узор"/>
          <p:cNvSpPr txBox="1">
            <a:spLocks noChangeArrowheads="1" noChangeShapeType="1" noTextEdit="1"/>
          </p:cNvSpPr>
          <p:nvPr/>
        </p:nvSpPr>
        <p:spPr bwMode="auto">
          <a:xfrm>
            <a:off x="708185" y="5661248"/>
            <a:ext cx="7848872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Акция «Подари улыбку другу»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08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ru-RU" sz="6000" dirty="0">
                <a:solidFill>
                  <a:srgbClr val="00B0F0"/>
                </a:solidFill>
                <a:latin typeface="Bookman Old Style" pitchFamily="18" charset="0"/>
              </a:rPr>
              <a:t>Неделя «Радости»</a:t>
            </a:r>
            <a:r>
              <a:rPr lang="ru-RU" dirty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5" name="WordArt 4" descr="Фиолетовый узор"/>
          <p:cNvSpPr txBox="1">
            <a:spLocks noChangeArrowheads="1" noChangeShapeType="1" noTextEdit="1"/>
          </p:cNvSpPr>
          <p:nvPr/>
        </p:nvSpPr>
        <p:spPr bwMode="auto">
          <a:xfrm>
            <a:off x="611560" y="5532611"/>
            <a:ext cx="7848872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Акция «Улыбка, я тебя знаю»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itchFamily="18" charset="0"/>
              <a:cs typeface="Arial"/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0" y="3914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0" y="5267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15" name="Picture 43" descr="G:\зош\я\улыбки\DSC05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21744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G:\зош\я\улыбки\DSC05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21744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G:\зош\я\улыбки\DSC057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217440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G:\зош\я\улыбки\DSC057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24003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 descr="G:\зош\я\улыбки\DSC057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6939" y="3381375"/>
            <a:ext cx="2367755" cy="17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G:\зош\я\улыбки\DSC057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849" y="3381375"/>
            <a:ext cx="2367755" cy="17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G:\зош\я\улыбки\DSC057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40" y="3360592"/>
            <a:ext cx="2395465" cy="179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63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2088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4" descr="Фиолетовый узор"/>
          <p:cNvSpPr txBox="1">
            <a:spLocks noChangeArrowheads="1" noChangeShapeType="1" noTextEdit="1"/>
          </p:cNvSpPr>
          <p:nvPr/>
        </p:nvSpPr>
        <p:spPr bwMode="auto">
          <a:xfrm>
            <a:off x="680120" y="476672"/>
            <a:ext cx="7848872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Акция «Улыбка, я тебя знаю»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22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08856" y="620688"/>
            <a:ext cx="8229600" cy="7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200" b="1" dirty="0" smtClean="0">
                <a:solidFill>
                  <a:srgbClr val="00B0F0"/>
                </a:solidFill>
                <a:latin typeface="Bookman Old Style" pitchFamily="18" charset="0"/>
              </a:rPr>
              <a:t>Год  «Защиты окружающей среды»</a:t>
            </a:r>
            <a:r>
              <a:rPr lang="ru-RU" dirty="0" smtClean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9" name="WordArt 4" descr="Фиолетовый узор"/>
          <p:cNvSpPr txBox="1">
            <a:spLocks noChangeArrowheads="1" noChangeShapeType="1" noTextEdit="1"/>
          </p:cNvSpPr>
          <p:nvPr/>
        </p:nvSpPr>
        <p:spPr bwMode="auto">
          <a:xfrm>
            <a:off x="680120" y="5788595"/>
            <a:ext cx="7848872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Акция «Природу в обиду не дадим!»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itchFamily="18" charset="0"/>
              <a:cs typeface="Aria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63284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92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Здоровье – 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002060"/>
                </a:solidFill>
              </a:rPr>
              <a:t>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не отсутствие болезни,                                                 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а физическая,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</a:rPr>
              <a:t>социальная,                                                                     </a:t>
            </a:r>
            <a:r>
              <a:rPr lang="en-US" sz="3600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психологическая </a:t>
            </a:r>
            <a:endParaRPr lang="en-US" sz="36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i="1" dirty="0" smtClean="0">
                <a:solidFill>
                  <a:srgbClr val="002060"/>
                </a:solidFill>
              </a:rPr>
              <a:t>                </a:t>
            </a:r>
            <a:r>
              <a:rPr lang="ru-RU" sz="3600" b="1" i="1" dirty="0" smtClean="0">
                <a:solidFill>
                  <a:srgbClr val="002060"/>
                </a:solidFill>
              </a:rPr>
              <a:t>гармония человека.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                           </a:t>
            </a:r>
            <a:r>
              <a:rPr lang="en-US" sz="3600" b="1" i="1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И.Т.Фролов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4" descr="k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1746920" cy="17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por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4457"/>
            <a:ext cx="2133600" cy="15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0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54868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6000" dirty="0" smtClean="0">
                <a:solidFill>
                  <a:srgbClr val="00B0F0"/>
                </a:solidFill>
                <a:latin typeface="Bookman Old Style" pitchFamily="18" charset="0"/>
              </a:rPr>
              <a:t>Уголок «Здоровья»</a:t>
            </a:r>
            <a:r>
              <a:rPr lang="ru-RU" dirty="0" smtClean="0">
                <a:solidFill>
                  <a:srgbClr val="00B0F0"/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464496" cy="543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456384" cy="297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503320" cy="247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071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16" name="Rectangle 28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147050" cy="142081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«Дерево здоровья»</a:t>
            </a:r>
          </a:p>
        </p:txBody>
      </p:sp>
      <p:sp>
        <p:nvSpPr>
          <p:cNvPr id="217118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4556241" y="1340768"/>
            <a:ext cx="454848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Для наглядной пропаганды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здорового образа жизни 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«дерево здоровья» заносятся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фамилии ни разу не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болевших за четверть детей.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По итогам года самые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здоровые ученики получат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награду, поощрение в виде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грамоты или сувенира.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4"/>
            <a:ext cx="4245021" cy="532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2590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16" grpId="0"/>
      <p:bldP spid="2171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2473" y="260648"/>
            <a:ext cx="864096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«Мы – за здоровый образ жизни»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5" name="WordArt 4" descr="Фиолетовый узор"/>
          <p:cNvSpPr txBox="1">
            <a:spLocks noChangeArrowheads="1" noChangeShapeType="1" noTextEdit="1"/>
          </p:cNvSpPr>
          <p:nvPr/>
        </p:nvSpPr>
        <p:spPr bwMode="auto">
          <a:xfrm>
            <a:off x="626144" y="5730368"/>
            <a:ext cx="7848872" cy="56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fromWordArt="1" anchor="ctr" anchorCtr="0" compatLnSpc="1">
            <a:prstTxWarp prst="textPlain">
              <a:avLst>
                <a:gd name="adj" fmla="val 50000"/>
              </a:avLst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itchFamily="18" charset="0"/>
                <a:cs typeface="Arial"/>
              </a:rPr>
              <a:t>«Мама, папа, я – спортивная семья!»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Bookman Old Style" pitchFamily="18" charset="0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38723"/>
            <a:ext cx="2699345" cy="202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85463"/>
            <a:ext cx="2760415" cy="207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2627337" cy="197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053" y="3574754"/>
            <a:ext cx="2814721" cy="211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93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14375"/>
            <a:ext cx="8229600" cy="56435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Хочешь быть счастлив один день</a:t>
            </a:r>
            <a:r>
              <a:rPr lang="ru-RU" smtClean="0"/>
              <a:t> – 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mtClean="0"/>
              <a:t>сходи в гости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b="1" smtClean="0"/>
              <a:t>Хочешь быть счастлив неделю</a:t>
            </a:r>
            <a:r>
              <a:rPr lang="ru-RU" smtClean="0"/>
              <a:t> – 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mtClean="0"/>
              <a:t>женись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b="1" smtClean="0"/>
              <a:t>Хочешь быть счастлив месяц</a:t>
            </a:r>
            <a:r>
              <a:rPr lang="ru-RU" smtClean="0"/>
              <a:t> – 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smtClean="0"/>
              <a:t>купи себе машину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b="1" smtClean="0"/>
              <a:t>Хочешь быть счастлив всю жизнь</a:t>
            </a:r>
            <a:r>
              <a:rPr lang="ru-RU" smtClean="0"/>
              <a:t> –</a:t>
            </a:r>
          </a:p>
          <a:p>
            <a:pPr algn="ctr" eaLnBrk="1" hangingPunct="1">
              <a:buFontTx/>
              <a:buChar char="-"/>
              <a:defRPr/>
            </a:pPr>
            <a:r>
              <a:rPr lang="ru-RU" b="1" i="1" smtClean="0"/>
              <a:t> </a:t>
            </a:r>
            <a:r>
              <a:rPr lang="ru-RU" sz="4400" b="1" i="1" smtClean="0">
                <a:solidFill>
                  <a:srgbClr val="FF0066"/>
                </a:solidFill>
              </a:rPr>
              <a:t>будь здоров!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81" y="1772816"/>
            <a:ext cx="6192688" cy="203626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00B0F0"/>
                </a:solidFill>
                <a:latin typeface="Bookman Old Style" pitchFamily="18" charset="0"/>
              </a:rPr>
              <a:t>Спасибо за внимание!</a:t>
            </a:r>
            <a:endParaRPr lang="ru-RU" sz="8000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pic>
        <p:nvPicPr>
          <p:cNvPr id="4" name="Picture 4" descr="247692-e0303fd070a2a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72816"/>
            <a:ext cx="16779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838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sz="4800" b="1" i="1" dirty="0" smtClean="0">
                <a:solidFill>
                  <a:srgbClr val="002060"/>
                </a:solidFill>
                <a:latin typeface="Bookman Old Style" pitchFamily="18" charset="0"/>
              </a:rPr>
              <a:t>Будьте здоровы и счастливы!!!</a:t>
            </a:r>
            <a:endParaRPr lang="ru-RU" sz="48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93096"/>
            <a:ext cx="3312368" cy="207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86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28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2060"/>
                </a:solidFill>
                <a:latin typeface="Bookman Old Style" pitchFamily="18" charset="0"/>
              </a:rPr>
              <a:t>Здоровье – это полное благополучие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62937249"/>
              </p:ext>
            </p:extLst>
          </p:nvPr>
        </p:nvGraphicFramePr>
        <p:xfrm>
          <a:off x="251520" y="1268760"/>
          <a:ext cx="9109868" cy="509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950442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6228"/>
            <a:ext cx="1909508" cy="213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33681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8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874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8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Точка зрения детей: здоровье – это 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сила, </a:t>
            </a:r>
          </a:p>
          <a:p>
            <a:pPr eaLnBrk="1" hangingPunct="1">
              <a:defRPr/>
            </a:pPr>
            <a:r>
              <a:rPr lang="ru-RU" dirty="0" smtClean="0"/>
              <a:t>ум, </a:t>
            </a:r>
          </a:p>
          <a:p>
            <a:pPr eaLnBrk="1" hangingPunct="1">
              <a:defRPr/>
            </a:pPr>
            <a:r>
              <a:rPr lang="ru-RU" dirty="0" smtClean="0"/>
              <a:t>красота, </a:t>
            </a:r>
          </a:p>
          <a:p>
            <a:pPr eaLnBrk="1" hangingPunct="1">
              <a:defRPr/>
            </a:pPr>
            <a:r>
              <a:rPr lang="ru-RU" dirty="0" smtClean="0"/>
              <a:t>то, что нужно беречь,</a:t>
            </a:r>
          </a:p>
          <a:p>
            <a:pPr eaLnBrk="1" hangingPunct="1">
              <a:defRPr/>
            </a:pPr>
            <a:r>
              <a:rPr lang="ru-RU" dirty="0" smtClean="0"/>
              <a:t> самое большое богатство, </a:t>
            </a:r>
          </a:p>
          <a:p>
            <a:pPr eaLnBrk="1" hangingPunct="1">
              <a:defRPr/>
            </a:pPr>
            <a:r>
              <a:rPr lang="ru-RU" dirty="0" smtClean="0"/>
              <a:t>«здоров будешь – все добудешь».</a:t>
            </a:r>
          </a:p>
        </p:txBody>
      </p:sp>
      <p:pic>
        <p:nvPicPr>
          <p:cNvPr id="21508" name="Picture 2" descr="G:\Анимация\photo7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428750"/>
            <a:ext cx="5000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G:\Анимация\анима\image39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286000"/>
            <a:ext cx="8858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G:\Анимация\photo5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071688"/>
            <a:ext cx="500063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G:\Анимация\люди анимашки\43ded191a0ea4b12a1202f4e45ac35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3643313"/>
            <a:ext cx="104616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G:\Анимация\люди анимашки\44e66a50c3b7fdc4311c259bffb87d0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2786063"/>
            <a:ext cx="571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8" descr="G:\Анимация\photo9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3088" y="4286250"/>
            <a:ext cx="7794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Содержимое 2"/>
          <p:cNvSpPr>
            <a:spLocks noGrp="1"/>
          </p:cNvSpPr>
          <p:nvPr>
            <p:ph idx="4294967295"/>
          </p:nvPr>
        </p:nvSpPr>
        <p:spPr>
          <a:xfrm>
            <a:off x="0" y="476672"/>
            <a:ext cx="9144000" cy="67865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Знания людей о здоровом образе жизни должны стать их убеждениями. И именно </a:t>
            </a:r>
            <a:r>
              <a:rPr lang="ru-RU" b="1" dirty="0" smtClean="0"/>
              <a:t>школа должна способствовать</a:t>
            </a:r>
            <a:r>
              <a:rPr lang="ru-RU" dirty="0" smtClean="0"/>
              <a:t> </a:t>
            </a:r>
            <a:r>
              <a:rPr lang="ru-RU" b="1" dirty="0" smtClean="0"/>
              <a:t>воспитанию</a:t>
            </a:r>
            <a:r>
              <a:rPr lang="ru-RU" dirty="0" smtClean="0"/>
              <a:t> у детей привычек, а затем и </a:t>
            </a:r>
            <a:r>
              <a:rPr lang="ru-RU" b="1" dirty="0" smtClean="0"/>
              <a:t>потребностей к здоровому образу жизни</a:t>
            </a:r>
            <a:r>
              <a:rPr lang="ru-RU" dirty="0" smtClean="0"/>
              <a:t>, формированию навыков принятия самостоятельных решений в отношении поддержания и укрепления своего здоровья.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 Вопросы охраны здоровья детей школьного возраста успешно решаются, если работа ведется по нескольким направлениям: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310C5-41C6-4D35-9E29-2172E736250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181975" cy="6572250"/>
          </a:xfrm>
        </p:spPr>
        <p:txBody>
          <a:bodyPr/>
          <a:lstStyle/>
          <a:p>
            <a:pPr>
              <a:defRPr/>
            </a:pP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5364" name="Скругленный прямоугольник 4"/>
          <p:cNvSpPr>
            <a:spLocks noChangeArrowheads="1"/>
          </p:cNvSpPr>
          <p:nvPr/>
        </p:nvSpPr>
        <p:spPr bwMode="auto">
          <a:xfrm>
            <a:off x="3106738" y="2000250"/>
            <a:ext cx="2786062" cy="1857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6600"/>
                </a:solidFill>
              </a:rPr>
              <a:t>Формирование культуры  здорового и безопасного образа жизни</a:t>
            </a:r>
          </a:p>
        </p:txBody>
      </p:sp>
      <p:sp>
        <p:nvSpPr>
          <p:cNvPr id="15365" name="Скругленный прямоугольник 5"/>
          <p:cNvSpPr>
            <a:spLocks noChangeArrowheads="1"/>
          </p:cNvSpPr>
          <p:nvPr/>
        </p:nvSpPr>
        <p:spPr bwMode="auto">
          <a:xfrm>
            <a:off x="3000375" y="428625"/>
            <a:ext cx="3000375" cy="10001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Здоровьесберегающая инфраструктура</a:t>
            </a:r>
          </a:p>
        </p:txBody>
      </p:sp>
      <p:sp>
        <p:nvSpPr>
          <p:cNvPr id="15366" name="Скругленный прямоугольник 8"/>
          <p:cNvSpPr>
            <a:spLocks noChangeArrowheads="1"/>
          </p:cNvSpPr>
          <p:nvPr/>
        </p:nvSpPr>
        <p:spPr bwMode="auto">
          <a:xfrm>
            <a:off x="1214438" y="4357688"/>
            <a:ext cx="3000375" cy="1714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Рациональная организация учебной и внеучебной деятельности обучающихся</a:t>
            </a:r>
            <a:endParaRPr lang="ru-RU" sz="2000" b="1">
              <a:solidFill>
                <a:srgbClr val="000000"/>
              </a:solidFill>
            </a:endParaRPr>
          </a:p>
          <a:p>
            <a:endParaRPr lang="ru-RU"/>
          </a:p>
        </p:txBody>
      </p:sp>
      <p:sp>
        <p:nvSpPr>
          <p:cNvPr id="15367" name="Скругленный прямоугольник 9"/>
          <p:cNvSpPr>
            <a:spLocks noChangeArrowheads="1"/>
          </p:cNvSpPr>
          <p:nvPr/>
        </p:nvSpPr>
        <p:spPr bwMode="auto">
          <a:xfrm>
            <a:off x="4857750" y="4286250"/>
            <a:ext cx="2857500" cy="17859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Эффективная организация физкультурно-оздоровительной работы</a:t>
            </a:r>
          </a:p>
        </p:txBody>
      </p:sp>
      <p:sp>
        <p:nvSpPr>
          <p:cNvPr id="15368" name="Скругленный прямоугольник 10"/>
          <p:cNvSpPr>
            <a:spLocks noChangeArrowheads="1"/>
          </p:cNvSpPr>
          <p:nvPr/>
        </p:nvSpPr>
        <p:spPr bwMode="auto">
          <a:xfrm>
            <a:off x="142875" y="2000250"/>
            <a:ext cx="2714625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Реализация дополнительных образовательных программ</a:t>
            </a:r>
          </a:p>
        </p:txBody>
      </p:sp>
      <p:sp>
        <p:nvSpPr>
          <p:cNvPr id="15369" name="Скругленный прямоугольник 11"/>
          <p:cNvSpPr>
            <a:spLocks noChangeArrowheads="1"/>
          </p:cNvSpPr>
          <p:nvPr/>
        </p:nvSpPr>
        <p:spPr bwMode="auto">
          <a:xfrm>
            <a:off x="6215063" y="2000250"/>
            <a:ext cx="2714625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Просветительская работа с родителями (законными представителями)</a:t>
            </a:r>
          </a:p>
        </p:txBody>
      </p:sp>
      <p:cxnSp>
        <p:nvCxnSpPr>
          <p:cNvPr id="15370" name="Прямая со стрелкой 11"/>
          <p:cNvCxnSpPr>
            <a:cxnSpLocks noChangeShapeType="1"/>
            <a:stCxn id="15364" idx="0"/>
            <a:endCxn id="15365" idx="2"/>
          </p:cNvCxnSpPr>
          <p:nvPr/>
        </p:nvCxnSpPr>
        <p:spPr bwMode="auto">
          <a:xfrm flipV="1">
            <a:off x="4500563" y="1428750"/>
            <a:ext cx="0" cy="571500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371" name="Прямая со стрелкой 13"/>
          <p:cNvCxnSpPr>
            <a:cxnSpLocks noChangeShapeType="1"/>
            <a:endCxn id="15368" idx="3"/>
          </p:cNvCxnSpPr>
          <p:nvPr/>
        </p:nvCxnSpPr>
        <p:spPr bwMode="auto">
          <a:xfrm rot="10800000">
            <a:off x="2857500" y="2714625"/>
            <a:ext cx="285750" cy="71438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372" name="Прямая со стрелкой 15"/>
          <p:cNvCxnSpPr>
            <a:cxnSpLocks noChangeShapeType="1"/>
            <a:endCxn id="15369" idx="1"/>
          </p:cNvCxnSpPr>
          <p:nvPr/>
        </p:nvCxnSpPr>
        <p:spPr bwMode="auto">
          <a:xfrm flipV="1">
            <a:off x="5929313" y="2714625"/>
            <a:ext cx="285750" cy="71438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373" name="Прямая со стрелкой 17"/>
          <p:cNvCxnSpPr>
            <a:cxnSpLocks noChangeShapeType="1"/>
          </p:cNvCxnSpPr>
          <p:nvPr/>
        </p:nvCxnSpPr>
        <p:spPr bwMode="auto">
          <a:xfrm rot="10800000" flipV="1">
            <a:off x="3143250" y="3857625"/>
            <a:ext cx="928688" cy="5000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374" name="Прямая со стрелкой 19"/>
          <p:cNvCxnSpPr>
            <a:cxnSpLocks noChangeShapeType="1"/>
          </p:cNvCxnSpPr>
          <p:nvPr/>
        </p:nvCxnSpPr>
        <p:spPr bwMode="auto">
          <a:xfrm>
            <a:off x="5000625" y="3857625"/>
            <a:ext cx="1000125" cy="428625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F05ED0-2A58-46CA-83E1-274F4FA99EE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332656"/>
            <a:ext cx="8064896" cy="6048672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sz="2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инфраструктура  включает:</a:t>
            </a:r>
            <a:r>
              <a:rPr lang="ru-RU" sz="2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соответствие состояния и содержания здания и помещений образовательного учреждения санитарным и гигиеническим нормам, нормам пожарной безопасности, требованиям охраны здоровья и охраны труда обучающихся;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-наличие и необходимое оснащение помещений для питания обучающихся, а также для хранения и приготовления пищи;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-организацию качественного горячего питания учащихся, в том числе горячих завтраков;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-оснащённость кабинетов, физкультурного зала, спортплощадок необходимым игровым и спортивным оборудованием и инвентарём;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-наличие помещений для медицинского персонала;</a:t>
            </a:r>
            <a:b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-наличие необходимого (в расчёте на количество обучающихся) и квалифицированного состава специалистов, обеспечивающих оздоровительную работу с обучающимися (логопеды, учителя физической культуры, психологи, медицинские работники).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Ответственность  и  контроль  за  реализацию  этого  блока  возлагается  на администрацию образовательного учреждения.</a:t>
            </a:r>
            <a:br>
              <a:rPr lang="ru-RU" sz="20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7E539-5CE5-4A57-B3B8-20A2EF78546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14313"/>
            <a:ext cx="8497639" cy="6357937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Рациональная   организация  учебной   и      внеурочной деятельности обучающихся</a:t>
            </a:r>
            <a:r>
              <a:rPr lang="ru-RU" sz="20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направленная на повышение эффективности учебного процесса, снижение при этом чрезмерного функционального напряжения и утомления, создание условий для снятия перегрузки, нормального чередования труда и отдыха,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  <a: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соблюдение гигиенических норм и требований к организации и объёму учебной и внеурочной нагрузки (выполнение домашних заданий, занятия в кружках и спортивных секциях) учащихся на всех этапах обучения;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-использование методов и методик обучения, адекватных возрастным возможностям и особенностям обучающихся (использование методик, прошедших апробацию);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-введение любых инноваций в учебный процесс только под контролем специалистов;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-строгое соблюдение всех требований к использованию технических средств обучения, в том числе компьютеров и аудиовизуальных средств;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-индивидуализация обучения (учёт индивидуальных особенностей развития: темпа развития и темпа деятельности), работа по индивидуальным программам начального общего образования. 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Эффективность реализации этого блока зависит от деятельности каждого педагога.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4E138-61B8-4FE0-8213-BC3939F4B1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8136903" cy="6286500"/>
          </a:xfrm>
        </p:spPr>
        <p:txBody>
          <a:bodyPr/>
          <a:lstStyle/>
          <a:p>
            <a:pPr>
              <a:defRPr/>
            </a:pPr>
            <a:r>
              <a:rPr lang="ru-RU" sz="21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Эффективная организация физкультурно-оздоровительной работы</a:t>
            </a:r>
            <a:r>
              <a:rPr lang="ru-RU" sz="2100" i="1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направленная на обеспечение рациональной организации двигательного режима обучающихся, нормального физического развития и двигательной подготовленности обучающихся всех возрастов, повышение адаптивных возможностей организма, сохранение и укрепление здоровья обучающихся и формирование культуры здоровья,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1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включает: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полноценную и эффективную работу с обучающимися всех групп здоровья (на уроках физкультуры, в секциях и т. п.);</a:t>
            </a:r>
            <a:b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-рациональную и соответствующую организацию уроков физической культуры и занятий активно-двигательного характера на ступени начального общего образования;</a:t>
            </a:r>
            <a:b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-организацию занятий по лечебной физкультуре;</a:t>
            </a:r>
            <a:b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-организацию часа активных движений (динамической паузы) между 3-м и 4-м уроками;</a:t>
            </a:r>
            <a:b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-организацию динамических перемен, физкультминуток на уроках, способствующих эмоциональной разгрузке и повышению двигательной активности;</a:t>
            </a:r>
            <a:b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-организацию работы спортивных секций и создание условий для их эффективного функционирования;</a:t>
            </a:r>
            <a:b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-регулярное проведение спортивно-оздоровительных мероприятий (дней спорта, соревнований, олимпиад, походов и т. п.).</a:t>
            </a:r>
            <a:r>
              <a:rPr lang="ru-RU" sz="1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этого блока зависит от администрации образовательного учреждения, учителей физической культуры, а также всех педагогов.</a:t>
            </a:r>
            <a:br>
              <a:rPr lang="ru-RU" sz="1700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33">
  <a:themeElements>
    <a:clrScheme name="рамка2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мка2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мка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мка2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мка2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рамка33</Template>
  <TotalTime>1636</TotalTime>
  <Words>516</Words>
  <Application>Microsoft Office PowerPoint</Application>
  <PresentationFormat>Экран (4:3)</PresentationFormat>
  <Paragraphs>108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рамка33</vt:lpstr>
      <vt:lpstr> Формирование здорового образа жизни и безопасного поведения  младших школьников на уроке и во            внеурочной деятельности.</vt:lpstr>
      <vt:lpstr>Слайд 2</vt:lpstr>
      <vt:lpstr>Здоровье – это полное благополучие</vt:lpstr>
      <vt:lpstr>Точка зрения детей: здоровье – это </vt:lpstr>
      <vt:lpstr>Слайд 5</vt:lpstr>
      <vt:lpstr>    </vt:lpstr>
      <vt:lpstr> Здоровьесберегающая инфраструктура  включает:  -соответствие состояния и содержания здания и помещений образовательного учреждения санитарным и гигиеническим нормам, нормам пожарной безопасности, требованиям охраны здоровья и охраны труда обучающихся; -наличие и необходимое оснащение помещений для питания обучающихся, а также для хранения и приготовления пищи; -организацию качественного горячего питания учащихся, в том числе горячих завтраков; -оснащённость кабинетов, физкультурного зала, спортплощадок необходимым игровым и спортивным оборудованием и инвентарём; -наличие помещений для медицинского персонала; -наличие необходимого (в расчёте на количество обучающихся) и квалифицированного состава специалистов, обеспечивающих оздоровительную работу с обучающимися (логопеды, учителя физической культуры, психологи, медицинские работники).  Ответственность  и  контроль  за  реализацию  этого  блока  возлагается  на администрацию образовательного учреждения. </vt:lpstr>
      <vt:lpstr>Рациональная   организация  учебной   и      внеурочной деятельности обучающихся, направленная на повышение эффективности учебного процесса, снижение при этом чрезмерного функционального напряжения и утомления, создание условий для снятия перегрузки, нормального чередования труда и отдыха,    включает: - соблюдение гигиенических норм и требований к организации и объёму учебной и внеурочной нагрузки (выполнение домашних заданий, занятия в кружках и спортивных секциях) учащихся на всех этапах обучения; -использование методов и методик обучения, адекватных возрастным возможностям и особенностям обучающихся (использование методик, прошедших апробацию); -введение любых инноваций в учебный процесс только под контролем специалистов; -строгое соблюдение всех требований к использованию технических средств обучения, в том числе компьютеров и аудиовизуальных средств; -индивидуализация обучения (учёт индивидуальных особенностей развития: темпа развития и темпа деятельности), работа по индивидуальным программам начального общего образования.  Эффективность реализации этого блока зависит от деятельности каждого педагога.</vt:lpstr>
      <vt:lpstr>Эффективная организация физкультурно-оздоровительной работы, направленная на обеспечение рациональной организации двигательного режима обучающихся, нормального физического развития и двигательной подготовленности обучающихся всех возрастов, повышение адаптивных возможностей организма, сохранение и укрепление здоровья обучающихся и формирование культуры здоровья,   включает: -полноценную и эффективную работу с обучающимися всех групп здоровья (на уроках физкультуры, в секциях и т. п.); -рациональную и соответствующую организацию уроков физической культуры и занятий активно-двигательного характера на ступени начального общего образования; -организацию занятий по лечебной физкультуре; -организацию часа активных движений (динамической паузы) между 3-м и 4-м уроками; -организацию динамических перемен, физкультминуток на уроках, способствующих эмоциональной разгрузке и повышению двигательной активности; -организацию работы спортивных секций и создание условий для их эффективного функционирования; -регулярное проведение спортивно-оздоровительных мероприятий (дней спорта, соревнований, олимпиад, походов и т. п.).  Реализация этого блока зависит от администрации образовательного учреждения, учителей физической культуры, а также всех педагогов. </vt:lpstr>
      <vt:lpstr>Реализация дополнительных образовательных программ    предусматривает: - внедрение в систему работы школы программ, направленных на формирование ценности здоровья и здорового образа жизни, в качестве отдельных образовательных модулей или компонентов, включённых в учебный процесс; -проведение дней здоровья, конкурсов, праздников и т. п.; -создание общественного совета по здоровью, включающего представителей администрации, учащихся старших классов, родителей (законных представителей), разрабатывающих и реализующих школьную программу «Образование и здоровье». В качестве образовательной программы может быть использован: -учебно-методический комплект «Все цвета, кроме чёрного», который включает рабочие тетради для учащихся 2 классов («Учусь понимать себя»), 3 классов («Учусь понимать других»), 4 классов («Учусь общаться»), -пособие для педагогов «Организация педагогической профилактики вредных привычек среди младших школьников» -книгу для родителей.   Программы, направленные на формирование ценности здоровья и здорового образа жизни, предусматривают разные формы организации занятий: -интеграцию в базовые образовательные дисциплины; -проведение часов здоровья; -факультативные занятия; -проведение классных часов; -занятия в кружках; -проведение досуговых мероприятий: конкурсов, праздников, викторин, экскурсий и т. п.; -организацию дней здоровья. </vt:lpstr>
      <vt:lpstr> Просветительская работа с родителями (законными представителями)  включает: -лекции, семинары, консультации, курсы по различным вопросам роста и развития ребёнка, его здоровья, факторам, положительно и отрицательно влияющим на здоровье детей и т. п.; -приобретение для родителей (законных представителей) необходимой научно-методической литературы; -организацию совместной работы педагогов и родителей (законных представителей) по проведению спортивных соревнований, дней здоровья, занятий по профилактике вредных привычек и т. п.   Создание информационной среды о здоровьесбережении для начальной школы:   - организация выставок литературы в библиотеке, информационных стендов, школьных газет, радиопередач, разработка соответствующей страницы школьного сайта и т. п. </vt:lpstr>
      <vt:lpstr>Наши задачи:</vt:lpstr>
      <vt:lpstr>Психологическая установка в начале урока.</vt:lpstr>
      <vt:lpstr>Виды оздоровительных упражнений</vt:lpstr>
      <vt:lpstr>Внеурочная деятельность</vt:lpstr>
      <vt:lpstr>Эмоциональное (психическое) здоровье.</vt:lpstr>
      <vt:lpstr>Неделя «Радости» </vt:lpstr>
      <vt:lpstr>Слайд 18</vt:lpstr>
      <vt:lpstr>Слайд 19</vt:lpstr>
      <vt:lpstr>Слайд 20</vt:lpstr>
      <vt:lpstr>«Дерево здоровья»</vt:lpstr>
      <vt:lpstr>Слайд 22</vt:lpstr>
      <vt:lpstr>Слайд 23</vt:lpstr>
      <vt:lpstr>Слайд 24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здорового образа жизни  младших школьников на уроке и во внеурочной деятельности в рамках ФГОС.</dc:title>
  <dc:creator>1</dc:creator>
  <cp:lastModifiedBy>user</cp:lastModifiedBy>
  <cp:revision>59</cp:revision>
  <dcterms:created xsi:type="dcterms:W3CDTF">2013-01-27T05:06:00Z</dcterms:created>
  <dcterms:modified xsi:type="dcterms:W3CDTF">2015-08-25T06:13:59Z</dcterms:modified>
</cp:coreProperties>
</file>