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F0F61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773A30-18F9-424F-AA38-5CA61219724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FB72B2-7768-4ADE-BAD7-72948F7A8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4929198"/>
            <a:ext cx="4414838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Ой, да Масленица</a:t>
            </a:r>
            <a:br>
              <a:rPr lang="ru-RU" sz="2800" b="1" dirty="0" smtClean="0"/>
            </a:br>
            <a:r>
              <a:rPr lang="ru-RU" sz="2800" b="1" dirty="0" smtClean="0"/>
              <a:t>На двор въезжает!</a:t>
            </a:r>
            <a:br>
              <a:rPr lang="ru-RU" sz="2800" b="1" dirty="0" smtClean="0"/>
            </a:br>
            <a:r>
              <a:rPr lang="ru-RU" sz="2800" b="1" dirty="0" smtClean="0"/>
              <a:t>Широкая на двор въезжает!</a:t>
            </a:r>
            <a:br>
              <a:rPr lang="ru-RU" sz="2800" b="1" dirty="0" smtClean="0"/>
            </a:br>
            <a:r>
              <a:rPr lang="ru-RU" sz="2800" b="1" dirty="0" smtClean="0"/>
              <a:t>Ой, да Масленица,</a:t>
            </a:r>
            <a:br>
              <a:rPr lang="ru-RU" sz="2800" b="1" dirty="0" smtClean="0"/>
            </a:br>
            <a:r>
              <a:rPr lang="ru-RU" sz="2800" b="1" dirty="0" smtClean="0"/>
              <a:t>Широкая, погости недельку,</a:t>
            </a:r>
            <a:br>
              <a:rPr lang="ru-RU" sz="2800" b="1" dirty="0" smtClean="0"/>
            </a:br>
            <a:r>
              <a:rPr lang="ru-RU" sz="2800" b="1" dirty="0" smtClean="0"/>
              <a:t>Недельку!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7" name="Содержимое 6" descr="&amp;Scy;&amp;tscy;&amp;iecy;&amp;ncy;&amp;acy;&amp;rcy;&amp;icy;&amp;jcy; &amp;Mcy;&amp;acy;&amp;scy;&amp;lcy;&amp;iecy;&amp;ncy;&amp;icy;&amp;tscy;&amp;ycy; &amp;ncy;&amp;acy; &amp;ucy;&amp;lcy;&amp;icy;&amp;tscy;&amp;iecy;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1214422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4214810" y="548757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_7ad33_62e20de_XL.gif.jpg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xfrm>
            <a:off x="160628" y="616634"/>
            <a:ext cx="8373772" cy="5741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5486400"/>
            <a:ext cx="6929486" cy="8715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6F0F61"/>
                </a:solidFill>
              </a:rPr>
              <a:t>Масленичные гулянья длились неделю</a:t>
            </a:r>
            <a:endParaRPr lang="ru-RU" sz="1600" dirty="0">
              <a:solidFill>
                <a:srgbClr val="6F0F6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Масленица — старинный русский праздник провода зимы — до сих пор любима и взрослыми, и детьми. Отмечается она широко, с размахом, целую неделю. В воскресенье на площадях устраиваются ярмарки, где можно отведать горячих блинов — символ этого праздника, посмотреть шуточные представления с участием ряженых, принять участие во всевозможных конкурсах.</a:t>
            </a: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Хотя Масленица и не является календарным праздником, она всегда приходится на конец зимы — начало весны.</a:t>
            </a:r>
          </a:p>
          <a:p>
            <a:endParaRPr lang="ru-RU" dirty="0"/>
          </a:p>
        </p:txBody>
      </p:sp>
      <p:pic>
        <p:nvPicPr>
          <p:cNvPr id="1026" name="Picture 2" descr="C:\Users\User\AppData\Local\Microsoft\Windows\Temporary Internet Files\Content.IE5\YNTZ4NA2\Maslenic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637894"/>
            <a:ext cx="5340350" cy="47440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486400"/>
            <a:ext cx="7786742" cy="871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F0F61"/>
                </a:solidFill>
              </a:rPr>
              <a:t>Первый день Масленицы: Понедельник - «встреча»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Песни распевали девушки и парни, брали соломенное чучело - Масленицу - и ходили с ним по деревне. Степенный народ встречу Масленицы начинал с посещения родных. К первому дню Масленицы сооружались общественные горки, качели, балаганы для скоморохов, столы со сладкими яствами.</a:t>
            </a: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Дети устраивали снежные горки, катались до упаду, а еще ходили по домам ватагою и кричали: «Подайте на Масленицу, на Великий пост!».</a:t>
            </a: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Кричали до тех пор, пока хозяева не выносили им старое тряпье. Насобирают ребята всякой всячины и вывозят все это на место высокое, хворосту натаскают и костер зажигают. Такой костер называли «масленкой». Дети вокруг костра пляшут и поют: «Гори, гори ясно, чтобы не погасло!»</a:t>
            </a:r>
          </a:p>
          <a:p>
            <a:endParaRPr lang="ru-RU" dirty="0"/>
          </a:p>
        </p:txBody>
      </p:sp>
      <p:pic>
        <p:nvPicPr>
          <p:cNvPr id="5" name="Содержимое 4" descr="0_84e34_b7f1ab47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0184" y="609600"/>
            <a:ext cx="4252344" cy="4800600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486400"/>
            <a:ext cx="7215238" cy="80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F0F61"/>
                </a:solidFill>
              </a:rPr>
              <a:t>Второй день Масленицы - «</a:t>
            </a:r>
            <a:r>
              <a:rPr lang="ru-RU" dirty="0" err="1" smtClean="0">
                <a:solidFill>
                  <a:srgbClr val="6F0F61"/>
                </a:solidFill>
              </a:rPr>
              <a:t>заигрыши</a:t>
            </a:r>
            <a:r>
              <a:rPr lang="ru-RU" dirty="0" smtClean="0">
                <a:solidFill>
                  <a:srgbClr val="6F0F61"/>
                </a:solidFill>
              </a:rPr>
              <a:t>»</a:t>
            </a:r>
            <a:br>
              <a:rPr lang="ru-RU" dirty="0" smtClean="0">
                <a:solidFill>
                  <a:srgbClr val="6F0F61"/>
                </a:solidFill>
              </a:rPr>
            </a:br>
            <a:endParaRPr lang="ru-RU" dirty="0">
              <a:solidFill>
                <a:srgbClr val="6F0F6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043362" cy="5176854"/>
          </a:xfrm>
        </p:spPr>
        <p:txBody>
          <a:bodyPr>
            <a:normAutofit fontScale="77500" lnSpcReduction="20000"/>
          </a:bodyPr>
          <a:lstStyle/>
          <a:p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С утра приглашались девицы-молодицы покататься на санках на горах, поесть блины, устраивались девичьи качели, поездки на лошадях, воздвигались снежные городки.</a:t>
            </a:r>
          </a:p>
          <a:p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Самое любимое дело на Масленицу - кататься на </a:t>
            </a:r>
            <a:r>
              <a:rPr lang="ru-RU" sz="1900" b="1" dirty="0" err="1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корежках-досках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, залитых водой и замороженных на холоде. </a:t>
            </a:r>
            <a:r>
              <a:rPr lang="ru-RU" sz="1900" b="1" dirty="0" err="1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Корежки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 заменяли санки, салазки. Для катания на </a:t>
            </a:r>
            <a:r>
              <a:rPr lang="ru-RU" sz="1900" b="1" dirty="0" err="1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корежках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 выстраивали на крутом берегу катушку из толстых бревен и жердей. У такой катушки «бег» («разбег») был до трехсот метров, чтобы дух при катании захватывало.</a:t>
            </a:r>
          </a:p>
          <a:p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Катались дети и взрослые на обычных санках, на </a:t>
            </a:r>
            <a:r>
              <a:rPr lang="ru-RU" sz="1900" b="1" dirty="0" err="1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чунках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 (саночки со стульчиком), на козликах или коньках, или </a:t>
            </a:r>
            <a:r>
              <a:rPr lang="ru-RU" sz="1900" b="1" dirty="0" err="1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трублях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 (санки с перильцем и рулем - конек на дощечке, чтобы управлять можно было). Малыши катались на ледянках (ладейках) - это небольшая дощечка, впереди заостренная и выдолбленная вроде корытца. Еще дети катались на снопах соломы и на старых телячьих шкурах целыми экипажами, компаниями.</a:t>
            </a:r>
          </a:p>
          <a:p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cs typeface="IrisUPC" pitchFamily="34" charset="-34"/>
              </a:rPr>
              <a:t>В народе говаривали: кто дальше всех с горки скатится, у того в доме лен будет длинный, и масло хорошо будет сбиваться. Вот ребята и старались.</a:t>
            </a:r>
          </a:p>
          <a:p>
            <a:endParaRPr lang="ru-RU" dirty="0"/>
          </a:p>
        </p:txBody>
      </p:sp>
      <p:pic>
        <p:nvPicPr>
          <p:cNvPr id="5" name="Содержимое 4" descr="pnews_1393226015492_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9" y="785794"/>
            <a:ext cx="4000528" cy="435771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486400"/>
            <a:ext cx="6500858" cy="7286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F0F61"/>
                </a:solidFill>
              </a:rPr>
              <a:t>Третий день Масленицы - «лакомка»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Тетушка Варвара,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меня матушка послала: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Дай сковороды да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сковородничка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мучки да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подмазочки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Вода в печи, хочет блины печи.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Где блины, тут и мы.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 этот день люди лакомились блинами и другими масленичными яствами. Блины пеклись с бесконечным разнообразием: пшеничные, ячневые, овсяные, гречневые, из пресного и кислого теста.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Народ говаривал: «Блин не клин, брюха не распорет».</a:t>
            </a:r>
          </a:p>
          <a:p>
            <a:endParaRPr lang="ru-RU" dirty="0"/>
          </a:p>
        </p:txBody>
      </p:sp>
      <p:pic>
        <p:nvPicPr>
          <p:cNvPr id="7" name="Содержимое 6" descr="8038231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628650"/>
            <a:ext cx="4857783" cy="476250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686800" cy="8715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F0F61"/>
                </a:solidFill>
              </a:rPr>
              <a:t>Четвертый день Масленицы - «широкий четверг» - «разгул, перелом»</a:t>
            </a:r>
            <a:br>
              <a:rPr lang="ru-RU" dirty="0" smtClean="0">
                <a:solidFill>
                  <a:srgbClr val="6F0F61"/>
                </a:solidFill>
              </a:rPr>
            </a:br>
            <a:endParaRPr lang="ru-RU" dirty="0">
              <a:solidFill>
                <a:srgbClr val="6F0F6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7544" cy="480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На этот день приходилась середина масленой гульбы: позади - три дня, впереди - три дня. В этот день гуляли с утра до вечера, плясали, водили хороводы, пели частушки.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Молодоженов сажали в сани и спускали с горы заставляли при всех целоваться. Если уж кто отказывался - сталкивали в снег и за­сыпали их по самую шею...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Выходили в этот день и на «кулачки» - на кулачные бои. 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7__1698__tour__PRE__1352986030-2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785794"/>
            <a:ext cx="4357718" cy="450059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871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F0F61"/>
                </a:solidFill>
              </a:rPr>
              <a:t>Пятый день Масленицы - тещины вечерки - гостевой день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686172" cy="48006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Говаривали: «Хоть тещины блинки сладки, да тещ угощают на Масленую зятьки».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тещины вечерки зятья угощают своих тещ блинами. Приглашения бывают почетные, со всею роднёю к обеду, или запросто на один ужин. В старину зять обязан был с вечера лично приглашать тещу, а потом утром присылал нарядных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зватых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 Чем больше бывало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зватых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, тем теще более оказывалось почестей.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Девушки в полдень выносили блины в миске на голове. Они шли к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катливой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горке. Тот парень, которому девушка была люба, торо­пился отведать блинка,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спознать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: добрая ли хозяйка из нее выйдет? Ведь она у печи этим утром выстояла, блины творила.</a:t>
            </a:r>
          </a:p>
          <a:p>
            <a:endParaRPr lang="ru-RU" sz="1600" b="1" dirty="0"/>
          </a:p>
        </p:txBody>
      </p:sp>
      <p:pic>
        <p:nvPicPr>
          <p:cNvPr id="2050" name="Picture 2" descr="C:\Users\User\Desktop\bli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429156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F0F61"/>
                </a:solidFill>
              </a:rPr>
              <a:t>Шестой день Масленицы - </a:t>
            </a:r>
            <a:r>
              <a:rPr lang="ru-RU" dirty="0" err="1" smtClean="0">
                <a:solidFill>
                  <a:srgbClr val="6F0F61"/>
                </a:solidFill>
              </a:rPr>
              <a:t>золовкины</a:t>
            </a:r>
            <a:r>
              <a:rPr lang="ru-RU" dirty="0" smtClean="0">
                <a:solidFill>
                  <a:srgbClr val="6F0F61"/>
                </a:solidFill>
              </a:rPr>
              <a:t> посиделки</a:t>
            </a:r>
            <a:endParaRPr lang="ru-RU" dirty="0">
              <a:solidFill>
                <a:srgbClr val="6F0F6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7544" cy="4800600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Масленица уже постарела. Напоследок отмечались ее проводы. На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золовкины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посиделки молодая невестка приглашала своих родных к себе. Если золовки были еще в девушках, тогда невестка созывала старых своих подруг-девиц, если они были выданы замуж, тогда она приглашала родню замужнюю и со всем поездом развозила гостей по золовкам. Новобрачная невестка обязана была одарить своих золовок подарками. Масленица была, как бы предлогом сойтись, посудачить о том, о другом.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 вечеру сжигали Масленицу. Сначала чучело Масленицы окружали почетом, а затем выносили за околицу и сжигали.</a:t>
            </a:r>
          </a:p>
          <a:p>
            <a:endParaRPr lang="ru-RU" dirty="0"/>
          </a:p>
        </p:txBody>
      </p:sp>
      <p:pic>
        <p:nvPicPr>
          <p:cNvPr id="7" name="Содержимое 6" descr="masl-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9624" y="1000108"/>
            <a:ext cx="3952903" cy="385765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86400"/>
            <a:ext cx="8429684" cy="871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F0F61"/>
                </a:solidFill>
              </a:rPr>
              <a:t>Седьмой день Масленицы - прощеное воскресенье - проводы, </a:t>
            </a:r>
            <a:r>
              <a:rPr lang="ru-RU" dirty="0" err="1" smtClean="0">
                <a:solidFill>
                  <a:srgbClr val="6F0F61"/>
                </a:solidFill>
              </a:rPr>
              <a:t>целовник</a:t>
            </a:r>
            <a:endParaRPr lang="ru-RU" dirty="0">
              <a:solidFill>
                <a:srgbClr val="6F0F6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0042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 утра до обеда кумовья ходят, ездят друг к другу одаривать подарками. В этот день на Руси все от мала до велика просили друг у друга прощения: «Прости,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сыми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с меня вину!» или «Прости, если что неладного между нами вышло», «Прости меня, грешного, на Великий пост!». За вины свои, за досады друг у друга наши предки с открытой душой просили прощения и молили позабыть обиды,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утворить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лад между собой и не держать на памяти зло. Дети кланялись в ноги своим родителям и просили прощения за все огорчения, им доставленные. Прощание заключалось поцелуем и низким поклоном.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После обеда - собирались в церковь к вечерни, которая открывала Великий Пост.</a:t>
            </a:r>
          </a:p>
          <a:p>
            <a:endParaRPr lang="ru-RU" dirty="0"/>
          </a:p>
        </p:txBody>
      </p:sp>
      <p:pic>
        <p:nvPicPr>
          <p:cNvPr id="5" name="Содержимое 4" descr="1628988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8" y="1142984"/>
            <a:ext cx="4557712" cy="385765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953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</vt:lpstr>
      <vt:lpstr>Масленичные гулянья длились неделю</vt:lpstr>
      <vt:lpstr>Первый день Масленицы: Понедельник - «встреча» </vt:lpstr>
      <vt:lpstr>Второй день Масленицы - «заигрыши» </vt:lpstr>
      <vt:lpstr>Третий день Масленицы - «лакомка» </vt:lpstr>
      <vt:lpstr>Четвертый день Масленицы - «широкий четверг» - «разгул, перелом» </vt:lpstr>
      <vt:lpstr>Пятый день Масленицы - тещины вечерки - гостевой день </vt:lpstr>
      <vt:lpstr>Шестой день Масленицы - золовкины посиделки</vt:lpstr>
      <vt:lpstr>Седьмой день Масленицы - прощеное воскресенье - проводы, целовник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13</cp:revision>
  <dcterms:created xsi:type="dcterms:W3CDTF">2015-02-08T13:15:18Z</dcterms:created>
  <dcterms:modified xsi:type="dcterms:W3CDTF">2015-06-05T20:42:53Z</dcterms:modified>
</cp:coreProperties>
</file>