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4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0.78</c:v>
                </c:pt>
                <c:pt idx="1">
                  <c:v>0.78</c:v>
                </c:pt>
                <c:pt idx="2">
                  <c:v>0.78</c:v>
                </c:pt>
                <c:pt idx="3">
                  <c:v>0.75</c:v>
                </c:pt>
                <c:pt idx="4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48320"/>
        <c:axId val="33866496"/>
      </c:barChart>
      <c:catAx>
        <c:axId val="3384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866496"/>
        <c:crosses val="autoZero"/>
        <c:auto val="1"/>
        <c:lblAlgn val="ctr"/>
        <c:lblOffset val="100"/>
        <c:noMultiLvlLbl val="0"/>
      </c:catAx>
      <c:valAx>
        <c:axId val="338664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84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Лист1!$B$2:$B$10</c:f>
              <c:numCache>
                <c:formatCode>0%</c:formatCode>
                <c:ptCount val="9"/>
                <c:pt idx="0">
                  <c:v>0.81</c:v>
                </c:pt>
                <c:pt idx="1">
                  <c:v>0.8</c:v>
                </c:pt>
                <c:pt idx="2">
                  <c:v>0.81</c:v>
                </c:pt>
                <c:pt idx="3">
                  <c:v>0.85</c:v>
                </c:pt>
                <c:pt idx="4">
                  <c:v>0.85</c:v>
                </c:pt>
                <c:pt idx="5">
                  <c:v>0.86</c:v>
                </c:pt>
                <c:pt idx="6">
                  <c:v>0.88</c:v>
                </c:pt>
                <c:pt idx="7">
                  <c:v>0.84</c:v>
                </c:pt>
                <c:pt idx="8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01248"/>
        <c:axId val="124902784"/>
      </c:barChart>
      <c:catAx>
        <c:axId val="1249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4902784"/>
        <c:crosses val="autoZero"/>
        <c:auto val="1"/>
        <c:lblAlgn val="ctr"/>
        <c:lblOffset val="100"/>
        <c:noMultiLvlLbl val="0"/>
      </c:catAx>
      <c:valAx>
        <c:axId val="124902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4901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04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49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6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5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24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3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33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3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17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F27-816C-46B1-A11D-9255DFB05111}" type="datetimeFigureOut">
              <a:rPr lang="ru-RU" smtClean="0"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9456-6105-40ED-99C8-8A79151FC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5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630616" cy="312377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n-lt"/>
              </a:rPr>
              <a:t>Отчет о методической работе за 2014-2015 год </a:t>
            </a:r>
            <a:br>
              <a:rPr lang="ru-RU" b="1" dirty="0" smtClean="0">
                <a:solidFill>
                  <a:srgbClr val="002060"/>
                </a:solidFill>
                <a:latin typeface="+mn-lt"/>
              </a:rPr>
            </a:br>
            <a:r>
              <a:rPr lang="ru-RU" b="1" dirty="0" smtClean="0">
                <a:solidFill>
                  <a:srgbClr val="002060"/>
                </a:solidFill>
                <a:latin typeface="+mn-lt"/>
              </a:rPr>
              <a:t>МБДОУ «Детский сад №72» 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5157192"/>
            <a:ext cx="6328792" cy="12961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Подготовила: старший </a:t>
            </a:r>
            <a:r>
              <a:rPr lang="ru-RU" sz="2000" dirty="0" smtClean="0">
                <a:solidFill>
                  <a:schemeClr val="tx1"/>
                </a:solidFill>
              </a:rPr>
              <a:t>воспитатель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1 квалификационной категории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Харина </a:t>
            </a:r>
            <a:r>
              <a:rPr lang="ru-RU" sz="2000" dirty="0" smtClean="0">
                <a:solidFill>
                  <a:schemeClr val="tx1"/>
                </a:solidFill>
              </a:rPr>
              <a:t>А.Ю.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77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:\к пед.совету\SAM_841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4022328" cy="3160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к пед.совету\SAM_840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215068"/>
            <a:ext cx="4538836" cy="3350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0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:\к пед.совету\SAM_825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3005"/>
            <a:ext cx="3816424" cy="3220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к пед.совету\SAM_829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068960"/>
            <a:ext cx="4064744" cy="3228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87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:\к пед.совету\DSCN358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" y="381000"/>
            <a:ext cx="406146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к пед.совету\SAM_866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924944"/>
            <a:ext cx="42672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759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:\к пед.совету\SAM_904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5029200" cy="377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к пед.совету\SAM_9019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769356"/>
            <a:ext cx="3232770" cy="481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17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:\к пед.совету\SAM_920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419600" cy="3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к пед.совету\SAM_920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575348"/>
            <a:ext cx="4481488" cy="2870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83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:\к пед.совету\DSCF065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064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Алефтина\Desktop\фотоальбом\SAM_953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3512" y="2852935"/>
            <a:ext cx="4482380" cy="3520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56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Мониторинг в ДОУ</a:t>
            </a:r>
            <a:endParaRPr lang="ru-RU" sz="5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30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434"/>
                </a:solidFill>
                <a:latin typeface="+mn-lt"/>
              </a:rPr>
              <a:t>Мониторинг образовательных областей</a:t>
            </a:r>
            <a:endParaRPr lang="ru-RU" sz="3600" b="1" dirty="0">
              <a:solidFill>
                <a:srgbClr val="007434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26393"/>
              </p:ext>
            </p:extLst>
          </p:nvPr>
        </p:nvGraphicFramePr>
        <p:xfrm>
          <a:off x="467545" y="1340767"/>
          <a:ext cx="8208910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8999"/>
                <a:gridCol w="1079870"/>
                <a:gridCol w="940623"/>
                <a:gridCol w="1079870"/>
                <a:gridCol w="939678"/>
                <a:gridCol w="1079870"/>
              </a:tblGrid>
              <a:tr h="2481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Социально – комуникативная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Позновательная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Речевая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Художественно-эстетическое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Физическая культура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 младшая группа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56%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53%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53%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 младшая группа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Средняя группа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82%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Старшая группа№3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73%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73%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Старшая группа №6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Подготовительная группа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82%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9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24462616"/>
              </p:ext>
            </p:extLst>
          </p:nvPr>
        </p:nvGraphicFramePr>
        <p:xfrm>
          <a:off x="539552" y="476672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8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074242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600" b="1" dirty="0">
                <a:solidFill>
                  <a:srgbClr val="007434"/>
                </a:solidFill>
                <a:latin typeface="+mn-lt"/>
              </a:rPr>
              <a:t>Результаты мониторинга детского развития</a:t>
            </a:r>
            <a:br>
              <a:rPr lang="ru-RU" sz="3600" b="1" dirty="0">
                <a:solidFill>
                  <a:srgbClr val="007434"/>
                </a:solidFill>
                <a:latin typeface="+mn-lt"/>
              </a:rPr>
            </a:br>
            <a:r>
              <a:rPr lang="ru-RU" sz="3600" b="1" dirty="0">
                <a:solidFill>
                  <a:srgbClr val="007434"/>
                </a:solidFill>
                <a:latin typeface="+mn-lt"/>
              </a:rPr>
              <a:t>(уровни развития интегрированных качеств)</a:t>
            </a:r>
            <a:br>
              <a:rPr lang="ru-RU" sz="3600" b="1" dirty="0">
                <a:solidFill>
                  <a:srgbClr val="007434"/>
                </a:solidFill>
                <a:latin typeface="+mn-lt"/>
              </a:rPr>
            </a:br>
            <a:endParaRPr lang="ru-RU" sz="3600" b="1" dirty="0">
              <a:solidFill>
                <a:srgbClr val="007434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314852"/>
              </p:ext>
            </p:extLst>
          </p:nvPr>
        </p:nvGraphicFramePr>
        <p:xfrm>
          <a:off x="179510" y="2204862"/>
          <a:ext cx="8568953" cy="453650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988353"/>
                <a:gridCol w="600846"/>
                <a:gridCol w="767980"/>
                <a:gridCol w="601682"/>
                <a:gridCol w="601682"/>
                <a:gridCol w="601682"/>
                <a:gridCol w="601682"/>
                <a:gridCol w="601682"/>
                <a:gridCol w="601682"/>
                <a:gridCol w="601682"/>
              </a:tblGrid>
              <a:tr h="226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Физическое развитие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Любознательный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Активный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Эмоционально - отзывчивый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Овладение средствами общения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Способный управлять своим поведением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Способный решать интеллектуальные и личностные  задачи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Имеющие первичное представление о себе, семье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Овладение универсальными предпосылками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Овладение необходимыми умениями и навыками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 младшая группа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97%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 младшая группа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83%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Средняя группа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93%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Старшая группа№3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73%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73%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Старшая группа №6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93%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93%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Подготовительная группа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87%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83%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0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Цель:</a:t>
            </a:r>
            <a:r>
              <a:rPr lang="ru-RU" sz="5400" dirty="0" smtClean="0">
                <a:solidFill>
                  <a:srgbClr val="002060"/>
                </a:solidFill>
                <a:latin typeface="+mn-lt"/>
              </a:rPr>
              <a:t> </a:t>
            </a:r>
            <a:endParaRPr lang="ru-RU" sz="5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Создание каждому ребенку условий для наиболее полного раскрытия его возрастных возможностей и способностей.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3226121"/>
              </p:ext>
            </p:extLst>
          </p:nvPr>
        </p:nvGraphicFramePr>
        <p:xfrm>
          <a:off x="323528" y="620688"/>
          <a:ext cx="835292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0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55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60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002060"/>
                </a:solidFill>
                <a:latin typeface="+mn-lt"/>
              </a:rPr>
              <a:t>Задачи:</a:t>
            </a:r>
            <a:r>
              <a:rPr lang="ru-RU" sz="6000" dirty="0" smtClean="0">
                <a:solidFill>
                  <a:srgbClr val="002060"/>
                </a:solidFill>
                <a:latin typeface="+mn-lt"/>
              </a:rPr>
              <a:t> </a:t>
            </a:r>
            <a:br>
              <a:rPr lang="ru-RU" sz="6000" dirty="0" smtClean="0">
                <a:solidFill>
                  <a:srgbClr val="002060"/>
                </a:solidFill>
                <a:latin typeface="+mn-lt"/>
              </a:rPr>
            </a:br>
            <a:endParaRPr lang="ru-RU" sz="6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Совершенствовать </a:t>
            </a:r>
            <a:r>
              <a:rPr lang="ru-RU" dirty="0"/>
              <a:t>работу по сохранению и укреплению здоровья детей через воспитание культурно гигиенических навыков</a:t>
            </a:r>
          </a:p>
          <a:p>
            <a:r>
              <a:rPr lang="ru-RU" dirty="0"/>
              <a:t>Формировать   предметно-развивающую  среду  средствами развития </a:t>
            </a:r>
            <a:r>
              <a:rPr lang="ru-RU" dirty="0" smtClean="0"/>
              <a:t>сюжетно </a:t>
            </a:r>
            <a:r>
              <a:rPr lang="ru-RU" dirty="0"/>
              <a:t>ролевых игр с учетом гендерного воспитания 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Воспитание интереса к  детско-взрослой совместной деятельности на материале музейной практики.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4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Педагогические советы</a:t>
            </a:r>
            <a:endParaRPr lang="ru-RU" sz="5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36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200223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434"/>
                </a:solidFill>
                <a:latin typeface="+mn-lt"/>
              </a:rPr>
              <a:t>«Гендерный подход в </a:t>
            </a:r>
            <a:r>
              <a:rPr lang="ru-RU" sz="3600" b="1" dirty="0" err="1">
                <a:solidFill>
                  <a:srgbClr val="007434"/>
                </a:solidFill>
                <a:latin typeface="+mn-lt"/>
              </a:rPr>
              <a:t>воспитательно</a:t>
            </a:r>
            <a:r>
              <a:rPr lang="ru-RU" sz="3600" b="1" dirty="0">
                <a:solidFill>
                  <a:srgbClr val="007434"/>
                </a:solidFill>
                <a:latin typeface="+mn-lt"/>
              </a:rPr>
              <a:t>-образовательной работе»</a:t>
            </a:r>
            <a:endParaRPr lang="ru-RU" sz="3600" dirty="0">
              <a:solidFill>
                <a:srgbClr val="007434"/>
              </a:solidFill>
              <a:latin typeface="+mn-lt"/>
            </a:endParaRPr>
          </a:p>
        </p:txBody>
      </p:sp>
      <p:pic>
        <p:nvPicPr>
          <p:cNvPr id="4" name="Рисунок 3" descr="G:\к пед.совету\SAM_689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3281164" cy="2388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к пед.совету\SAM_691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030712" cy="27710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3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00223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434"/>
                </a:solidFill>
                <a:latin typeface="+mn-lt"/>
              </a:rPr>
              <a:t>«Формирование культурно гигиенических навыков у детей </a:t>
            </a:r>
            <a:br>
              <a:rPr lang="ru-RU" sz="3600" b="1" dirty="0">
                <a:solidFill>
                  <a:srgbClr val="007434"/>
                </a:solidFill>
                <a:latin typeface="+mn-lt"/>
              </a:rPr>
            </a:br>
            <a:r>
              <a:rPr lang="ru-RU" sz="3600" b="1" dirty="0">
                <a:solidFill>
                  <a:srgbClr val="007434"/>
                </a:solidFill>
                <a:latin typeface="+mn-lt"/>
              </a:rPr>
              <a:t>при организации приёма </a:t>
            </a:r>
            <a:r>
              <a:rPr lang="ru-RU" sz="3600" b="1" dirty="0" smtClean="0">
                <a:solidFill>
                  <a:srgbClr val="007434"/>
                </a:solidFill>
                <a:latin typeface="+mn-lt"/>
              </a:rPr>
              <a:t>пищи»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G:\к пед.совету\SAM_737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3400" y="1988840"/>
            <a:ext cx="5537200" cy="415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600" b="1" dirty="0">
                <a:solidFill>
                  <a:srgbClr val="007434"/>
                </a:solidFill>
                <a:latin typeface="+mn-lt"/>
              </a:rPr>
              <a:t>«Педагогическая </a:t>
            </a:r>
            <a:r>
              <a:rPr lang="ru-RU" sz="3600" b="1" dirty="0" smtClean="0">
                <a:solidFill>
                  <a:srgbClr val="007434"/>
                </a:solidFill>
                <a:latin typeface="+mn-lt"/>
              </a:rPr>
              <a:t>гостиная</a:t>
            </a:r>
            <a:br>
              <a:rPr lang="ru-RU" sz="3600" b="1" dirty="0" smtClean="0">
                <a:solidFill>
                  <a:srgbClr val="007434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7434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007434"/>
                </a:solidFill>
                <a:latin typeface="+mn-lt"/>
              </a:rPr>
              <a:t>«Музейная педагогика в ДОУ»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G:\к пед.совету\SAM_909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3891136" cy="257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к пед.совету\SAM_909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419015"/>
            <a:ext cx="39624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7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Мероприятия с детьми</a:t>
            </a:r>
            <a:endParaRPr lang="ru-RU" sz="5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Рисунок 3" descr="G:\к пед.совету\SAM_951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3912344" cy="2682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к пед.совету\SAM_941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573016"/>
            <a:ext cx="4572992" cy="2853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96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:\к пед.совету\SAM_852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3853160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Алефтина\Desktop\фотоальбом\SAM_856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2708920"/>
            <a:ext cx="4392488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27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364</Words>
  <Application>Microsoft Office PowerPoint</Application>
  <PresentationFormat>Экран (4:3)</PresentationFormat>
  <Paragraphs>148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Отчет о методической работе за 2014-2015 год  МБДОУ «Детский сад №72» </vt:lpstr>
      <vt:lpstr>Цель: </vt:lpstr>
      <vt:lpstr> Задачи:  </vt:lpstr>
      <vt:lpstr>Педагогические советы</vt:lpstr>
      <vt:lpstr>«Гендерный подход в воспитательно-образовательной работе»</vt:lpstr>
      <vt:lpstr>«Формирование культурно гигиенических навыков у детей  при организации приёма пищи» </vt:lpstr>
      <vt:lpstr>  «Педагогическая гостиная  «Музейная педагогика в ДОУ» </vt:lpstr>
      <vt:lpstr>Мероприятия с детьми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Мониторинг в ДОУ</vt:lpstr>
      <vt:lpstr>Мониторинг образовательных областей</vt:lpstr>
      <vt:lpstr>Презентация PowerPoint</vt:lpstr>
      <vt:lpstr>  Результаты мониторинга детского развития (уровни развития интегрированных качеств) 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методической работе за 2014-2015 год  МБДОУ «Детский сад №72»</dc:title>
  <dc:creator>Алефтина</dc:creator>
  <cp:lastModifiedBy>Алефтина</cp:lastModifiedBy>
  <cp:revision>8</cp:revision>
  <dcterms:created xsi:type="dcterms:W3CDTF">2015-05-20T19:28:44Z</dcterms:created>
  <dcterms:modified xsi:type="dcterms:W3CDTF">2015-09-12T14:59:51Z</dcterms:modified>
</cp:coreProperties>
</file>