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98" r:id="rId3"/>
    <p:sldId id="257" r:id="rId4"/>
    <p:sldId id="299" r:id="rId5"/>
    <p:sldId id="276" r:id="rId6"/>
    <p:sldId id="259" r:id="rId7"/>
    <p:sldId id="260" r:id="rId8"/>
    <p:sldId id="261" r:id="rId9"/>
    <p:sldId id="262" r:id="rId10"/>
    <p:sldId id="274" r:id="rId11"/>
    <p:sldId id="263" r:id="rId12"/>
    <p:sldId id="264" r:id="rId13"/>
    <p:sldId id="265" r:id="rId14"/>
    <p:sldId id="273" r:id="rId15"/>
    <p:sldId id="266" r:id="rId16"/>
    <p:sldId id="268" r:id="rId17"/>
    <p:sldId id="269" r:id="rId18"/>
    <p:sldId id="295" r:id="rId19"/>
    <p:sldId id="280" r:id="rId20"/>
    <p:sldId id="286" r:id="rId21"/>
    <p:sldId id="287" r:id="rId22"/>
    <p:sldId id="277" r:id="rId23"/>
    <p:sldId id="278" r:id="rId24"/>
    <p:sldId id="300" r:id="rId25"/>
    <p:sldId id="279" r:id="rId26"/>
    <p:sldId id="288" r:id="rId27"/>
    <p:sldId id="301" r:id="rId28"/>
    <p:sldId id="285" r:id="rId29"/>
    <p:sldId id="289" r:id="rId30"/>
    <p:sldId id="302" r:id="rId31"/>
    <p:sldId id="281" r:id="rId32"/>
    <p:sldId id="290" r:id="rId33"/>
    <p:sldId id="303" r:id="rId34"/>
    <p:sldId id="282" r:id="rId35"/>
    <p:sldId id="291" r:id="rId36"/>
    <p:sldId id="304" r:id="rId37"/>
    <p:sldId id="283" r:id="rId38"/>
    <p:sldId id="292" r:id="rId39"/>
    <p:sldId id="284" r:id="rId40"/>
    <p:sldId id="293" r:id="rId41"/>
    <p:sldId id="305" r:id="rId42"/>
    <p:sldId id="297" r:id="rId43"/>
    <p:sldId id="270" r:id="rId44"/>
    <p:sldId id="306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48" autoAdjust="0"/>
  </p:normalViewPr>
  <p:slideViewPr>
    <p:cSldViewPr>
      <p:cViewPr varScale="1">
        <p:scale>
          <a:sx n="50" d="100"/>
          <a:sy n="50" d="100"/>
        </p:scale>
        <p:origin x="-75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2A045A-E42C-4182-815F-11955BB035D4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23B532-9279-4607-B212-F2A7022D1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46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F747BF-05B5-427A-85F1-230370517C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23B532-9279-4607-B212-F2A7022D1D2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A880E-F166-48A8-A6BE-5CC60B549D4D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D4EA-0DEB-4B03-9A5F-E054A4D64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64145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82997-895E-4ED6-AEEA-DF987BAE7B7F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241E4-B2F4-4A51-B45B-ACD9040D8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37445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11A27-6592-4931-8234-206B1E0BB607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28249-FE85-4BDC-B5C7-325C0497B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2637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6A4A8-4859-42A8-9374-83935353A4F1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17C98-A9BB-4A32-B5BF-8D5757838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08600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E3E26-705B-4130-9914-33AAFB61164A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73236-2BAF-4CC2-98AD-13FBA274A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9141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0EB4-7762-4876-ACB4-68E82E9C112C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CC51A-6094-45F2-B4B4-6D59A2AF4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3509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9583-C412-4B99-9068-EF70DED90B16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D1373-E93E-438D-BA05-345F5F5B7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934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785BD-FAEE-490F-9F9A-B418773CB86B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20861-6C75-491B-BAA3-D1CBA51A0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835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64A57-F2FF-42DE-8FF4-73DF0BF120E6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5D8DA-1035-4888-9A6C-788DFB21C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7203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66B70-D7CA-4417-B0AE-09EFD8DFD4B2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89401-DD7F-4E3C-9439-561030362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86075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98841-31C4-4695-9EFC-C3D60F78B358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CCB53-7875-42DB-96C1-8693E1A71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868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alpha val="50000"/>
              </a:srgbClr>
            </a:gs>
            <a:gs pos="25000">
              <a:srgbClr val="21D6E0">
                <a:alpha val="41000"/>
              </a:srgbClr>
            </a:gs>
            <a:gs pos="75000">
              <a:srgbClr val="0087E6">
                <a:alpha val="22000"/>
              </a:srgbClr>
            </a:gs>
            <a:gs pos="100000">
              <a:srgbClr val="005CBF">
                <a:alpha val="52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FD2517-B125-4336-801D-F69F7752E685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D1AE32-87E3-4F49-A315-EFE75BE2A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29.xml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31.xml"/><Relationship Id="rId4" Type="http://schemas.openxmlformats.org/officeDocument/2006/relationships/slide" Target="slide30.xml"/><Relationship Id="rId9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slide" Target="slide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0.wdp"/><Relationship Id="rId3" Type="http://schemas.openxmlformats.org/officeDocument/2006/relationships/slide" Target="slide39.xml"/><Relationship Id="rId7" Type="http://schemas.microsoft.com/office/2007/relationships/hdphoto" Target="../media/hdphoto7.wdp"/><Relationship Id="rId12" Type="http://schemas.openxmlformats.org/officeDocument/2006/relationships/image" Target="../media/image16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microsoft.com/office/2007/relationships/hdphoto" Target="../media/hdphoto11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8.wdp"/><Relationship Id="rId1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18.png"/><Relationship Id="rId4" Type="http://schemas.openxmlformats.org/officeDocument/2006/relationships/slide" Target="slide4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6238" y="333375"/>
            <a:ext cx="319246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МБДОУ ДС № 37 «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Мальвинка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188" y="2492375"/>
            <a:ext cx="79533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Звуковой анализ слов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5600" y="4127500"/>
            <a:ext cx="35591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Подготовила учитель-логопед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Аксютина Татьяна Александровна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6650" y="6196013"/>
            <a:ext cx="13224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г.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Смоленск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50" y="620713"/>
            <a:ext cx="8640763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002060"/>
                </a:solidFill>
              </a:rPr>
              <a:t>Для дошкольников при подборе слов для анализа следует учитывать разницу в произношении и написании слов. Для анализа лучше подбирать слова, в которых гласный звук </a:t>
            </a:r>
            <a:r>
              <a:rPr lang="ru-RU" sz="4000" cap="small" dirty="0">
                <a:solidFill>
                  <a:srgbClr val="002060"/>
                </a:solidFill>
                <a:cs typeface="Calibri" pitchFamily="34" charset="0"/>
              </a:rPr>
              <a:t>[о</a:t>
            </a:r>
            <a:r>
              <a:rPr lang="ru-RU" sz="4000" cap="small" dirty="0">
                <a:solidFill>
                  <a:srgbClr val="002060"/>
                </a:solidFill>
              </a:rPr>
              <a:t>]</a:t>
            </a:r>
            <a:r>
              <a:rPr lang="ru-RU" sz="4000" dirty="0">
                <a:solidFill>
                  <a:srgbClr val="002060"/>
                </a:solidFill>
              </a:rPr>
              <a:t> находится под ударением.</a:t>
            </a:r>
          </a:p>
          <a:p>
            <a:pPr>
              <a:defRPr/>
            </a:pPr>
            <a:r>
              <a:rPr lang="ru-RU" sz="4000" dirty="0">
                <a:solidFill>
                  <a:srgbClr val="002060"/>
                </a:solidFill>
              </a:rPr>
              <a:t>Например, </a:t>
            </a:r>
            <a:r>
              <a:rPr lang="ru-RU" sz="4000" b="1" i="1" dirty="0">
                <a:solidFill>
                  <a:srgbClr val="002060"/>
                </a:solidFill>
              </a:rPr>
              <a:t>о</a:t>
            </a:r>
            <a:r>
              <a:rPr lang="ru-RU" sz="4000" i="1" dirty="0">
                <a:solidFill>
                  <a:srgbClr val="002060"/>
                </a:solidFill>
              </a:rPr>
              <a:t>сы, </a:t>
            </a:r>
            <a:r>
              <a:rPr lang="ru-RU" sz="4000" b="1" i="1" dirty="0">
                <a:solidFill>
                  <a:srgbClr val="002060"/>
                </a:solidFill>
              </a:rPr>
              <a:t>о</a:t>
            </a:r>
            <a:r>
              <a:rPr lang="ru-RU" sz="4000" i="1" dirty="0">
                <a:solidFill>
                  <a:srgbClr val="002060"/>
                </a:solidFill>
              </a:rPr>
              <a:t>слик, </a:t>
            </a:r>
            <a:r>
              <a:rPr lang="ru-RU" sz="4000" b="1" i="1" dirty="0">
                <a:solidFill>
                  <a:srgbClr val="002060"/>
                </a:solidFill>
              </a:rPr>
              <a:t>о</a:t>
            </a:r>
            <a:r>
              <a:rPr lang="ru-RU" sz="4000" i="1" dirty="0">
                <a:solidFill>
                  <a:srgbClr val="002060"/>
                </a:solidFill>
              </a:rPr>
              <a:t>сень</a:t>
            </a:r>
            <a:r>
              <a:rPr lang="ru-RU" sz="4000" dirty="0">
                <a:solidFill>
                  <a:srgbClr val="002060"/>
                </a:solidFill>
              </a:rPr>
              <a:t>, а не </a:t>
            </a:r>
            <a:r>
              <a:rPr lang="ru-RU" sz="4000" i="1" dirty="0">
                <a:solidFill>
                  <a:srgbClr val="002060"/>
                </a:solidFill>
              </a:rPr>
              <a:t>очки, огурец</a:t>
            </a:r>
            <a:r>
              <a:rPr lang="ru-RU" sz="4000" dirty="0">
                <a:solidFill>
                  <a:srgbClr val="002060"/>
                </a:solidFill>
              </a:rPr>
              <a:t> (в начале этих слов слышится звук </a:t>
            </a:r>
            <a:r>
              <a:rPr lang="ru-RU" sz="4000" cap="small" dirty="0">
                <a:solidFill>
                  <a:srgbClr val="002060"/>
                </a:solidFill>
              </a:rPr>
              <a:t>[</a:t>
            </a:r>
            <a:r>
              <a:rPr lang="ru-RU" sz="4000" dirty="0">
                <a:solidFill>
                  <a:srgbClr val="002060"/>
                </a:solidFill>
              </a:rPr>
              <a:t>а</a:t>
            </a:r>
            <a:r>
              <a:rPr lang="ru-RU" sz="4000" cap="small" dirty="0">
                <a:solidFill>
                  <a:srgbClr val="002060"/>
                </a:solidFill>
              </a:rPr>
              <a:t>],</a:t>
            </a:r>
            <a:r>
              <a:rPr lang="ru-RU" sz="4000" dirty="0">
                <a:solidFill>
                  <a:srgbClr val="002060"/>
                </a:solidFill>
              </a:rPr>
              <a:t> а пишется буква О) 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549275"/>
            <a:ext cx="8748712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Согласные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звуки - звуки, которые нельзя петь, так как воздух, выходящий изо рта при их произнесении, встречает преграду.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/>
            </a:r>
            <a:br>
              <a:rPr lang="ru-RU" sz="4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Согласные звуки делятся на: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звонкие и глухие 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твёрдые и мягкие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60350"/>
            <a:ext cx="900115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Глухость и звонкость согласных звуков определяются по работе голосовых связок и проверяются рукой, положенной на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горло.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u="sng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    </a:t>
            </a:r>
            <a:r>
              <a:rPr lang="ru-RU" sz="3600" u="sng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Глухие </a:t>
            </a:r>
            <a:r>
              <a:rPr lang="ru-RU" sz="3600" u="sng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согласные </a:t>
            </a:r>
            <a:r>
              <a:rPr lang="ru-RU" sz="3600" u="sng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звуки: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 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cap="small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  [</a:t>
            </a:r>
            <a:r>
              <a:rPr lang="ru-RU" sz="4000" cap="smal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к] [п] [с] [т] [ф] </a:t>
            </a:r>
            <a:r>
              <a:rPr lang="ru-RU" sz="4000" cap="small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[</a:t>
            </a:r>
            <a:r>
              <a:rPr lang="ru-RU" sz="4000" cap="small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  <a:r>
              <a:rPr lang="ru-RU" sz="4000" cap="small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] </a:t>
            </a:r>
            <a:r>
              <a:rPr lang="ru-RU" sz="4000" cap="smal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[ц] [ч] </a:t>
            </a:r>
            <a:r>
              <a:rPr lang="ru-RU" sz="4000" cap="small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[</a:t>
            </a:r>
            <a:r>
              <a:rPr lang="ru-RU" sz="4000" cap="small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х</a:t>
            </a:r>
            <a:r>
              <a:rPr lang="ru-RU" sz="4000" cap="small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] </a:t>
            </a:r>
            <a:r>
              <a:rPr lang="ru-RU" sz="4000" cap="smal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[</a:t>
            </a:r>
            <a:r>
              <a:rPr lang="ru-RU" sz="4000" cap="small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щ</a:t>
            </a:r>
            <a:r>
              <a:rPr lang="ru-RU" sz="4000" cap="small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]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―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	голосовые связки не работают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	(горлышко не дрожит)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          </a:t>
            </a:r>
            <a:r>
              <a:rPr lang="ru-RU" sz="3600" u="sng" dirty="0" smtClean="0">
                <a:solidFill>
                  <a:schemeClr val="tx2">
                    <a:lumMod val="50000"/>
                  </a:schemeClr>
                </a:solidFill>
              </a:rPr>
              <a:t>Звонкие согласные звуки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3600" cap="small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cap="small" dirty="0" smtClean="0">
                <a:solidFill>
                  <a:schemeClr val="tx2">
                    <a:lumMod val="75000"/>
                  </a:schemeClr>
                </a:solidFill>
              </a:rPr>
              <a:t>   [г] [б] [</a:t>
            </a:r>
            <a:r>
              <a:rPr lang="ru-RU" sz="4000" cap="small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4000" cap="small" dirty="0" smtClean="0">
                <a:solidFill>
                  <a:schemeClr val="tx2">
                    <a:lumMod val="75000"/>
                  </a:schemeClr>
                </a:solidFill>
              </a:rPr>
              <a:t>] [</a:t>
            </a:r>
            <a:r>
              <a:rPr lang="ru-RU" sz="4000" cap="small" dirty="0" err="1" smtClean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4000" cap="small" dirty="0" smtClean="0">
                <a:solidFill>
                  <a:schemeClr val="tx2">
                    <a:lumMod val="75000"/>
                  </a:schemeClr>
                </a:solidFill>
              </a:rPr>
              <a:t>] [в] [ж] [</a:t>
            </a:r>
            <a:r>
              <a:rPr lang="ru-RU" sz="4000" cap="small" dirty="0" err="1" smtClean="0">
                <a:solidFill>
                  <a:schemeClr val="tx2">
                    <a:lumMod val="75000"/>
                  </a:schemeClr>
                </a:solidFill>
              </a:rPr>
              <a:t>й</a:t>
            </a:r>
            <a:r>
              <a:rPr lang="ru-RU" sz="4000" cap="small" dirty="0" smtClean="0">
                <a:solidFill>
                  <a:schemeClr val="tx2">
                    <a:lumMod val="75000"/>
                  </a:schemeClr>
                </a:solidFill>
              </a:rPr>
              <a:t>] [л] [м] [</a:t>
            </a:r>
            <a:r>
              <a:rPr lang="ru-RU" sz="4000" cap="small" dirty="0" err="1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sz="4000" cap="small" dirty="0" smtClean="0">
                <a:solidFill>
                  <a:schemeClr val="tx2">
                    <a:lumMod val="75000"/>
                  </a:schemeClr>
                </a:solidFill>
              </a:rPr>
              <a:t>] [</a:t>
            </a:r>
            <a:r>
              <a:rPr lang="ru-RU" sz="4000" cap="small" dirty="0" err="1" smtClean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4000" cap="small" dirty="0" smtClean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― 	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голосовые связки работают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	(горлышко дрожит)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549275"/>
            <a:ext cx="8353425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Твердость и мягкость согласных звуков определяются на слух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Согласные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звуки </a:t>
            </a:r>
            <a:r>
              <a:rPr lang="ru-RU" sz="4400" cap="small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[б] [в] [г] [д] [з] [к] [л] [м] [н] [п] [р] [с] [т] [ф] [х] </a:t>
            </a:r>
            <a:endParaRPr lang="ru-RU" sz="4000" cap="small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могут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быть </a:t>
            </a:r>
            <a:r>
              <a:rPr lang="ru-RU" sz="40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твердыми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(после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них стоят гласные буквы </a:t>
            </a:r>
            <a:r>
              <a:rPr lang="ru-RU" sz="4000" cap="small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А У О  Э  Ы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) и </a:t>
            </a:r>
            <a:r>
              <a:rPr lang="ru-RU" sz="4000" b="1" u="sng" dirty="0">
                <a:solidFill>
                  <a:srgbClr val="00B050"/>
                </a:solidFill>
                <a:latin typeface="+mn-lt"/>
                <a:cs typeface="+mn-cs"/>
              </a:rPr>
              <a:t>мягкими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(после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них стоят гласные буквы </a:t>
            </a:r>
            <a:r>
              <a:rPr lang="ru-RU" sz="4000" cap="small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И  Е  Ё  Ю Я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).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8925" y="795338"/>
            <a:ext cx="61801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Всегда твердые согласные: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0838" y="1828800"/>
            <a:ext cx="31369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cap="small" dirty="0">
                <a:solidFill>
                  <a:schemeClr val="accent1">
                    <a:lumMod val="75000"/>
                  </a:schemeClr>
                </a:solidFill>
              </a:rPr>
              <a:t>[Ж] [Ш] [Ц]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3214686"/>
            <a:ext cx="58801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Всегда мягкие согласные: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488" y="4286256"/>
            <a:ext cx="298767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cap="small" dirty="0">
                <a:solidFill>
                  <a:srgbClr val="00B050"/>
                </a:solidFill>
              </a:rPr>
              <a:t>[Й] [Ч] [Щ]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850" y="333375"/>
            <a:ext cx="8713788" cy="3168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Твердые согласные звуки на схемах обозначаются 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синим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цветом.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Мягкие согласные звуки на схемах обозначаются </a:t>
            </a:r>
            <a:r>
              <a:rPr lang="ru-RU" sz="4000" b="1" dirty="0">
                <a:solidFill>
                  <a:srgbClr val="00B050"/>
                </a:solidFill>
                <a:latin typeface="+mn-lt"/>
                <a:cs typeface="+mn-cs"/>
              </a:rPr>
              <a:t>зеленым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цветом.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088" y="3644900"/>
            <a:ext cx="7940675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Подбирая слова для игр со звуками, следует помнить, что звонкие согласные звуки оглушаются в конце слов 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гри</a:t>
            </a:r>
            <a:r>
              <a:rPr lang="ru-RU" sz="3600" i="1" u="sng" dirty="0" smtClean="0">
                <a:solidFill>
                  <a:schemeClr val="tx2">
                    <a:lumMod val="75000"/>
                  </a:schemeClr>
                </a:solidFill>
              </a:rPr>
              <a:t>б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 и перед глухими согласными 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кру</a:t>
            </a:r>
            <a:r>
              <a:rPr lang="ru-RU" sz="3600" i="1" u="sng" dirty="0" smtClean="0">
                <a:solidFill>
                  <a:schemeClr val="tx2">
                    <a:lumMod val="75000"/>
                  </a:schemeClr>
                </a:solidFill>
              </a:rPr>
              <a:t>ж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ка)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Oval 7"/>
          <p:cNvSpPr>
            <a:spLocks noChangeArrowheads="1"/>
          </p:cNvSpPr>
          <p:nvPr/>
        </p:nvSpPr>
        <p:spPr bwMode="auto">
          <a:xfrm>
            <a:off x="4572000" y="1587500"/>
            <a:ext cx="431800" cy="4318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0" name="Oval 10"/>
          <p:cNvSpPr>
            <a:spLocks noChangeArrowheads="1"/>
          </p:cNvSpPr>
          <p:nvPr/>
        </p:nvSpPr>
        <p:spPr bwMode="auto">
          <a:xfrm>
            <a:off x="5389563" y="1585913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Oval 11"/>
          <p:cNvSpPr>
            <a:spLocks noChangeArrowheads="1"/>
          </p:cNvSpPr>
          <p:nvPr/>
        </p:nvSpPr>
        <p:spPr bwMode="auto">
          <a:xfrm>
            <a:off x="6215063" y="1587500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Oval 12"/>
          <p:cNvSpPr>
            <a:spLocks noChangeArrowheads="1"/>
          </p:cNvSpPr>
          <p:nvPr/>
        </p:nvSpPr>
        <p:spPr bwMode="auto">
          <a:xfrm>
            <a:off x="4583113" y="3357563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Oval 13"/>
          <p:cNvSpPr>
            <a:spLocks noChangeArrowheads="1"/>
          </p:cNvSpPr>
          <p:nvPr/>
        </p:nvSpPr>
        <p:spPr bwMode="auto">
          <a:xfrm>
            <a:off x="5419725" y="3365500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Oval 14"/>
          <p:cNvSpPr>
            <a:spLocks noChangeArrowheads="1"/>
          </p:cNvSpPr>
          <p:nvPr/>
        </p:nvSpPr>
        <p:spPr bwMode="auto">
          <a:xfrm>
            <a:off x="6215063" y="3365500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Oval 15"/>
          <p:cNvSpPr>
            <a:spLocks noChangeArrowheads="1"/>
          </p:cNvSpPr>
          <p:nvPr/>
        </p:nvSpPr>
        <p:spPr bwMode="auto">
          <a:xfrm>
            <a:off x="4579938" y="5151438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Oval 16"/>
          <p:cNvSpPr>
            <a:spLocks noChangeArrowheads="1"/>
          </p:cNvSpPr>
          <p:nvPr/>
        </p:nvSpPr>
        <p:spPr bwMode="auto">
          <a:xfrm>
            <a:off x="5395913" y="5151438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Oval 17"/>
          <p:cNvSpPr>
            <a:spLocks noChangeArrowheads="1"/>
          </p:cNvSpPr>
          <p:nvPr/>
        </p:nvSpPr>
        <p:spPr bwMode="auto">
          <a:xfrm>
            <a:off x="6262688" y="5151438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00113" y="188913"/>
            <a:ext cx="76327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Составляем схемы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84438" y="1387475"/>
            <a:ext cx="14430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800" b="1" dirty="0">
                <a:solidFill>
                  <a:schemeClr val="tx2"/>
                </a:solidFill>
              </a:rPr>
              <a:t>МАК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370388" y="1990725"/>
            <a:ext cx="9810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[м]</a:t>
            </a:r>
            <a:endParaRPr lang="ru-RU" sz="48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87625" y="3165475"/>
            <a:ext cx="1235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800" b="1" dirty="0">
                <a:solidFill>
                  <a:schemeClr val="tx2"/>
                </a:solidFill>
              </a:rPr>
              <a:t>КИТ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4322763" y="3797300"/>
            <a:ext cx="985837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[к′]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484438" y="4951413"/>
            <a:ext cx="1638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tx2"/>
                </a:solidFill>
              </a:rPr>
              <a:t>СОЛЬ</a:t>
            </a:r>
            <a:endParaRPr lang="ru-RU" sz="4800"/>
          </a:p>
        </p:txBody>
      </p:sp>
      <p:sp>
        <p:nvSpPr>
          <p:cNvPr id="9" name="Прямоугольник 8"/>
          <p:cNvSpPr/>
          <p:nvPr/>
        </p:nvSpPr>
        <p:spPr>
          <a:xfrm>
            <a:off x="4403725" y="5583238"/>
            <a:ext cx="823913" cy="828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[с]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1588" y="1978025"/>
            <a:ext cx="11366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 [а] 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05513" y="1978025"/>
            <a:ext cx="847725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>[к]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73663" y="3798888"/>
            <a:ext cx="896937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[и]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29325" y="3797300"/>
            <a:ext cx="801688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[т]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32400" y="5583238"/>
            <a:ext cx="887413" cy="828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[о]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29325" y="5583238"/>
            <a:ext cx="1012825" cy="828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[л′]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 animBg="1"/>
      <p:bldP spid="16" grpId="0"/>
      <p:bldP spid="3" grpId="0"/>
      <p:bldP spid="4" grpId="0"/>
      <p:bldP spid="4" grpId="1"/>
      <p:bldP spid="5" grpId="0"/>
      <p:bldP spid="6" grpId="0"/>
      <p:bldP spid="6" grpId="1"/>
      <p:bldP spid="7" grpId="0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050" y="527035"/>
            <a:ext cx="18319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КЛЮЧ</a:t>
            </a:r>
          </a:p>
        </p:txBody>
      </p:sp>
      <p:sp>
        <p:nvSpPr>
          <p:cNvPr id="3" name="Oval 15"/>
          <p:cNvSpPr>
            <a:spLocks noChangeArrowheads="1"/>
          </p:cNvSpPr>
          <p:nvPr/>
        </p:nvSpPr>
        <p:spPr bwMode="auto">
          <a:xfrm>
            <a:off x="4210050" y="674688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4975225" y="674688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Oval 13"/>
          <p:cNvSpPr>
            <a:spLocks noChangeArrowheads="1"/>
          </p:cNvSpPr>
          <p:nvPr/>
        </p:nvSpPr>
        <p:spPr bwMode="auto">
          <a:xfrm>
            <a:off x="5729288" y="674688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6530975" y="663575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49363" y="4508500"/>
            <a:ext cx="231457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КАЮТА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513" y="2636838"/>
            <a:ext cx="1204912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ЕЛЬ</a:t>
            </a:r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5764213" y="2836863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4908550" y="2836863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4114800" y="2836863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6902450" y="4733925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6122988" y="4722813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5297488" y="4733925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7688263" y="4722813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667125" y="4751388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408488" y="4751388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003675" y="1306513"/>
            <a:ext cx="849313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[к]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03763" y="1300163"/>
            <a:ext cx="101282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[л′]</a:t>
            </a:r>
            <a:endParaRPr lang="ru-RU" sz="4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618163" y="1300163"/>
            <a:ext cx="841375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[у]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92863" y="1306513"/>
            <a:ext cx="852487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[ч]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38588" y="3308350"/>
            <a:ext cx="10366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[й]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10125" y="3308350"/>
            <a:ext cx="974725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[э] 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494338" y="3297238"/>
            <a:ext cx="1292225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[л′]  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09963" y="5233988"/>
            <a:ext cx="98742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[к] </a:t>
            </a:r>
            <a:endParaRPr lang="ru-RU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5160963" y="5210175"/>
            <a:ext cx="1036637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[й] </a:t>
            </a:r>
            <a:endParaRPr lang="ru-RU" sz="4800" dirty="0"/>
          </a:p>
        </p:txBody>
      </p:sp>
      <p:sp>
        <p:nvSpPr>
          <p:cNvPr id="28" name="TextBox 27"/>
          <p:cNvSpPr txBox="1"/>
          <p:nvPr/>
        </p:nvSpPr>
        <p:spPr>
          <a:xfrm>
            <a:off x="4265613" y="5227638"/>
            <a:ext cx="987425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[а] </a:t>
            </a:r>
            <a:endParaRPr lang="ru-RU" sz="4800" dirty="0"/>
          </a:p>
        </p:txBody>
      </p:sp>
      <p:sp>
        <p:nvSpPr>
          <p:cNvPr id="29" name="TextBox 28"/>
          <p:cNvSpPr txBox="1"/>
          <p:nvPr/>
        </p:nvSpPr>
        <p:spPr>
          <a:xfrm>
            <a:off x="5981700" y="5213350"/>
            <a:ext cx="9810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[у] </a:t>
            </a:r>
            <a:endParaRPr lang="ru-RU" sz="4800" dirty="0"/>
          </a:p>
        </p:txBody>
      </p:sp>
      <p:sp>
        <p:nvSpPr>
          <p:cNvPr id="30" name="TextBox 29"/>
          <p:cNvSpPr txBox="1"/>
          <p:nvPr/>
        </p:nvSpPr>
        <p:spPr>
          <a:xfrm>
            <a:off x="6818313" y="5230813"/>
            <a:ext cx="941387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[т] </a:t>
            </a:r>
            <a:endParaRPr lang="ru-RU" sz="4800" dirty="0"/>
          </a:p>
        </p:txBody>
      </p:sp>
      <p:sp>
        <p:nvSpPr>
          <p:cNvPr id="31" name="TextBox 30"/>
          <p:cNvSpPr txBox="1"/>
          <p:nvPr/>
        </p:nvSpPr>
        <p:spPr>
          <a:xfrm>
            <a:off x="7480300" y="5213350"/>
            <a:ext cx="987425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[а] </a:t>
            </a:r>
            <a:endParaRPr lang="ru-RU" sz="4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8" grpId="1"/>
      <p:bldP spid="19" grpId="0"/>
      <p:bldP spid="19" grpId="1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1643050"/>
            <a:ext cx="3151187" cy="2586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Игры</a:t>
            </a:r>
            <a:r>
              <a:rPr lang="ru-RU" sz="6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ru-RU" sz="6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642910" y="3857628"/>
            <a:ext cx="792961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dirty="0"/>
              <a:t>В </a:t>
            </a:r>
            <a:r>
              <a:rPr lang="ru-RU" sz="2800" dirty="0" smtClean="0"/>
              <a:t>приведенные </a:t>
            </a:r>
            <a:r>
              <a:rPr lang="ru-RU" sz="2800" dirty="0"/>
              <a:t>ниже игры можно играть с одним ребенком и с группой детей. </a:t>
            </a:r>
          </a:p>
          <a:p>
            <a:pPr algn="ctr" eaLnBrk="1" hangingPunct="1"/>
            <a:r>
              <a:rPr lang="ru-RU" sz="2800" dirty="0"/>
              <a:t>Карточки-пособия для  </a:t>
            </a:r>
            <a:r>
              <a:rPr lang="ru-RU" sz="2800" dirty="0" smtClean="0"/>
              <a:t>игр желательно </a:t>
            </a:r>
            <a:r>
              <a:rPr lang="ru-RU" sz="2800" dirty="0"/>
              <a:t>изготовить совместно с детьми.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3249" y="188913"/>
            <a:ext cx="212096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Квадрат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19250" y="1052513"/>
          <a:ext cx="5734050" cy="4945061"/>
        </p:xfrm>
        <a:graphic>
          <a:graphicData uri="http://schemas.openxmlformats.org/drawingml/2006/table">
            <a:tbl>
              <a:tblPr/>
              <a:tblGrid>
                <a:gridCol w="1181947"/>
                <a:gridCol w="1181947"/>
                <a:gridCol w="1191278"/>
                <a:gridCol w="1098746"/>
                <a:gridCol w="1080132"/>
              </a:tblGrid>
              <a:tr h="93618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0" marR="91450" marT="45724" marB="4572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0" marR="9145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0" marR="9145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0" marR="9145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0" marR="9145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19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0" marR="9145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0" marR="9145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0" marR="9145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222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0" marR="9145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0" marR="9145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21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0" marR="9145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0" marR="9145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23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0" marR="9145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0" marR="9145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0" marR="9145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0" marR="9145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0" marR="91450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Равнобедренный треугольник 3"/>
          <p:cNvSpPr/>
          <p:nvPr/>
        </p:nvSpPr>
        <p:spPr>
          <a:xfrm>
            <a:off x="1836738" y="1166813"/>
            <a:ext cx="719137" cy="64928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364163" y="1196975"/>
            <a:ext cx="720725" cy="64770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806575" y="4349750"/>
            <a:ext cx="719138" cy="6477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364163" y="5257800"/>
            <a:ext cx="720725" cy="6477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73" name="Oval 17"/>
          <p:cNvSpPr>
            <a:spLocks noChangeArrowheads="1"/>
          </p:cNvSpPr>
          <p:nvPr/>
        </p:nvSpPr>
        <p:spPr bwMode="auto">
          <a:xfrm>
            <a:off x="1878013" y="3259138"/>
            <a:ext cx="576262" cy="574675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74" name="Oval 17"/>
          <p:cNvSpPr>
            <a:spLocks noChangeArrowheads="1"/>
          </p:cNvSpPr>
          <p:nvPr/>
        </p:nvSpPr>
        <p:spPr bwMode="auto">
          <a:xfrm>
            <a:off x="4284663" y="1279525"/>
            <a:ext cx="574675" cy="5746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75" name="Oval 17"/>
          <p:cNvSpPr>
            <a:spLocks noChangeArrowheads="1"/>
          </p:cNvSpPr>
          <p:nvPr/>
        </p:nvSpPr>
        <p:spPr bwMode="auto">
          <a:xfrm>
            <a:off x="6473825" y="4306888"/>
            <a:ext cx="576263" cy="5762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76" name="Oval 17"/>
          <p:cNvSpPr>
            <a:spLocks noChangeArrowheads="1"/>
          </p:cNvSpPr>
          <p:nvPr/>
        </p:nvSpPr>
        <p:spPr bwMode="auto">
          <a:xfrm>
            <a:off x="3132138" y="5257800"/>
            <a:ext cx="576262" cy="5762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16688" y="5313363"/>
            <a:ext cx="576262" cy="5667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16688" y="1279525"/>
            <a:ext cx="574675" cy="5651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4663" y="5324475"/>
            <a:ext cx="574675" cy="5651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892300" y="2274888"/>
            <a:ext cx="576263" cy="5667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87675" y="1343025"/>
            <a:ext cx="863600" cy="4476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372225" y="2274888"/>
            <a:ext cx="863600" cy="4492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372225" y="3319463"/>
            <a:ext cx="863600" cy="4492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63713" y="5426075"/>
            <a:ext cx="865187" cy="4476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2130425" y="3921125"/>
            <a:ext cx="71438" cy="250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2144713" y="2911475"/>
            <a:ext cx="57150" cy="236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flipH="1">
            <a:off x="2143125" y="1854200"/>
            <a:ext cx="46038" cy="2746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>
            <a:off x="2160588" y="5060950"/>
            <a:ext cx="71437" cy="2524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flipV="1">
            <a:off x="6767513" y="1919288"/>
            <a:ext cx="73025" cy="236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flipV="1">
            <a:off x="6775450" y="2911475"/>
            <a:ext cx="71438" cy="236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flipV="1">
            <a:off x="6726238" y="3935413"/>
            <a:ext cx="71437" cy="236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flipV="1">
            <a:off x="6740525" y="5010150"/>
            <a:ext cx="73025" cy="236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2628900" y="1536700"/>
            <a:ext cx="215900" cy="58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3949700" y="1566863"/>
            <a:ext cx="215900" cy="58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5076825" y="1554163"/>
            <a:ext cx="215900" cy="58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6192838" y="1584325"/>
            <a:ext cx="215900" cy="58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flipH="1">
            <a:off x="2736850" y="5602288"/>
            <a:ext cx="287338" cy="4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flipH="1">
            <a:off x="3849688" y="5584825"/>
            <a:ext cx="287337" cy="4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flipH="1">
            <a:off x="5040313" y="5573713"/>
            <a:ext cx="2873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flipH="1">
            <a:off x="6156325" y="5584825"/>
            <a:ext cx="288925" cy="4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кругленный прямоугольник 39">
            <a:hlinkClick r:id="rId3" action="ppaction://hlinksldjump"/>
          </p:cNvPr>
          <p:cNvSpPr/>
          <p:nvPr/>
        </p:nvSpPr>
        <p:spPr>
          <a:xfrm>
            <a:off x="214282" y="6215082"/>
            <a:ext cx="2643206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Правила игры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2" name="Скругленный прямоугольник 41">
            <a:hlinkClick r:id="rId4" action="ppaction://hlinksldjump"/>
          </p:cNvPr>
          <p:cNvSpPr/>
          <p:nvPr/>
        </p:nvSpPr>
        <p:spPr>
          <a:xfrm>
            <a:off x="6215074" y="6215082"/>
            <a:ext cx="2643206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Следующая игра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403350" y="1871663"/>
            <a:ext cx="66151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400">
                <a:hlinkClick r:id="rId2" action="ppaction://hlinksldjump"/>
              </a:rPr>
              <a:t>Основы звукового анализа</a:t>
            </a:r>
            <a:endParaRPr lang="ru-RU" sz="4400"/>
          </a:p>
          <a:p>
            <a:pPr eaLnBrk="1" hangingPunct="1"/>
            <a:r>
              <a:rPr lang="ru-RU" sz="4400">
                <a:hlinkClick r:id="rId3" action="ppaction://hlinksldjump"/>
              </a:rPr>
              <a:t>Составляем схемы</a:t>
            </a:r>
            <a:endParaRPr lang="ru-RU" sz="4400"/>
          </a:p>
          <a:p>
            <a:pPr eaLnBrk="1" hangingPunct="1"/>
            <a:r>
              <a:rPr lang="ru-RU" sz="4400">
                <a:hlinkClick r:id="rId4" action="ppaction://hlinksldjump"/>
              </a:rPr>
              <a:t>Игры</a:t>
            </a:r>
            <a:endParaRPr lang="ru-RU" sz="4400"/>
          </a:p>
          <a:p>
            <a:pPr eaLnBrk="1" hangingPunct="1"/>
            <a:r>
              <a:rPr lang="ru-RU" sz="3600"/>
              <a:t>	</a:t>
            </a:r>
            <a:endParaRPr lang="ru-RU" sz="4400"/>
          </a:p>
          <a:p>
            <a:pPr eaLnBrk="1" hangingPunct="1"/>
            <a:endParaRPr lang="ru-RU" sz="4400"/>
          </a:p>
          <a:p>
            <a:pPr eaLnBrk="1" hangingPunct="1"/>
            <a:endParaRPr lang="ru-RU" sz="4400"/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519363" y="692150"/>
            <a:ext cx="4125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5400" b="1">
                <a:solidFill>
                  <a:srgbClr val="002060"/>
                </a:solidFill>
              </a:rPr>
              <a:t>Содержание</a:t>
            </a:r>
            <a:r>
              <a:rPr lang="ru-RU" sz="540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8038" y="476250"/>
            <a:ext cx="200554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Квадрат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96913" y="1773238"/>
            <a:ext cx="79914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Цель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 тренировать детей в определении наличия заданного звука в слове</a:t>
            </a:r>
            <a:endParaRPr lang="ru-RU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Ход игры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 Педагог называет ряд слов с заданным звуком и без него. При наличии звука дети начинают движение от определенной геометрической фигуры, передвигаясь на одну клетку по направлению стрелки. При правильном выполнении задания они оказываются на геометрической фигуре, задуманной педагогом.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563" y="1198563"/>
            <a:ext cx="15525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Вариант 1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2910" y="1785926"/>
            <a:ext cx="79914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Цель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 тренировать детей в определении количества звуков в слове</a:t>
            </a:r>
            <a:endParaRPr lang="ru-RU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Ход игры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 Педагог называет слово. Дети определяют в нем количество звуков и,  начиная движение от определенной геометрической фигуры, передвигаются на такое же количество клеток по направлению стрелки. При правильном выполнении задания они оказываются на геометрической фигуре, задуманной педагогом.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8038" y="476250"/>
            <a:ext cx="200554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Квадрат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213" y="1241425"/>
            <a:ext cx="15525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Вариант 2 </a:t>
            </a: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7000892" y="285728"/>
            <a:ext cx="1785950" cy="785818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Назад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17"/>
          <p:cNvSpPr>
            <a:spLocks noChangeArrowheads="1"/>
          </p:cNvSpPr>
          <p:nvPr/>
        </p:nvSpPr>
        <p:spPr bwMode="auto">
          <a:xfrm>
            <a:off x="4926013" y="5368925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Oval 15"/>
          <p:cNvSpPr>
            <a:spLocks noChangeArrowheads="1"/>
          </p:cNvSpPr>
          <p:nvPr/>
        </p:nvSpPr>
        <p:spPr bwMode="auto">
          <a:xfrm>
            <a:off x="3846513" y="5368925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356100" y="4724400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1" name="Oval 15"/>
          <p:cNvSpPr>
            <a:spLocks noChangeArrowheads="1"/>
          </p:cNvSpPr>
          <p:nvPr/>
        </p:nvSpPr>
        <p:spPr bwMode="auto">
          <a:xfrm>
            <a:off x="3276600" y="4724400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Oval 15"/>
          <p:cNvSpPr>
            <a:spLocks noChangeArrowheads="1"/>
          </p:cNvSpPr>
          <p:nvPr/>
        </p:nvSpPr>
        <p:spPr bwMode="auto">
          <a:xfrm>
            <a:off x="5508625" y="4724400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Oval 17"/>
          <p:cNvSpPr>
            <a:spLocks noChangeArrowheads="1"/>
          </p:cNvSpPr>
          <p:nvPr/>
        </p:nvSpPr>
        <p:spPr bwMode="auto">
          <a:xfrm>
            <a:off x="6008688" y="4005263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Oval 15"/>
          <p:cNvSpPr>
            <a:spLocks noChangeArrowheads="1"/>
          </p:cNvSpPr>
          <p:nvPr/>
        </p:nvSpPr>
        <p:spPr bwMode="auto">
          <a:xfrm>
            <a:off x="4868863" y="4005263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3781425" y="4005263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6" name="Oval 15"/>
          <p:cNvSpPr>
            <a:spLocks noChangeArrowheads="1"/>
          </p:cNvSpPr>
          <p:nvPr/>
        </p:nvSpPr>
        <p:spPr bwMode="auto">
          <a:xfrm>
            <a:off x="2627313" y="4005263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7" name="Oval 15"/>
          <p:cNvSpPr>
            <a:spLocks noChangeArrowheads="1"/>
          </p:cNvSpPr>
          <p:nvPr/>
        </p:nvSpPr>
        <p:spPr bwMode="auto">
          <a:xfrm>
            <a:off x="6588125" y="3284538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8" name="Oval 17"/>
          <p:cNvSpPr>
            <a:spLocks noChangeArrowheads="1"/>
          </p:cNvSpPr>
          <p:nvPr/>
        </p:nvSpPr>
        <p:spPr bwMode="auto">
          <a:xfrm>
            <a:off x="5507038" y="3284538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4356100" y="3255963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0" name="Oval 17"/>
          <p:cNvSpPr>
            <a:spLocks noChangeArrowheads="1"/>
          </p:cNvSpPr>
          <p:nvPr/>
        </p:nvSpPr>
        <p:spPr bwMode="auto">
          <a:xfrm>
            <a:off x="3276600" y="3286125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1979613" y="3286125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4500562" y="5715016"/>
            <a:ext cx="144463" cy="36353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2638866" flipH="1">
            <a:off x="5454650" y="5130800"/>
            <a:ext cx="46038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8936358">
            <a:off x="3756025" y="5092700"/>
            <a:ext cx="49213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2638866" flipH="1">
            <a:off x="5986463" y="4452938"/>
            <a:ext cx="44450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2638866" flipH="1">
            <a:off x="6537325" y="3735388"/>
            <a:ext cx="46038" cy="296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2638866" flipH="1">
            <a:off x="5397500" y="3692525"/>
            <a:ext cx="44450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2638866" flipH="1">
            <a:off x="4310063" y="3733800"/>
            <a:ext cx="44450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2638866" flipH="1">
            <a:off x="4783138" y="4457700"/>
            <a:ext cx="46037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rot="2638866" flipH="1">
            <a:off x="4254500" y="5095875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rot="2638866" flipH="1">
            <a:off x="3155950" y="3733800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 rot="2638866" flipH="1">
            <a:off x="3708400" y="4457700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 rot="2638866" flipH="1">
            <a:off x="4805363" y="2919413"/>
            <a:ext cx="46037" cy="296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18936358">
            <a:off x="3154363" y="4427538"/>
            <a:ext cx="49212" cy="3317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rot="18936358">
            <a:off x="2490788" y="3676650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 rot="18936358">
            <a:off x="4886325" y="5106988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18936358">
            <a:off x="4273550" y="4468813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rot="18936358">
            <a:off x="3717925" y="3735388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 rot="18936358">
            <a:off x="4795838" y="3717925"/>
            <a:ext cx="49212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Стрелка вверх 36"/>
          <p:cNvSpPr/>
          <p:nvPr/>
        </p:nvSpPr>
        <p:spPr>
          <a:xfrm rot="18936358">
            <a:off x="5380038" y="4406900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верх 37"/>
          <p:cNvSpPr/>
          <p:nvPr/>
        </p:nvSpPr>
        <p:spPr>
          <a:xfrm rot="18936358">
            <a:off x="5997575" y="3652838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 rot="18936358">
            <a:off x="5437188" y="2925763"/>
            <a:ext cx="49212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 вверх 39"/>
          <p:cNvSpPr/>
          <p:nvPr/>
        </p:nvSpPr>
        <p:spPr>
          <a:xfrm rot="18936358">
            <a:off x="3111500" y="2986088"/>
            <a:ext cx="49213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трелка вверх 40"/>
          <p:cNvSpPr/>
          <p:nvPr/>
        </p:nvSpPr>
        <p:spPr>
          <a:xfrm rot="2638866" flipH="1">
            <a:off x="2506663" y="3001963"/>
            <a:ext cx="46037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615" name="Oval 17"/>
          <p:cNvSpPr>
            <a:spLocks noChangeArrowheads="1"/>
          </p:cNvSpPr>
          <p:nvPr/>
        </p:nvSpPr>
        <p:spPr bwMode="auto">
          <a:xfrm>
            <a:off x="7164388" y="2513013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6" name="Oval 15"/>
          <p:cNvSpPr>
            <a:spLocks noChangeArrowheads="1"/>
          </p:cNvSpPr>
          <p:nvPr/>
        </p:nvSpPr>
        <p:spPr bwMode="auto">
          <a:xfrm>
            <a:off x="6035675" y="2513013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" name="Oval 17"/>
          <p:cNvSpPr>
            <a:spLocks noChangeArrowheads="1"/>
          </p:cNvSpPr>
          <p:nvPr/>
        </p:nvSpPr>
        <p:spPr bwMode="auto">
          <a:xfrm>
            <a:off x="4897438" y="2497138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8" name="Oval 15"/>
          <p:cNvSpPr>
            <a:spLocks noChangeArrowheads="1"/>
          </p:cNvSpPr>
          <p:nvPr/>
        </p:nvSpPr>
        <p:spPr bwMode="auto">
          <a:xfrm>
            <a:off x="3743325" y="2513013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9" name="Oval 17"/>
          <p:cNvSpPr>
            <a:spLocks noChangeArrowheads="1"/>
          </p:cNvSpPr>
          <p:nvPr/>
        </p:nvSpPr>
        <p:spPr bwMode="auto">
          <a:xfrm>
            <a:off x="2574925" y="2497138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0" name="Oval 15"/>
          <p:cNvSpPr>
            <a:spLocks noChangeArrowheads="1"/>
          </p:cNvSpPr>
          <p:nvPr/>
        </p:nvSpPr>
        <p:spPr bwMode="auto">
          <a:xfrm>
            <a:off x="1403350" y="2497138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" name="Стрелка вверх 47"/>
          <p:cNvSpPr/>
          <p:nvPr/>
        </p:nvSpPr>
        <p:spPr>
          <a:xfrm rot="18936358">
            <a:off x="1820863" y="2949575"/>
            <a:ext cx="50800" cy="3317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Стрелка вверх 48"/>
          <p:cNvSpPr/>
          <p:nvPr/>
        </p:nvSpPr>
        <p:spPr>
          <a:xfrm rot="18936358">
            <a:off x="4197350" y="2954338"/>
            <a:ext cx="50800" cy="3317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Стрелка вверх 49"/>
          <p:cNvSpPr/>
          <p:nvPr/>
        </p:nvSpPr>
        <p:spPr>
          <a:xfrm rot="18936358">
            <a:off x="6575425" y="2935288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Стрелка вверх 50"/>
          <p:cNvSpPr/>
          <p:nvPr/>
        </p:nvSpPr>
        <p:spPr>
          <a:xfrm rot="2638866" flipH="1">
            <a:off x="3721100" y="3013075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трелка вверх 51"/>
          <p:cNvSpPr/>
          <p:nvPr/>
        </p:nvSpPr>
        <p:spPr>
          <a:xfrm rot="2638866" flipH="1">
            <a:off x="5986463" y="2954338"/>
            <a:ext cx="44450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Стрелка вверх 52"/>
          <p:cNvSpPr/>
          <p:nvPr/>
        </p:nvSpPr>
        <p:spPr>
          <a:xfrm rot="2638866" flipH="1">
            <a:off x="7021513" y="2955925"/>
            <a:ext cx="46037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627" name="Oval 15"/>
          <p:cNvSpPr>
            <a:spLocks noChangeArrowheads="1"/>
          </p:cNvSpPr>
          <p:nvPr/>
        </p:nvSpPr>
        <p:spPr bwMode="auto">
          <a:xfrm>
            <a:off x="7812088" y="1844675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8" name="Oval 17"/>
          <p:cNvSpPr>
            <a:spLocks noChangeArrowheads="1"/>
          </p:cNvSpPr>
          <p:nvPr/>
        </p:nvSpPr>
        <p:spPr bwMode="auto">
          <a:xfrm>
            <a:off x="6559550" y="1844675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" name="Oval 15"/>
          <p:cNvSpPr>
            <a:spLocks noChangeArrowheads="1"/>
          </p:cNvSpPr>
          <p:nvPr/>
        </p:nvSpPr>
        <p:spPr bwMode="auto">
          <a:xfrm>
            <a:off x="5497513" y="1844675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30" name="Oval 17"/>
          <p:cNvSpPr>
            <a:spLocks noChangeArrowheads="1"/>
          </p:cNvSpPr>
          <p:nvPr/>
        </p:nvSpPr>
        <p:spPr bwMode="auto">
          <a:xfrm>
            <a:off x="4243388" y="1870075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31" name="Oval 15"/>
          <p:cNvSpPr>
            <a:spLocks noChangeArrowheads="1"/>
          </p:cNvSpPr>
          <p:nvPr/>
        </p:nvSpPr>
        <p:spPr bwMode="auto">
          <a:xfrm>
            <a:off x="3097213" y="1844675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32" name="Oval 17"/>
          <p:cNvSpPr>
            <a:spLocks noChangeArrowheads="1"/>
          </p:cNvSpPr>
          <p:nvPr/>
        </p:nvSpPr>
        <p:spPr bwMode="auto">
          <a:xfrm>
            <a:off x="1962150" y="1870075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33" name="Oval 15"/>
          <p:cNvSpPr>
            <a:spLocks noChangeArrowheads="1"/>
          </p:cNvSpPr>
          <p:nvPr/>
        </p:nvSpPr>
        <p:spPr bwMode="auto">
          <a:xfrm>
            <a:off x="684213" y="1870075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" name="Стрелка вверх 60"/>
          <p:cNvSpPr/>
          <p:nvPr/>
        </p:nvSpPr>
        <p:spPr>
          <a:xfrm rot="2638866" flipH="1">
            <a:off x="7693025" y="2251075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Стрелка вверх 61"/>
          <p:cNvSpPr/>
          <p:nvPr/>
        </p:nvSpPr>
        <p:spPr>
          <a:xfrm rot="2638866" flipH="1">
            <a:off x="6537325" y="2232025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Стрелка вверх 62"/>
          <p:cNvSpPr/>
          <p:nvPr/>
        </p:nvSpPr>
        <p:spPr>
          <a:xfrm rot="2638866" flipH="1">
            <a:off x="5383213" y="2235200"/>
            <a:ext cx="46037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Стрелка вверх 63"/>
          <p:cNvSpPr/>
          <p:nvPr/>
        </p:nvSpPr>
        <p:spPr>
          <a:xfrm rot="2638866" flipH="1">
            <a:off x="4219575" y="2266950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Стрелка вверх 64"/>
          <p:cNvSpPr/>
          <p:nvPr/>
        </p:nvSpPr>
        <p:spPr>
          <a:xfrm rot="2638866" flipH="1">
            <a:off x="3036888" y="2251075"/>
            <a:ext cx="46037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Стрелка вверх 65"/>
          <p:cNvSpPr/>
          <p:nvPr/>
        </p:nvSpPr>
        <p:spPr>
          <a:xfrm rot="2638866" flipH="1">
            <a:off x="1936750" y="2251075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Стрелка вверх 67"/>
          <p:cNvSpPr/>
          <p:nvPr/>
        </p:nvSpPr>
        <p:spPr>
          <a:xfrm rot="18936358">
            <a:off x="4767263" y="2238375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Стрелка вверх 68"/>
          <p:cNvSpPr/>
          <p:nvPr/>
        </p:nvSpPr>
        <p:spPr>
          <a:xfrm rot="18936358">
            <a:off x="3651250" y="2197100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Стрелка вверх 69"/>
          <p:cNvSpPr/>
          <p:nvPr/>
        </p:nvSpPr>
        <p:spPr>
          <a:xfrm rot="18936358">
            <a:off x="2468563" y="2249488"/>
            <a:ext cx="50800" cy="3317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Стрелка вверх 70"/>
          <p:cNvSpPr/>
          <p:nvPr/>
        </p:nvSpPr>
        <p:spPr>
          <a:xfrm rot="18936358">
            <a:off x="1244600" y="2263775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Стрелка вверх 71"/>
          <p:cNvSpPr/>
          <p:nvPr/>
        </p:nvSpPr>
        <p:spPr>
          <a:xfrm rot="18936358">
            <a:off x="5983288" y="2225675"/>
            <a:ext cx="50800" cy="3317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Стрелка вверх 72"/>
          <p:cNvSpPr/>
          <p:nvPr/>
        </p:nvSpPr>
        <p:spPr>
          <a:xfrm rot="18936358">
            <a:off x="7099300" y="2197100"/>
            <a:ext cx="49213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3214678" y="142852"/>
            <a:ext cx="247760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Косынка 1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534988" y="1000125"/>
            <a:ext cx="720725" cy="6445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816100" y="1031875"/>
            <a:ext cx="720725" cy="6445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3024188" y="1033463"/>
            <a:ext cx="719137" cy="6429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4178300" y="1033463"/>
            <a:ext cx="720725" cy="6429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5403850" y="1036638"/>
            <a:ext cx="720725" cy="6445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6462713" y="1033463"/>
            <a:ext cx="719137" cy="6429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7667625" y="1033463"/>
            <a:ext cx="720725" cy="6429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4" name="Скругленный прямоугольник 93">
            <a:hlinkClick r:id="rId2" action="ppaction://hlinksldjump"/>
          </p:cNvPr>
          <p:cNvSpPr/>
          <p:nvPr/>
        </p:nvSpPr>
        <p:spPr>
          <a:xfrm>
            <a:off x="214282" y="6215082"/>
            <a:ext cx="2643206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Правила игры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5" name="Скругленный прямоугольник 94">
            <a:hlinkClick r:id="rId3" action="ppaction://hlinksldjump"/>
          </p:cNvPr>
          <p:cNvSpPr/>
          <p:nvPr/>
        </p:nvSpPr>
        <p:spPr>
          <a:xfrm>
            <a:off x="3214678" y="6215082"/>
            <a:ext cx="2643206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Пример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7" name="Скругленный прямоугольник 96">
            <a:hlinkClick r:id="rId4" action="ppaction://hlinksldjump"/>
          </p:cNvPr>
          <p:cNvSpPr/>
          <p:nvPr/>
        </p:nvSpPr>
        <p:spPr>
          <a:xfrm>
            <a:off x="6215074" y="6215082"/>
            <a:ext cx="2643206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Следующая игра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8038" y="476250"/>
            <a:ext cx="247760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Косынка 1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684213" y="1341438"/>
            <a:ext cx="79914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Цель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 тренировать в дифференциации звуков по твердости-мягкости</a:t>
            </a:r>
          </a:p>
          <a:p>
            <a:pPr eaLnBrk="1" hangingPunct="1">
              <a:defRPr/>
            </a:pPr>
            <a:endParaRPr lang="ru-RU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Ход игры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 Педагог называет ряд слов с дифференцируемыми по твердости-мягкости звуками. Дети начинают движение от стрелки вверх к синему или зеленому кругу соответственно. При правильном выполнении задания они оказываются на квадрате определенного цвета, задуманном педагогом.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143768" y="142852"/>
            <a:ext cx="1785950" cy="785818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Назад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17"/>
          <p:cNvSpPr>
            <a:spLocks noChangeArrowheads="1"/>
          </p:cNvSpPr>
          <p:nvPr/>
        </p:nvSpPr>
        <p:spPr bwMode="auto">
          <a:xfrm>
            <a:off x="4926013" y="5368925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Oval 15"/>
          <p:cNvSpPr>
            <a:spLocks noChangeArrowheads="1"/>
          </p:cNvSpPr>
          <p:nvPr/>
        </p:nvSpPr>
        <p:spPr bwMode="auto">
          <a:xfrm>
            <a:off x="3846513" y="5368925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356100" y="4724400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1" name="Oval 15"/>
          <p:cNvSpPr>
            <a:spLocks noChangeArrowheads="1"/>
          </p:cNvSpPr>
          <p:nvPr/>
        </p:nvSpPr>
        <p:spPr bwMode="auto">
          <a:xfrm>
            <a:off x="3276600" y="4724400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Oval 15"/>
          <p:cNvSpPr>
            <a:spLocks noChangeArrowheads="1"/>
          </p:cNvSpPr>
          <p:nvPr/>
        </p:nvSpPr>
        <p:spPr bwMode="auto">
          <a:xfrm>
            <a:off x="5508625" y="4724400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Oval 17"/>
          <p:cNvSpPr>
            <a:spLocks noChangeArrowheads="1"/>
          </p:cNvSpPr>
          <p:nvPr/>
        </p:nvSpPr>
        <p:spPr bwMode="auto">
          <a:xfrm>
            <a:off x="6008688" y="4005263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Oval 15"/>
          <p:cNvSpPr>
            <a:spLocks noChangeArrowheads="1"/>
          </p:cNvSpPr>
          <p:nvPr/>
        </p:nvSpPr>
        <p:spPr bwMode="auto">
          <a:xfrm>
            <a:off x="4868863" y="4005263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3781425" y="4005263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6" name="Oval 15"/>
          <p:cNvSpPr>
            <a:spLocks noChangeArrowheads="1"/>
          </p:cNvSpPr>
          <p:nvPr/>
        </p:nvSpPr>
        <p:spPr bwMode="auto">
          <a:xfrm>
            <a:off x="2627313" y="4005263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7" name="Oval 15"/>
          <p:cNvSpPr>
            <a:spLocks noChangeArrowheads="1"/>
          </p:cNvSpPr>
          <p:nvPr/>
        </p:nvSpPr>
        <p:spPr bwMode="auto">
          <a:xfrm>
            <a:off x="6588125" y="3284538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8" name="Oval 17"/>
          <p:cNvSpPr>
            <a:spLocks noChangeArrowheads="1"/>
          </p:cNvSpPr>
          <p:nvPr/>
        </p:nvSpPr>
        <p:spPr bwMode="auto">
          <a:xfrm>
            <a:off x="5507038" y="3284538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4356100" y="3255963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0" name="Oval 17"/>
          <p:cNvSpPr>
            <a:spLocks noChangeArrowheads="1"/>
          </p:cNvSpPr>
          <p:nvPr/>
        </p:nvSpPr>
        <p:spPr bwMode="auto">
          <a:xfrm>
            <a:off x="3276600" y="3286125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1979613" y="3286125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4530725" y="5911850"/>
            <a:ext cx="144463" cy="36353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2638866" flipH="1">
            <a:off x="5454650" y="5130800"/>
            <a:ext cx="46038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8936358">
            <a:off x="3756025" y="5092700"/>
            <a:ext cx="49213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2638866" flipH="1">
            <a:off x="5986463" y="4452938"/>
            <a:ext cx="44450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2638866" flipH="1">
            <a:off x="6537325" y="3735388"/>
            <a:ext cx="46038" cy="296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2638866" flipH="1">
            <a:off x="5397500" y="3692525"/>
            <a:ext cx="44450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2638866" flipH="1">
            <a:off x="4310063" y="3733800"/>
            <a:ext cx="44450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2638866" flipH="1">
            <a:off x="4783138" y="4457700"/>
            <a:ext cx="46037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rot="2638866" flipH="1">
            <a:off x="4254500" y="5095875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rot="2638866" flipH="1">
            <a:off x="3155950" y="3733800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 rot="2638866" flipH="1">
            <a:off x="3708400" y="4457700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 rot="2638866" flipH="1">
            <a:off x="4805363" y="2919413"/>
            <a:ext cx="46037" cy="296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18936358">
            <a:off x="3154363" y="4427538"/>
            <a:ext cx="49212" cy="3317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rot="18936358">
            <a:off x="2490788" y="3676650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 rot="18936358">
            <a:off x="4886325" y="5106988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18936358">
            <a:off x="4273550" y="4468813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rot="18936358">
            <a:off x="3717925" y="3735388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 rot="18936358">
            <a:off x="4795838" y="3717925"/>
            <a:ext cx="49212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Стрелка вверх 36"/>
          <p:cNvSpPr/>
          <p:nvPr/>
        </p:nvSpPr>
        <p:spPr>
          <a:xfrm rot="18936358">
            <a:off x="5380038" y="4406900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верх 37"/>
          <p:cNvSpPr/>
          <p:nvPr/>
        </p:nvSpPr>
        <p:spPr>
          <a:xfrm rot="18936358">
            <a:off x="5997575" y="3652838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 rot="18936358">
            <a:off x="5437188" y="2925763"/>
            <a:ext cx="49212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 вверх 39"/>
          <p:cNvSpPr/>
          <p:nvPr/>
        </p:nvSpPr>
        <p:spPr>
          <a:xfrm rot="18936358">
            <a:off x="3111500" y="2986088"/>
            <a:ext cx="49213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трелка вверх 40"/>
          <p:cNvSpPr/>
          <p:nvPr/>
        </p:nvSpPr>
        <p:spPr>
          <a:xfrm rot="2638866" flipH="1">
            <a:off x="2506663" y="3001963"/>
            <a:ext cx="46037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615" name="Oval 17"/>
          <p:cNvSpPr>
            <a:spLocks noChangeArrowheads="1"/>
          </p:cNvSpPr>
          <p:nvPr/>
        </p:nvSpPr>
        <p:spPr bwMode="auto">
          <a:xfrm>
            <a:off x="7164388" y="2513013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6" name="Oval 15"/>
          <p:cNvSpPr>
            <a:spLocks noChangeArrowheads="1"/>
          </p:cNvSpPr>
          <p:nvPr/>
        </p:nvSpPr>
        <p:spPr bwMode="auto">
          <a:xfrm>
            <a:off x="6035675" y="2513013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" name="Oval 17"/>
          <p:cNvSpPr>
            <a:spLocks noChangeArrowheads="1"/>
          </p:cNvSpPr>
          <p:nvPr/>
        </p:nvSpPr>
        <p:spPr bwMode="auto">
          <a:xfrm>
            <a:off x="4897438" y="2497138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8" name="Oval 15"/>
          <p:cNvSpPr>
            <a:spLocks noChangeArrowheads="1"/>
          </p:cNvSpPr>
          <p:nvPr/>
        </p:nvSpPr>
        <p:spPr bwMode="auto">
          <a:xfrm>
            <a:off x="3743325" y="2513013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9" name="Oval 17"/>
          <p:cNvSpPr>
            <a:spLocks noChangeArrowheads="1"/>
          </p:cNvSpPr>
          <p:nvPr/>
        </p:nvSpPr>
        <p:spPr bwMode="auto">
          <a:xfrm>
            <a:off x="2574925" y="2497138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0" name="Oval 15"/>
          <p:cNvSpPr>
            <a:spLocks noChangeArrowheads="1"/>
          </p:cNvSpPr>
          <p:nvPr/>
        </p:nvSpPr>
        <p:spPr bwMode="auto">
          <a:xfrm>
            <a:off x="1403350" y="2497138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" name="Стрелка вверх 47"/>
          <p:cNvSpPr/>
          <p:nvPr/>
        </p:nvSpPr>
        <p:spPr>
          <a:xfrm rot="18936358">
            <a:off x="1820863" y="2949575"/>
            <a:ext cx="50800" cy="3317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Стрелка вверх 48"/>
          <p:cNvSpPr/>
          <p:nvPr/>
        </p:nvSpPr>
        <p:spPr>
          <a:xfrm rot="18936358">
            <a:off x="4197350" y="2954338"/>
            <a:ext cx="50800" cy="3317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Стрелка вверх 49"/>
          <p:cNvSpPr/>
          <p:nvPr/>
        </p:nvSpPr>
        <p:spPr>
          <a:xfrm rot="18936358">
            <a:off x="6575425" y="2935288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Стрелка вверх 50"/>
          <p:cNvSpPr/>
          <p:nvPr/>
        </p:nvSpPr>
        <p:spPr>
          <a:xfrm rot="2638866" flipH="1">
            <a:off x="3721100" y="3013075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трелка вверх 51"/>
          <p:cNvSpPr/>
          <p:nvPr/>
        </p:nvSpPr>
        <p:spPr>
          <a:xfrm rot="2638866" flipH="1">
            <a:off x="5986463" y="2954338"/>
            <a:ext cx="44450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Стрелка вверх 52"/>
          <p:cNvSpPr/>
          <p:nvPr/>
        </p:nvSpPr>
        <p:spPr>
          <a:xfrm rot="2638866" flipH="1">
            <a:off x="7021513" y="2955925"/>
            <a:ext cx="46037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627" name="Oval 15"/>
          <p:cNvSpPr>
            <a:spLocks noChangeArrowheads="1"/>
          </p:cNvSpPr>
          <p:nvPr/>
        </p:nvSpPr>
        <p:spPr bwMode="auto">
          <a:xfrm>
            <a:off x="7812088" y="1844675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8" name="Oval 17"/>
          <p:cNvSpPr>
            <a:spLocks noChangeArrowheads="1"/>
          </p:cNvSpPr>
          <p:nvPr/>
        </p:nvSpPr>
        <p:spPr bwMode="auto">
          <a:xfrm>
            <a:off x="6559550" y="1844675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" name="Oval 15"/>
          <p:cNvSpPr>
            <a:spLocks noChangeArrowheads="1"/>
          </p:cNvSpPr>
          <p:nvPr/>
        </p:nvSpPr>
        <p:spPr bwMode="auto">
          <a:xfrm>
            <a:off x="5497513" y="1844675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30" name="Oval 17"/>
          <p:cNvSpPr>
            <a:spLocks noChangeArrowheads="1"/>
          </p:cNvSpPr>
          <p:nvPr/>
        </p:nvSpPr>
        <p:spPr bwMode="auto">
          <a:xfrm>
            <a:off x="4243388" y="1870075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31" name="Oval 15"/>
          <p:cNvSpPr>
            <a:spLocks noChangeArrowheads="1"/>
          </p:cNvSpPr>
          <p:nvPr/>
        </p:nvSpPr>
        <p:spPr bwMode="auto">
          <a:xfrm>
            <a:off x="3097213" y="1844675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32" name="Oval 17"/>
          <p:cNvSpPr>
            <a:spLocks noChangeArrowheads="1"/>
          </p:cNvSpPr>
          <p:nvPr/>
        </p:nvSpPr>
        <p:spPr bwMode="auto">
          <a:xfrm>
            <a:off x="1962150" y="1870075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33" name="Oval 15"/>
          <p:cNvSpPr>
            <a:spLocks noChangeArrowheads="1"/>
          </p:cNvSpPr>
          <p:nvPr/>
        </p:nvSpPr>
        <p:spPr bwMode="auto">
          <a:xfrm>
            <a:off x="684213" y="1870075"/>
            <a:ext cx="431800" cy="4318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" name="Стрелка вверх 60"/>
          <p:cNvSpPr/>
          <p:nvPr/>
        </p:nvSpPr>
        <p:spPr>
          <a:xfrm rot="2638866" flipH="1">
            <a:off x="7693025" y="2251075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Стрелка вверх 61"/>
          <p:cNvSpPr/>
          <p:nvPr/>
        </p:nvSpPr>
        <p:spPr>
          <a:xfrm rot="2638866" flipH="1">
            <a:off x="6537325" y="2232025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Стрелка вверх 62"/>
          <p:cNvSpPr/>
          <p:nvPr/>
        </p:nvSpPr>
        <p:spPr>
          <a:xfrm rot="2638866" flipH="1">
            <a:off x="5383213" y="2235200"/>
            <a:ext cx="46037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Стрелка вверх 63"/>
          <p:cNvSpPr/>
          <p:nvPr/>
        </p:nvSpPr>
        <p:spPr>
          <a:xfrm rot="2638866" flipH="1">
            <a:off x="4219575" y="2266950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Стрелка вверх 64"/>
          <p:cNvSpPr/>
          <p:nvPr/>
        </p:nvSpPr>
        <p:spPr>
          <a:xfrm rot="2638866" flipH="1">
            <a:off x="3036888" y="2251075"/>
            <a:ext cx="46037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Стрелка вверх 65"/>
          <p:cNvSpPr/>
          <p:nvPr/>
        </p:nvSpPr>
        <p:spPr>
          <a:xfrm rot="2638866" flipH="1">
            <a:off x="1936750" y="2251075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Стрелка вверх 67"/>
          <p:cNvSpPr/>
          <p:nvPr/>
        </p:nvSpPr>
        <p:spPr>
          <a:xfrm rot="18936358">
            <a:off x="4767263" y="2238375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Стрелка вверх 68"/>
          <p:cNvSpPr/>
          <p:nvPr/>
        </p:nvSpPr>
        <p:spPr>
          <a:xfrm rot="18936358">
            <a:off x="3651250" y="2197100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Стрелка вверх 69"/>
          <p:cNvSpPr/>
          <p:nvPr/>
        </p:nvSpPr>
        <p:spPr>
          <a:xfrm rot="18936358">
            <a:off x="2468563" y="2249488"/>
            <a:ext cx="50800" cy="3317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Стрелка вверх 70"/>
          <p:cNvSpPr/>
          <p:nvPr/>
        </p:nvSpPr>
        <p:spPr>
          <a:xfrm rot="18936358">
            <a:off x="1244600" y="2263775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Стрелка вверх 71"/>
          <p:cNvSpPr/>
          <p:nvPr/>
        </p:nvSpPr>
        <p:spPr>
          <a:xfrm rot="18936358">
            <a:off x="5983288" y="2225675"/>
            <a:ext cx="50800" cy="3317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Стрелка вверх 72"/>
          <p:cNvSpPr/>
          <p:nvPr/>
        </p:nvSpPr>
        <p:spPr>
          <a:xfrm rot="18936358">
            <a:off x="7099300" y="2197100"/>
            <a:ext cx="49213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3214678" y="142852"/>
            <a:ext cx="247760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Косынка 1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534988" y="1000125"/>
            <a:ext cx="720725" cy="6445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816100" y="1031875"/>
            <a:ext cx="720725" cy="6445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3024188" y="1033463"/>
            <a:ext cx="719137" cy="6429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4178300" y="1033463"/>
            <a:ext cx="720725" cy="6429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5403850" y="1036638"/>
            <a:ext cx="720725" cy="6445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6462713" y="1033463"/>
            <a:ext cx="719137" cy="6429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7667625" y="1033463"/>
            <a:ext cx="720725" cy="6429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929586" y="2857496"/>
            <a:ext cx="8429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ук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00958" y="3500438"/>
            <a:ext cx="13287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ейка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786710" y="4143380"/>
            <a:ext cx="10937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со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ль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929586" y="4786322"/>
            <a:ext cx="9112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по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л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786710" y="5429264"/>
            <a:ext cx="11144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ей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072330" y="6000768"/>
            <a:ext cx="1841500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мо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оток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14282" y="4857760"/>
            <a:ext cx="336342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i="1" dirty="0">
                <a:solidFill>
                  <a:schemeClr val="tx2">
                    <a:lumMod val="50000"/>
                  </a:schemeClr>
                </a:solidFill>
              </a:rPr>
              <a:t>Например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дифференциация </a:t>
            </a:r>
          </a:p>
          <a:p>
            <a:pPr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звуков [л] - [л′] 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4" name="Стрелка влево 93">
            <a:hlinkClick r:id="rId2" action="ppaction://hlinksldjump"/>
          </p:cNvPr>
          <p:cNvSpPr/>
          <p:nvPr/>
        </p:nvSpPr>
        <p:spPr>
          <a:xfrm>
            <a:off x="7143768" y="142852"/>
            <a:ext cx="1785950" cy="785818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Назад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14" grpId="0" animBg="1"/>
      <p:bldP spid="44" grpId="0" animBg="1"/>
      <p:bldP spid="56" grpId="0" animBg="1"/>
      <p:bldP spid="86" grpId="0" animBg="1"/>
      <p:bldP spid="18" grpId="0"/>
      <p:bldP spid="80" grpId="0"/>
      <p:bldP spid="89" grpId="0"/>
      <p:bldP spid="90" grpId="0"/>
      <p:bldP spid="91" grpId="0"/>
      <p:bldP spid="92" grpId="0"/>
      <p:bldP spid="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7"/>
          <p:cNvSpPr>
            <a:spLocks noChangeArrowheads="1"/>
          </p:cNvSpPr>
          <p:nvPr/>
        </p:nvSpPr>
        <p:spPr bwMode="auto">
          <a:xfrm>
            <a:off x="4926013" y="5368925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Oval 15"/>
          <p:cNvSpPr>
            <a:spLocks noChangeArrowheads="1"/>
          </p:cNvSpPr>
          <p:nvPr/>
        </p:nvSpPr>
        <p:spPr bwMode="auto">
          <a:xfrm>
            <a:off x="3846513" y="5368925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000" b="1" dirty="0">
                <a:sym typeface="Wingdings"/>
              </a:rPr>
              <a:t></a:t>
            </a:r>
            <a:endParaRPr lang="ru-RU" sz="2000" b="1" dirty="0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356100" y="4724400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3276600" y="4724400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5508625" y="4724400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6008688" y="4005263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4868863" y="4005263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3781425" y="4005263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2627313" y="4005263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6588125" y="3284538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5507038" y="3284538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4356100" y="3255963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3276600" y="3286125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979613" y="3286125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17" name="Стрелка вверх 16"/>
          <p:cNvSpPr/>
          <p:nvPr/>
        </p:nvSpPr>
        <p:spPr>
          <a:xfrm>
            <a:off x="4500562" y="5786454"/>
            <a:ext cx="144463" cy="36353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2638866" flipH="1">
            <a:off x="5454650" y="5130800"/>
            <a:ext cx="46038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8936358">
            <a:off x="3756025" y="5092700"/>
            <a:ext cx="49213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2638866" flipH="1">
            <a:off x="5986463" y="4452938"/>
            <a:ext cx="44450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2638866" flipH="1">
            <a:off x="6537325" y="3735388"/>
            <a:ext cx="46038" cy="296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2638866" flipH="1">
            <a:off x="5397500" y="3692525"/>
            <a:ext cx="44450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2638866" flipH="1">
            <a:off x="4310063" y="3733800"/>
            <a:ext cx="44450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2638866" flipH="1">
            <a:off x="4783138" y="4457700"/>
            <a:ext cx="46037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rot="2638866" flipH="1">
            <a:off x="4254500" y="5095875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rot="2638866" flipH="1">
            <a:off x="3155950" y="3733800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 rot="2638866" flipH="1">
            <a:off x="3708400" y="4457700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 rot="2638866" flipH="1">
            <a:off x="4805363" y="2919413"/>
            <a:ext cx="46037" cy="296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18936358">
            <a:off x="3154363" y="4427538"/>
            <a:ext cx="49212" cy="3317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rot="18936358">
            <a:off x="2490788" y="3676650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 rot="18936358">
            <a:off x="4886325" y="5106988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18936358">
            <a:off x="4273550" y="4468813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rot="18936358">
            <a:off x="3717925" y="3735388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 rot="18936358">
            <a:off x="4795838" y="3717925"/>
            <a:ext cx="49212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Стрелка вверх 36"/>
          <p:cNvSpPr/>
          <p:nvPr/>
        </p:nvSpPr>
        <p:spPr>
          <a:xfrm rot="18936358">
            <a:off x="5380038" y="4406900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верх 37"/>
          <p:cNvSpPr/>
          <p:nvPr/>
        </p:nvSpPr>
        <p:spPr>
          <a:xfrm rot="18936358">
            <a:off x="5997575" y="3652838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 rot="18936358">
            <a:off x="5437188" y="2925763"/>
            <a:ext cx="49212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 вверх 39"/>
          <p:cNvSpPr/>
          <p:nvPr/>
        </p:nvSpPr>
        <p:spPr>
          <a:xfrm rot="18936358">
            <a:off x="3111500" y="2986088"/>
            <a:ext cx="49213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трелка вверх 40"/>
          <p:cNvSpPr/>
          <p:nvPr/>
        </p:nvSpPr>
        <p:spPr>
          <a:xfrm rot="2638866" flipH="1">
            <a:off x="2506663" y="3001963"/>
            <a:ext cx="46037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7164388" y="2513013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6035675" y="2513013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44" name="Oval 17"/>
          <p:cNvSpPr>
            <a:spLocks noChangeArrowheads="1"/>
          </p:cNvSpPr>
          <p:nvPr/>
        </p:nvSpPr>
        <p:spPr bwMode="auto">
          <a:xfrm>
            <a:off x="4897438" y="2497138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3743325" y="2513013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46" name="Oval 17"/>
          <p:cNvSpPr>
            <a:spLocks noChangeArrowheads="1"/>
          </p:cNvSpPr>
          <p:nvPr/>
        </p:nvSpPr>
        <p:spPr bwMode="auto">
          <a:xfrm>
            <a:off x="2574925" y="2497138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" name="Oval 15"/>
          <p:cNvSpPr>
            <a:spLocks noChangeArrowheads="1"/>
          </p:cNvSpPr>
          <p:nvPr/>
        </p:nvSpPr>
        <p:spPr bwMode="auto">
          <a:xfrm>
            <a:off x="1403350" y="2497138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48" name="Стрелка вверх 47"/>
          <p:cNvSpPr/>
          <p:nvPr/>
        </p:nvSpPr>
        <p:spPr>
          <a:xfrm rot="18936358">
            <a:off x="1820863" y="2949575"/>
            <a:ext cx="50800" cy="3317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Стрелка вверх 48"/>
          <p:cNvSpPr/>
          <p:nvPr/>
        </p:nvSpPr>
        <p:spPr>
          <a:xfrm rot="18936358">
            <a:off x="4197350" y="2954338"/>
            <a:ext cx="50800" cy="3317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Стрелка вверх 49"/>
          <p:cNvSpPr/>
          <p:nvPr/>
        </p:nvSpPr>
        <p:spPr>
          <a:xfrm rot="18936358">
            <a:off x="6575425" y="2935288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Стрелка вверх 50"/>
          <p:cNvSpPr/>
          <p:nvPr/>
        </p:nvSpPr>
        <p:spPr>
          <a:xfrm rot="2638866" flipH="1">
            <a:off x="3721100" y="3013075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трелка вверх 51"/>
          <p:cNvSpPr/>
          <p:nvPr/>
        </p:nvSpPr>
        <p:spPr>
          <a:xfrm rot="2638866" flipH="1">
            <a:off x="5986463" y="2954338"/>
            <a:ext cx="44450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Стрелка вверх 52"/>
          <p:cNvSpPr/>
          <p:nvPr/>
        </p:nvSpPr>
        <p:spPr>
          <a:xfrm rot="2638866" flipH="1">
            <a:off x="7021513" y="2955925"/>
            <a:ext cx="46037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Oval 15"/>
          <p:cNvSpPr>
            <a:spLocks noChangeArrowheads="1"/>
          </p:cNvSpPr>
          <p:nvPr/>
        </p:nvSpPr>
        <p:spPr bwMode="auto">
          <a:xfrm>
            <a:off x="7812088" y="1844675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55" name="Oval 17"/>
          <p:cNvSpPr>
            <a:spLocks noChangeArrowheads="1"/>
          </p:cNvSpPr>
          <p:nvPr/>
        </p:nvSpPr>
        <p:spPr bwMode="auto">
          <a:xfrm>
            <a:off x="6559550" y="1844675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6" name="Oval 15"/>
          <p:cNvSpPr>
            <a:spLocks noChangeArrowheads="1"/>
          </p:cNvSpPr>
          <p:nvPr/>
        </p:nvSpPr>
        <p:spPr bwMode="auto">
          <a:xfrm>
            <a:off x="5497513" y="1844675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57" name="Oval 17"/>
          <p:cNvSpPr>
            <a:spLocks noChangeArrowheads="1"/>
          </p:cNvSpPr>
          <p:nvPr/>
        </p:nvSpPr>
        <p:spPr bwMode="auto">
          <a:xfrm>
            <a:off x="4243388" y="1870075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8" name="Oval 15"/>
          <p:cNvSpPr>
            <a:spLocks noChangeArrowheads="1"/>
          </p:cNvSpPr>
          <p:nvPr/>
        </p:nvSpPr>
        <p:spPr bwMode="auto">
          <a:xfrm>
            <a:off x="3097213" y="1844675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59" name="Oval 17"/>
          <p:cNvSpPr>
            <a:spLocks noChangeArrowheads="1"/>
          </p:cNvSpPr>
          <p:nvPr/>
        </p:nvSpPr>
        <p:spPr bwMode="auto">
          <a:xfrm>
            <a:off x="1962150" y="1870075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0" name="Oval 15"/>
          <p:cNvSpPr>
            <a:spLocks noChangeArrowheads="1"/>
          </p:cNvSpPr>
          <p:nvPr/>
        </p:nvSpPr>
        <p:spPr bwMode="auto">
          <a:xfrm>
            <a:off x="684213" y="1870075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61" name="Стрелка вверх 60"/>
          <p:cNvSpPr/>
          <p:nvPr/>
        </p:nvSpPr>
        <p:spPr>
          <a:xfrm rot="2638866" flipH="1">
            <a:off x="7693025" y="2251075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Стрелка вверх 61"/>
          <p:cNvSpPr/>
          <p:nvPr/>
        </p:nvSpPr>
        <p:spPr>
          <a:xfrm rot="2638866" flipH="1">
            <a:off x="6537325" y="2232025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Стрелка вверх 62"/>
          <p:cNvSpPr/>
          <p:nvPr/>
        </p:nvSpPr>
        <p:spPr>
          <a:xfrm rot="2638866" flipH="1">
            <a:off x="5383213" y="2235200"/>
            <a:ext cx="46037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Стрелка вверх 63"/>
          <p:cNvSpPr/>
          <p:nvPr/>
        </p:nvSpPr>
        <p:spPr>
          <a:xfrm rot="2638866" flipH="1">
            <a:off x="4219575" y="2266950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Стрелка вверх 64"/>
          <p:cNvSpPr/>
          <p:nvPr/>
        </p:nvSpPr>
        <p:spPr>
          <a:xfrm rot="2638866" flipH="1">
            <a:off x="3036888" y="2251075"/>
            <a:ext cx="46037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Стрелка вверх 65"/>
          <p:cNvSpPr/>
          <p:nvPr/>
        </p:nvSpPr>
        <p:spPr>
          <a:xfrm rot="2638866" flipH="1">
            <a:off x="1936750" y="2251075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Стрелка вверх 67"/>
          <p:cNvSpPr/>
          <p:nvPr/>
        </p:nvSpPr>
        <p:spPr>
          <a:xfrm rot="18936358">
            <a:off x="4767263" y="2238375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Стрелка вверх 68"/>
          <p:cNvSpPr/>
          <p:nvPr/>
        </p:nvSpPr>
        <p:spPr>
          <a:xfrm rot="18936358">
            <a:off x="3651250" y="2197100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Стрелка вверх 69"/>
          <p:cNvSpPr/>
          <p:nvPr/>
        </p:nvSpPr>
        <p:spPr>
          <a:xfrm rot="18936358">
            <a:off x="2468563" y="2249488"/>
            <a:ext cx="50800" cy="3317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Стрелка вверх 70"/>
          <p:cNvSpPr/>
          <p:nvPr/>
        </p:nvSpPr>
        <p:spPr>
          <a:xfrm rot="18936358">
            <a:off x="1244600" y="2263775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Стрелка вверх 71"/>
          <p:cNvSpPr/>
          <p:nvPr/>
        </p:nvSpPr>
        <p:spPr>
          <a:xfrm rot="18936358">
            <a:off x="5983288" y="2225675"/>
            <a:ext cx="50800" cy="3317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Стрелка вверх 72"/>
          <p:cNvSpPr/>
          <p:nvPr/>
        </p:nvSpPr>
        <p:spPr>
          <a:xfrm rot="18936358">
            <a:off x="7099300" y="2197100"/>
            <a:ext cx="49213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Равнобедренный треугольник 73"/>
          <p:cNvSpPr/>
          <p:nvPr/>
        </p:nvSpPr>
        <p:spPr>
          <a:xfrm>
            <a:off x="539750" y="996950"/>
            <a:ext cx="719138" cy="6477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Равнобедренный треугольник 74"/>
          <p:cNvSpPr/>
          <p:nvPr/>
        </p:nvSpPr>
        <p:spPr>
          <a:xfrm>
            <a:off x="1700213" y="996950"/>
            <a:ext cx="720725" cy="6477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Равнобедренный треугольник 75"/>
          <p:cNvSpPr/>
          <p:nvPr/>
        </p:nvSpPr>
        <p:spPr>
          <a:xfrm>
            <a:off x="2938463" y="996950"/>
            <a:ext cx="720725" cy="6477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Равнобедренный треугольник 76"/>
          <p:cNvSpPr/>
          <p:nvPr/>
        </p:nvSpPr>
        <p:spPr>
          <a:xfrm>
            <a:off x="4071938" y="996950"/>
            <a:ext cx="720725" cy="6477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Равнобедренный треугольник 77"/>
          <p:cNvSpPr/>
          <p:nvPr/>
        </p:nvSpPr>
        <p:spPr>
          <a:xfrm>
            <a:off x="5329238" y="996950"/>
            <a:ext cx="719137" cy="64770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Равнобедренный треугольник 78"/>
          <p:cNvSpPr/>
          <p:nvPr/>
        </p:nvSpPr>
        <p:spPr>
          <a:xfrm>
            <a:off x="6440488" y="996950"/>
            <a:ext cx="720725" cy="6477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Равнобедренный треугольник 79"/>
          <p:cNvSpPr/>
          <p:nvPr/>
        </p:nvSpPr>
        <p:spPr>
          <a:xfrm>
            <a:off x="7596188" y="996950"/>
            <a:ext cx="720725" cy="6477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3087688" y="188913"/>
            <a:ext cx="247760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Косынка 2</a:t>
            </a:r>
          </a:p>
        </p:txBody>
      </p:sp>
      <p:sp>
        <p:nvSpPr>
          <p:cNvPr id="90" name="Скругленный прямоугольник 89">
            <a:hlinkClick r:id="rId2" action="ppaction://hlinksldjump"/>
          </p:cNvPr>
          <p:cNvSpPr/>
          <p:nvPr/>
        </p:nvSpPr>
        <p:spPr>
          <a:xfrm>
            <a:off x="214282" y="6215082"/>
            <a:ext cx="2643206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Правила игры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1" name="Скругленный прямоугольник 90">
            <a:hlinkClick r:id="rId3" action="ppaction://hlinksldjump"/>
          </p:cNvPr>
          <p:cNvSpPr/>
          <p:nvPr/>
        </p:nvSpPr>
        <p:spPr>
          <a:xfrm>
            <a:off x="3214678" y="6215082"/>
            <a:ext cx="2643206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Пример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2" name="Скругленный прямоугольник 91">
            <a:hlinkClick r:id="rId4" action="ppaction://hlinksldjump"/>
          </p:cNvPr>
          <p:cNvSpPr/>
          <p:nvPr/>
        </p:nvSpPr>
        <p:spPr>
          <a:xfrm>
            <a:off x="6215074" y="6215082"/>
            <a:ext cx="2643206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Следующая игра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8038" y="476250"/>
            <a:ext cx="247760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Косынка 2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4213" y="1412875"/>
            <a:ext cx="79914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Цель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 тренировать в дифференциации звуков по звонкости-глухости</a:t>
            </a:r>
          </a:p>
          <a:p>
            <a:pPr eaLnBrk="1" hangingPunct="1">
              <a:defRPr/>
            </a:pPr>
            <a:endParaRPr lang="ru-RU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Ход игры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 Педагог называет ряд слов с дифференцируемыми по звонкости-глухости звуками. Дети начинают движение от стрелки вверх к кругу с колокольчиком или без него. При правильном выполнении задания они оказываются на треугольнике определенного цвета, задуманном педагогом.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143768" y="142852"/>
            <a:ext cx="1785950" cy="785818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Назад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7"/>
          <p:cNvSpPr>
            <a:spLocks noChangeArrowheads="1"/>
          </p:cNvSpPr>
          <p:nvPr/>
        </p:nvSpPr>
        <p:spPr bwMode="auto">
          <a:xfrm>
            <a:off x="4926013" y="5368925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Oval 15"/>
          <p:cNvSpPr>
            <a:spLocks noChangeArrowheads="1"/>
          </p:cNvSpPr>
          <p:nvPr/>
        </p:nvSpPr>
        <p:spPr bwMode="auto">
          <a:xfrm>
            <a:off x="3846513" y="5368925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000" b="1" dirty="0">
                <a:sym typeface="Wingdings"/>
              </a:rPr>
              <a:t></a:t>
            </a:r>
            <a:endParaRPr lang="ru-RU" sz="2000" b="1" dirty="0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356100" y="4724400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3276600" y="4724400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5508625" y="4724400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6008688" y="4005263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4868863" y="4005263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3781425" y="4005263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2627313" y="4005263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6588125" y="3284538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5507038" y="3284538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4356100" y="3255963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3276600" y="3286125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979613" y="3286125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17" name="Стрелка вверх 16"/>
          <p:cNvSpPr/>
          <p:nvPr/>
        </p:nvSpPr>
        <p:spPr>
          <a:xfrm>
            <a:off x="4530725" y="5911850"/>
            <a:ext cx="144463" cy="36353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2638866" flipH="1">
            <a:off x="5454650" y="5130800"/>
            <a:ext cx="46038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8936358">
            <a:off x="3756025" y="5092700"/>
            <a:ext cx="49213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2638866" flipH="1">
            <a:off x="5986463" y="4452938"/>
            <a:ext cx="44450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2638866" flipH="1">
            <a:off x="6537325" y="3735388"/>
            <a:ext cx="46038" cy="296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2638866" flipH="1">
            <a:off x="5397500" y="3692525"/>
            <a:ext cx="44450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2638866" flipH="1">
            <a:off x="4310063" y="3733800"/>
            <a:ext cx="44450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2638866" flipH="1">
            <a:off x="4783138" y="4457700"/>
            <a:ext cx="46037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rot="2638866" flipH="1">
            <a:off x="4254500" y="5095875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rot="2638866" flipH="1">
            <a:off x="3155950" y="3733800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 rot="2638866" flipH="1">
            <a:off x="3708400" y="4457700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 rot="2638866" flipH="1">
            <a:off x="4805363" y="2919413"/>
            <a:ext cx="46037" cy="296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18936358">
            <a:off x="3154363" y="4427538"/>
            <a:ext cx="49212" cy="3317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rot="18936358">
            <a:off x="2490788" y="3676650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 rot="18936358">
            <a:off x="4886325" y="5106988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18936358">
            <a:off x="4273550" y="4468813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rot="18936358">
            <a:off x="3717925" y="3735388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 rot="18936358">
            <a:off x="4795838" y="3717925"/>
            <a:ext cx="49212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Стрелка вверх 36"/>
          <p:cNvSpPr/>
          <p:nvPr/>
        </p:nvSpPr>
        <p:spPr>
          <a:xfrm rot="18936358">
            <a:off x="5380038" y="4406900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верх 37"/>
          <p:cNvSpPr/>
          <p:nvPr/>
        </p:nvSpPr>
        <p:spPr>
          <a:xfrm rot="18936358">
            <a:off x="5997575" y="3652838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 rot="18936358">
            <a:off x="5437188" y="2925763"/>
            <a:ext cx="49212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 вверх 39"/>
          <p:cNvSpPr/>
          <p:nvPr/>
        </p:nvSpPr>
        <p:spPr>
          <a:xfrm rot="18936358">
            <a:off x="3111500" y="2986088"/>
            <a:ext cx="49213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трелка вверх 40"/>
          <p:cNvSpPr/>
          <p:nvPr/>
        </p:nvSpPr>
        <p:spPr>
          <a:xfrm rot="2638866" flipH="1">
            <a:off x="2506663" y="3001963"/>
            <a:ext cx="46037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7164388" y="2513013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6035675" y="2513013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44" name="Oval 17"/>
          <p:cNvSpPr>
            <a:spLocks noChangeArrowheads="1"/>
          </p:cNvSpPr>
          <p:nvPr/>
        </p:nvSpPr>
        <p:spPr bwMode="auto">
          <a:xfrm>
            <a:off x="4897438" y="2497138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3743325" y="2513013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46" name="Oval 17"/>
          <p:cNvSpPr>
            <a:spLocks noChangeArrowheads="1"/>
          </p:cNvSpPr>
          <p:nvPr/>
        </p:nvSpPr>
        <p:spPr bwMode="auto">
          <a:xfrm>
            <a:off x="2574925" y="2497138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" name="Oval 15"/>
          <p:cNvSpPr>
            <a:spLocks noChangeArrowheads="1"/>
          </p:cNvSpPr>
          <p:nvPr/>
        </p:nvSpPr>
        <p:spPr bwMode="auto">
          <a:xfrm>
            <a:off x="1403350" y="2497138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48" name="Стрелка вверх 47"/>
          <p:cNvSpPr/>
          <p:nvPr/>
        </p:nvSpPr>
        <p:spPr>
          <a:xfrm rot="18936358">
            <a:off x="1820863" y="2949575"/>
            <a:ext cx="50800" cy="3317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Стрелка вверх 48"/>
          <p:cNvSpPr/>
          <p:nvPr/>
        </p:nvSpPr>
        <p:spPr>
          <a:xfrm rot="18936358">
            <a:off x="4197350" y="2954338"/>
            <a:ext cx="50800" cy="3317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Стрелка вверх 49"/>
          <p:cNvSpPr/>
          <p:nvPr/>
        </p:nvSpPr>
        <p:spPr>
          <a:xfrm rot="18936358">
            <a:off x="6575425" y="2935288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Стрелка вверх 50"/>
          <p:cNvSpPr/>
          <p:nvPr/>
        </p:nvSpPr>
        <p:spPr>
          <a:xfrm rot="2638866" flipH="1">
            <a:off x="3721100" y="3013075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трелка вверх 51"/>
          <p:cNvSpPr/>
          <p:nvPr/>
        </p:nvSpPr>
        <p:spPr>
          <a:xfrm rot="2638866" flipH="1">
            <a:off x="5986463" y="2954338"/>
            <a:ext cx="44450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Стрелка вверх 52"/>
          <p:cNvSpPr/>
          <p:nvPr/>
        </p:nvSpPr>
        <p:spPr>
          <a:xfrm rot="2638866" flipH="1">
            <a:off x="7021513" y="2955925"/>
            <a:ext cx="46037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Oval 15"/>
          <p:cNvSpPr>
            <a:spLocks noChangeArrowheads="1"/>
          </p:cNvSpPr>
          <p:nvPr/>
        </p:nvSpPr>
        <p:spPr bwMode="auto">
          <a:xfrm>
            <a:off x="7812088" y="1844675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55" name="Oval 17"/>
          <p:cNvSpPr>
            <a:spLocks noChangeArrowheads="1"/>
          </p:cNvSpPr>
          <p:nvPr/>
        </p:nvSpPr>
        <p:spPr bwMode="auto">
          <a:xfrm>
            <a:off x="6559550" y="1844675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6" name="Oval 15"/>
          <p:cNvSpPr>
            <a:spLocks noChangeArrowheads="1"/>
          </p:cNvSpPr>
          <p:nvPr/>
        </p:nvSpPr>
        <p:spPr bwMode="auto">
          <a:xfrm>
            <a:off x="5497513" y="1844675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57" name="Oval 17"/>
          <p:cNvSpPr>
            <a:spLocks noChangeArrowheads="1"/>
          </p:cNvSpPr>
          <p:nvPr/>
        </p:nvSpPr>
        <p:spPr bwMode="auto">
          <a:xfrm>
            <a:off x="4243388" y="1870075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8" name="Oval 15"/>
          <p:cNvSpPr>
            <a:spLocks noChangeArrowheads="1"/>
          </p:cNvSpPr>
          <p:nvPr/>
        </p:nvSpPr>
        <p:spPr bwMode="auto">
          <a:xfrm>
            <a:off x="3097213" y="1844675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59" name="Oval 17"/>
          <p:cNvSpPr>
            <a:spLocks noChangeArrowheads="1"/>
          </p:cNvSpPr>
          <p:nvPr/>
        </p:nvSpPr>
        <p:spPr bwMode="auto">
          <a:xfrm>
            <a:off x="1962150" y="1870075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0" name="Oval 15"/>
          <p:cNvSpPr>
            <a:spLocks noChangeArrowheads="1"/>
          </p:cNvSpPr>
          <p:nvPr/>
        </p:nvSpPr>
        <p:spPr bwMode="auto">
          <a:xfrm>
            <a:off x="684213" y="1870075"/>
            <a:ext cx="431800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sym typeface="Wingdings"/>
              </a:rPr>
              <a:t></a:t>
            </a:r>
            <a:endParaRPr lang="ru-RU" b="1" dirty="0"/>
          </a:p>
        </p:txBody>
      </p:sp>
      <p:sp>
        <p:nvSpPr>
          <p:cNvPr id="61" name="Стрелка вверх 60"/>
          <p:cNvSpPr/>
          <p:nvPr/>
        </p:nvSpPr>
        <p:spPr>
          <a:xfrm rot="2638866" flipH="1">
            <a:off x="7693025" y="2251075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Стрелка вверх 61"/>
          <p:cNvSpPr/>
          <p:nvPr/>
        </p:nvSpPr>
        <p:spPr>
          <a:xfrm rot="2638866" flipH="1">
            <a:off x="6537325" y="2232025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Стрелка вверх 62"/>
          <p:cNvSpPr/>
          <p:nvPr/>
        </p:nvSpPr>
        <p:spPr>
          <a:xfrm rot="2638866" flipH="1">
            <a:off x="5383213" y="2235200"/>
            <a:ext cx="46037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Стрелка вверх 63"/>
          <p:cNvSpPr/>
          <p:nvPr/>
        </p:nvSpPr>
        <p:spPr>
          <a:xfrm rot="2638866" flipH="1">
            <a:off x="4219575" y="2266950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Стрелка вверх 64"/>
          <p:cNvSpPr/>
          <p:nvPr/>
        </p:nvSpPr>
        <p:spPr>
          <a:xfrm rot="2638866" flipH="1">
            <a:off x="3036888" y="2251075"/>
            <a:ext cx="46037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Стрелка вверх 65"/>
          <p:cNvSpPr/>
          <p:nvPr/>
        </p:nvSpPr>
        <p:spPr>
          <a:xfrm rot="2638866" flipH="1">
            <a:off x="1936750" y="2251075"/>
            <a:ext cx="46038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Стрелка вверх 67"/>
          <p:cNvSpPr/>
          <p:nvPr/>
        </p:nvSpPr>
        <p:spPr>
          <a:xfrm rot="18936358">
            <a:off x="4767263" y="2238375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Стрелка вверх 68"/>
          <p:cNvSpPr/>
          <p:nvPr/>
        </p:nvSpPr>
        <p:spPr>
          <a:xfrm rot="18936358">
            <a:off x="3651250" y="2197100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Стрелка вверх 69"/>
          <p:cNvSpPr/>
          <p:nvPr/>
        </p:nvSpPr>
        <p:spPr>
          <a:xfrm rot="18936358">
            <a:off x="2468563" y="2249488"/>
            <a:ext cx="50800" cy="3317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Стрелка вверх 70"/>
          <p:cNvSpPr/>
          <p:nvPr/>
        </p:nvSpPr>
        <p:spPr>
          <a:xfrm rot="18936358">
            <a:off x="1244600" y="2263775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Стрелка вверх 71"/>
          <p:cNvSpPr/>
          <p:nvPr/>
        </p:nvSpPr>
        <p:spPr>
          <a:xfrm rot="18936358">
            <a:off x="5983288" y="2225675"/>
            <a:ext cx="50800" cy="3317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Стрелка вверх 72"/>
          <p:cNvSpPr/>
          <p:nvPr/>
        </p:nvSpPr>
        <p:spPr>
          <a:xfrm rot="18936358">
            <a:off x="7099300" y="2197100"/>
            <a:ext cx="49213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Равнобедренный треугольник 73"/>
          <p:cNvSpPr/>
          <p:nvPr/>
        </p:nvSpPr>
        <p:spPr>
          <a:xfrm>
            <a:off x="539750" y="996950"/>
            <a:ext cx="719138" cy="6477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Равнобедренный треугольник 74"/>
          <p:cNvSpPr/>
          <p:nvPr/>
        </p:nvSpPr>
        <p:spPr>
          <a:xfrm>
            <a:off x="1700213" y="996950"/>
            <a:ext cx="720725" cy="6477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Равнобедренный треугольник 75"/>
          <p:cNvSpPr/>
          <p:nvPr/>
        </p:nvSpPr>
        <p:spPr>
          <a:xfrm>
            <a:off x="2938463" y="996950"/>
            <a:ext cx="720725" cy="6477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Равнобедренный треугольник 76"/>
          <p:cNvSpPr/>
          <p:nvPr/>
        </p:nvSpPr>
        <p:spPr>
          <a:xfrm>
            <a:off x="4071938" y="996950"/>
            <a:ext cx="720725" cy="6477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Равнобедренный треугольник 77"/>
          <p:cNvSpPr/>
          <p:nvPr/>
        </p:nvSpPr>
        <p:spPr>
          <a:xfrm>
            <a:off x="5329238" y="996950"/>
            <a:ext cx="719137" cy="64770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Равнобедренный треугольник 78"/>
          <p:cNvSpPr/>
          <p:nvPr/>
        </p:nvSpPr>
        <p:spPr>
          <a:xfrm>
            <a:off x="6440488" y="996950"/>
            <a:ext cx="720725" cy="6477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Равнобедренный треугольник 79"/>
          <p:cNvSpPr/>
          <p:nvPr/>
        </p:nvSpPr>
        <p:spPr>
          <a:xfrm>
            <a:off x="7596188" y="996950"/>
            <a:ext cx="720725" cy="6477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3087688" y="188913"/>
            <a:ext cx="247760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Косынка 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643834" y="2928934"/>
            <a:ext cx="13128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анки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643834" y="3571876"/>
            <a:ext cx="12811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айка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643834" y="4214818"/>
            <a:ext cx="12366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алат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715272" y="4857760"/>
            <a:ext cx="11398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убы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786710" y="5429264"/>
            <a:ext cx="1052513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ко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а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835900" y="6040438"/>
            <a:ext cx="931863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ы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0" y="4572008"/>
            <a:ext cx="336342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i="1" dirty="0">
                <a:solidFill>
                  <a:schemeClr val="tx2">
                    <a:lumMod val="50000"/>
                  </a:schemeClr>
                </a:solidFill>
              </a:rPr>
              <a:t>Например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дифференциация </a:t>
            </a:r>
          </a:p>
          <a:p>
            <a:pPr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звуков [с] - [з] 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9" name="Стрелка влево 88">
            <a:hlinkClick r:id="rId2" action="ppaction://hlinksldjump"/>
          </p:cNvPr>
          <p:cNvSpPr/>
          <p:nvPr/>
        </p:nvSpPr>
        <p:spPr>
          <a:xfrm>
            <a:off x="7170746" y="104319"/>
            <a:ext cx="1785950" cy="785818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Назад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2" grpId="0" animBg="1"/>
      <p:bldP spid="43" grpId="0" animBg="1"/>
      <p:bldP spid="55" grpId="0" animBg="1"/>
      <p:bldP spid="79" grpId="0" animBg="1"/>
      <p:bldP spid="82" grpId="0"/>
      <p:bldP spid="83" grpId="0"/>
      <p:bldP spid="84" grpId="0"/>
      <p:bldP spid="85" grpId="0"/>
      <p:bldP spid="86" grpId="0"/>
      <p:bldP spid="87" grpId="0"/>
      <p:bldP spid="8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5984" y="1142984"/>
          <a:ext cx="4214842" cy="4000528"/>
        </p:xfrm>
        <a:graphic>
          <a:graphicData uri="http://schemas.openxmlformats.org/drawingml/2006/table">
            <a:tbl>
              <a:tblPr/>
              <a:tblGrid>
                <a:gridCol w="2071702"/>
                <a:gridCol w="2143140"/>
              </a:tblGrid>
              <a:tr h="202911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62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62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16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698" name="Рисунок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4" t="54028" r="45641" b="9665"/>
          <a:stretch>
            <a:fillRect/>
          </a:stretch>
        </p:blipFill>
        <p:spPr bwMode="auto">
          <a:xfrm>
            <a:off x="285720" y="1928802"/>
            <a:ext cx="1811163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97150" y="252413"/>
            <a:ext cx="37144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Поймай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шарик!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71802" y="5214950"/>
            <a:ext cx="557213" cy="50482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14942" y="5214950"/>
            <a:ext cx="557213" cy="5032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214282" y="6215082"/>
            <a:ext cx="2643206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Правила игры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214678" y="6215082"/>
            <a:ext cx="2643206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Пример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6215074" y="6215082"/>
            <a:ext cx="2643206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Следующая игра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5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65" y="1428736"/>
            <a:ext cx="1114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65" y="1428735"/>
            <a:ext cx="99703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428604"/>
            <a:ext cx="37144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Поймай шарик!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2910" y="1428736"/>
            <a:ext cx="79914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Цель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 тренировать в дифференциации согласных звуков по твердости-мягкости</a:t>
            </a:r>
          </a:p>
          <a:p>
            <a:pPr eaLnBrk="1" hangingPunct="1">
              <a:defRPr/>
            </a:pPr>
            <a:endParaRPr lang="ru-RU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Ход игры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 Педагог называет ряд слов с дифференцируемыми по твердости-мягкости звуками. Дети с помощью двух фишек начинают движение от зайца вверх к шарикам синего и зеленого цвета соответственно и определяют, какой шарик поймал заяц. </a:t>
            </a: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7143768" y="142852"/>
            <a:ext cx="1785950" cy="785818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Назад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713788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Обучая детей звуковому анализу    следует помнить: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 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Наша речь состоит из предложений.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Предложение - это законченная мысль.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Предложения состоят из слов.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Слова состоят из звуков.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5984" y="1142984"/>
          <a:ext cx="4214842" cy="4000528"/>
        </p:xfrm>
        <a:graphic>
          <a:graphicData uri="http://schemas.openxmlformats.org/drawingml/2006/table">
            <a:tbl>
              <a:tblPr/>
              <a:tblGrid>
                <a:gridCol w="2071702"/>
                <a:gridCol w="2143140"/>
              </a:tblGrid>
              <a:tr h="202911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62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62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16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698" name="Рисунок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4" t="54028" r="45641" b="9665"/>
          <a:stretch>
            <a:fillRect/>
          </a:stretch>
        </p:blipFill>
        <p:spPr bwMode="auto">
          <a:xfrm>
            <a:off x="285720" y="1928802"/>
            <a:ext cx="1811163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97150" y="252413"/>
            <a:ext cx="37144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Поймай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шарик!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71802" y="5214950"/>
            <a:ext cx="557213" cy="50482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14942" y="5214950"/>
            <a:ext cx="557213" cy="5032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лево 14">
            <a:hlinkClick r:id="rId3" action="ppaction://hlinksldjump"/>
          </p:cNvPr>
          <p:cNvSpPr/>
          <p:nvPr/>
        </p:nvSpPr>
        <p:spPr>
          <a:xfrm>
            <a:off x="7143768" y="142852"/>
            <a:ext cx="1785950" cy="785818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Назад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643446"/>
            <a:ext cx="2964273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Например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дифференциация 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звуков [с] -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′] 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8148" y="2143116"/>
            <a:ext cx="837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</a:t>
            </a:r>
            <a:r>
              <a:rPr lang="ru-RU" sz="3600" dirty="0" smtClean="0"/>
              <a:t>ок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7715272" y="2857496"/>
            <a:ext cx="1046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</a:t>
            </a:r>
            <a:r>
              <a:rPr lang="ru-RU" sz="3600" dirty="0" smtClean="0"/>
              <a:t>ито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7429520" y="3500438"/>
            <a:ext cx="128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коко</a:t>
            </a:r>
            <a:r>
              <a:rPr lang="ru-RU" sz="3600" b="1" dirty="0" smtClean="0"/>
              <a:t>с</a:t>
            </a:r>
            <a:endParaRPr lang="ru-RU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29520" y="4071942"/>
            <a:ext cx="1297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ве</a:t>
            </a:r>
            <a:r>
              <a:rPr lang="ru-RU" sz="3600" b="1" dirty="0" smtClean="0"/>
              <a:t>с</a:t>
            </a:r>
            <a:r>
              <a:rPr lang="ru-RU" sz="3600" dirty="0" smtClean="0"/>
              <a:t>на</a:t>
            </a:r>
            <a:endParaRPr lang="ru-RU" sz="3200" dirty="0"/>
          </a:p>
        </p:txBody>
      </p:sp>
      <p:sp>
        <p:nvSpPr>
          <p:cNvPr id="25" name="Овал 24"/>
          <p:cNvSpPr/>
          <p:nvPr/>
        </p:nvSpPr>
        <p:spPr>
          <a:xfrm>
            <a:off x="3071802" y="3857628"/>
            <a:ext cx="557213" cy="50482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643834" y="4714884"/>
            <a:ext cx="107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ло</a:t>
            </a:r>
            <a:r>
              <a:rPr lang="ru-RU" sz="3600" b="1" dirty="0" smtClean="0"/>
              <a:t>с</a:t>
            </a:r>
            <a:r>
              <a:rPr lang="ru-RU" sz="3600" dirty="0" smtClean="0"/>
              <a:t>ь</a:t>
            </a:r>
            <a:endParaRPr lang="ru-RU" sz="3200" dirty="0"/>
          </a:p>
        </p:txBody>
      </p:sp>
      <p:sp>
        <p:nvSpPr>
          <p:cNvPr id="27" name="Овал 26"/>
          <p:cNvSpPr/>
          <p:nvPr/>
        </p:nvSpPr>
        <p:spPr>
          <a:xfrm>
            <a:off x="5214942" y="4572008"/>
            <a:ext cx="557213" cy="5032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286644" y="5357826"/>
            <a:ext cx="1518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</a:t>
            </a:r>
            <a:r>
              <a:rPr lang="ru-RU" sz="3600" dirty="0" smtClean="0"/>
              <a:t>обака</a:t>
            </a:r>
            <a:endParaRPr lang="ru-RU" sz="3200" dirty="0"/>
          </a:p>
        </p:txBody>
      </p:sp>
      <p:sp>
        <p:nvSpPr>
          <p:cNvPr id="29" name="Овал 28"/>
          <p:cNvSpPr/>
          <p:nvPr/>
        </p:nvSpPr>
        <p:spPr>
          <a:xfrm>
            <a:off x="3071802" y="3214686"/>
            <a:ext cx="557213" cy="50482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071802" y="4572008"/>
            <a:ext cx="557213" cy="50482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5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65" y="1428736"/>
            <a:ext cx="1114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65" y="1428735"/>
            <a:ext cx="99703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393 L 4.16667E-6 -0.0936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46901E-6 L 0.00174 -0.0973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393 L 4.16667E-6 -0.0936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73636E-6 L -0.00017 -0.09759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46901E-6 L 0.00174 -0.0973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73636E-6 L -0.00017 -0.09759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5" grpId="0" animBg="1"/>
      <p:bldP spid="18" grpId="0"/>
      <p:bldP spid="20" grpId="0"/>
      <p:bldP spid="21" grpId="0"/>
      <p:bldP spid="23" grpId="0"/>
      <p:bldP spid="25" grpId="0" animBg="1"/>
      <p:bldP spid="25" grpId="1" animBg="1"/>
      <p:bldP spid="25" grpId="2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24" grpId="0" animBg="1"/>
      <p:bldP spid="24" grpId="1" animBg="1"/>
      <p:bldP spid="24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17"/>
          <p:cNvSpPr>
            <a:spLocks noChangeArrowheads="1"/>
          </p:cNvSpPr>
          <p:nvPr/>
        </p:nvSpPr>
        <p:spPr bwMode="auto">
          <a:xfrm>
            <a:off x="5405438" y="2039938"/>
            <a:ext cx="431800" cy="4318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3" name="Oval 17"/>
          <p:cNvSpPr>
            <a:spLocks noChangeArrowheads="1"/>
          </p:cNvSpPr>
          <p:nvPr/>
        </p:nvSpPr>
        <p:spPr bwMode="auto">
          <a:xfrm>
            <a:off x="4395788" y="5483225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4" name="Oval 15"/>
          <p:cNvSpPr>
            <a:spLocks noChangeArrowheads="1"/>
          </p:cNvSpPr>
          <p:nvPr/>
        </p:nvSpPr>
        <p:spPr bwMode="auto">
          <a:xfrm>
            <a:off x="3268663" y="2095500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5" name="Oval 15"/>
          <p:cNvSpPr>
            <a:spLocks noChangeArrowheads="1"/>
          </p:cNvSpPr>
          <p:nvPr/>
        </p:nvSpPr>
        <p:spPr bwMode="auto">
          <a:xfrm>
            <a:off x="4313238" y="2074863"/>
            <a:ext cx="431800" cy="4318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6" name="Oval 17"/>
          <p:cNvSpPr>
            <a:spLocks noChangeArrowheads="1"/>
          </p:cNvSpPr>
          <p:nvPr/>
        </p:nvSpPr>
        <p:spPr bwMode="auto">
          <a:xfrm>
            <a:off x="5402263" y="4521200"/>
            <a:ext cx="431800" cy="4318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7" name="Oval 15"/>
          <p:cNvSpPr>
            <a:spLocks noChangeArrowheads="1"/>
          </p:cNvSpPr>
          <p:nvPr/>
        </p:nvSpPr>
        <p:spPr bwMode="auto">
          <a:xfrm>
            <a:off x="4356100" y="4554538"/>
            <a:ext cx="431800" cy="4318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3309938" y="4521200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9" name="Oval 15"/>
          <p:cNvSpPr>
            <a:spLocks noChangeArrowheads="1"/>
          </p:cNvSpPr>
          <p:nvPr/>
        </p:nvSpPr>
        <p:spPr bwMode="auto">
          <a:xfrm>
            <a:off x="2278063" y="2081213"/>
            <a:ext cx="431800" cy="4318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0" name="Oval 15"/>
          <p:cNvSpPr>
            <a:spLocks noChangeArrowheads="1"/>
          </p:cNvSpPr>
          <p:nvPr/>
        </p:nvSpPr>
        <p:spPr bwMode="auto">
          <a:xfrm>
            <a:off x="7351713" y="2044700"/>
            <a:ext cx="431800" cy="4318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2638866" flipH="1">
            <a:off x="5132388" y="5027613"/>
            <a:ext cx="46037" cy="296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8936358">
            <a:off x="3951288" y="5022850"/>
            <a:ext cx="50800" cy="3317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2638866" flipH="1">
            <a:off x="6145213" y="4071938"/>
            <a:ext cx="46037" cy="296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2638866" flipH="1">
            <a:off x="7137400" y="3260725"/>
            <a:ext cx="46038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18936358">
            <a:off x="2976563" y="4178300"/>
            <a:ext cx="49212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rot="18936358">
            <a:off x="1935163" y="3300413"/>
            <a:ext cx="50800" cy="3317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7" name="Oval 17"/>
          <p:cNvSpPr>
            <a:spLocks noChangeArrowheads="1"/>
          </p:cNvSpPr>
          <p:nvPr/>
        </p:nvSpPr>
        <p:spPr bwMode="auto">
          <a:xfrm>
            <a:off x="8316913" y="2039938"/>
            <a:ext cx="431800" cy="4318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0738" name="Группа 3"/>
          <p:cNvGrpSpPr>
            <a:grpSpLocks/>
          </p:cNvGrpSpPr>
          <p:nvPr/>
        </p:nvGrpSpPr>
        <p:grpSpPr bwMode="auto">
          <a:xfrm>
            <a:off x="5094288" y="4002088"/>
            <a:ext cx="60325" cy="630237"/>
            <a:chOff x="6170270" y="5466660"/>
            <a:chExt cx="60599" cy="630317"/>
          </a:xfrm>
        </p:grpSpPr>
        <p:sp>
          <p:nvSpPr>
            <p:cNvPr id="36" name="Стрелка вверх 35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2" name="Стрелка вверх 51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0739" name="Oval 15"/>
          <p:cNvSpPr>
            <a:spLocks noChangeArrowheads="1"/>
          </p:cNvSpPr>
          <p:nvPr/>
        </p:nvSpPr>
        <p:spPr bwMode="auto">
          <a:xfrm>
            <a:off x="414338" y="2020888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" name="Oval 17"/>
          <p:cNvSpPr>
            <a:spLocks noChangeArrowheads="1"/>
          </p:cNvSpPr>
          <p:nvPr/>
        </p:nvSpPr>
        <p:spPr bwMode="auto">
          <a:xfrm>
            <a:off x="6396038" y="2039938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41" name="Oval 17"/>
          <p:cNvSpPr>
            <a:spLocks noChangeArrowheads="1"/>
          </p:cNvSpPr>
          <p:nvPr/>
        </p:nvSpPr>
        <p:spPr bwMode="auto">
          <a:xfrm>
            <a:off x="1301750" y="2065338"/>
            <a:ext cx="431800" cy="4318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" name="Стрелка вверх 60"/>
          <p:cNvSpPr/>
          <p:nvPr/>
        </p:nvSpPr>
        <p:spPr>
          <a:xfrm rot="2638866" flipH="1">
            <a:off x="8066088" y="2514600"/>
            <a:ext cx="46037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Стрелка вверх 70"/>
          <p:cNvSpPr/>
          <p:nvPr/>
        </p:nvSpPr>
        <p:spPr>
          <a:xfrm rot="18936358">
            <a:off x="1023938" y="2471738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3603625" y="215900"/>
            <a:ext cx="167802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Салют </a:t>
            </a:r>
          </a:p>
        </p:txBody>
      </p:sp>
      <p:grpSp>
        <p:nvGrpSpPr>
          <p:cNvPr id="30745" name="Группа 81"/>
          <p:cNvGrpSpPr>
            <a:grpSpLocks/>
          </p:cNvGrpSpPr>
          <p:nvPr/>
        </p:nvGrpSpPr>
        <p:grpSpPr bwMode="auto">
          <a:xfrm>
            <a:off x="3981450" y="3976688"/>
            <a:ext cx="60325" cy="631825"/>
            <a:chOff x="6170270" y="5466660"/>
            <a:chExt cx="60599" cy="630317"/>
          </a:xfrm>
        </p:grpSpPr>
        <p:sp>
          <p:nvSpPr>
            <p:cNvPr id="83" name="Стрелка вверх 82"/>
            <p:cNvSpPr/>
            <p:nvPr/>
          </p:nvSpPr>
          <p:spPr>
            <a:xfrm rot="18936358">
              <a:off x="6170270" y="5471411"/>
              <a:ext cx="60599" cy="62081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4" name="Стрелка вверх 83"/>
            <p:cNvSpPr/>
            <p:nvPr/>
          </p:nvSpPr>
          <p:spPr>
            <a:xfrm rot="2638866" flipH="1">
              <a:off x="6175055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0746" name="Группа 84"/>
          <p:cNvGrpSpPr>
            <a:grpSpLocks/>
          </p:cNvGrpSpPr>
          <p:nvPr/>
        </p:nvGrpSpPr>
        <p:grpSpPr bwMode="auto">
          <a:xfrm>
            <a:off x="2973388" y="3082925"/>
            <a:ext cx="60325" cy="630238"/>
            <a:chOff x="6170270" y="5466660"/>
            <a:chExt cx="60599" cy="630317"/>
          </a:xfrm>
        </p:grpSpPr>
        <p:sp>
          <p:nvSpPr>
            <p:cNvPr id="86" name="Стрелка вверх 85"/>
            <p:cNvSpPr/>
            <p:nvPr/>
          </p:nvSpPr>
          <p:spPr>
            <a:xfrm rot="18936358">
              <a:off x="6170270" y="5471424"/>
              <a:ext cx="60599" cy="62079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7" name="Стрелка вверх 86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0747" name="Группа 87"/>
          <p:cNvGrpSpPr>
            <a:grpSpLocks/>
          </p:cNvGrpSpPr>
          <p:nvPr/>
        </p:nvGrpSpPr>
        <p:grpSpPr bwMode="auto">
          <a:xfrm>
            <a:off x="3973513" y="3082925"/>
            <a:ext cx="60325" cy="630238"/>
            <a:chOff x="6170270" y="5466660"/>
            <a:chExt cx="60599" cy="630317"/>
          </a:xfrm>
        </p:grpSpPr>
        <p:sp>
          <p:nvSpPr>
            <p:cNvPr id="89" name="Стрелка вверх 88"/>
            <p:cNvSpPr/>
            <p:nvPr/>
          </p:nvSpPr>
          <p:spPr>
            <a:xfrm rot="18936358">
              <a:off x="6170270" y="5471424"/>
              <a:ext cx="60599" cy="62079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0" name="Стрелка вверх 89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0748" name="Группа 90"/>
          <p:cNvGrpSpPr>
            <a:grpSpLocks/>
          </p:cNvGrpSpPr>
          <p:nvPr/>
        </p:nvGrpSpPr>
        <p:grpSpPr bwMode="auto">
          <a:xfrm>
            <a:off x="5094288" y="3151188"/>
            <a:ext cx="60325" cy="630237"/>
            <a:chOff x="6170270" y="5466660"/>
            <a:chExt cx="60599" cy="630317"/>
          </a:xfrm>
        </p:grpSpPr>
        <p:sp>
          <p:nvSpPr>
            <p:cNvPr id="92" name="Стрелка вверх 91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3" name="Стрелка вверх 92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0749" name="Группа 93"/>
          <p:cNvGrpSpPr>
            <a:grpSpLocks/>
          </p:cNvGrpSpPr>
          <p:nvPr/>
        </p:nvGrpSpPr>
        <p:grpSpPr bwMode="auto">
          <a:xfrm>
            <a:off x="6137275" y="3094038"/>
            <a:ext cx="61913" cy="630237"/>
            <a:chOff x="6170270" y="5466660"/>
            <a:chExt cx="60599" cy="630317"/>
          </a:xfrm>
        </p:grpSpPr>
        <p:sp>
          <p:nvSpPr>
            <p:cNvPr id="95" name="Стрелка вверх 94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6" name="Стрелка вверх 95"/>
            <p:cNvSpPr/>
            <p:nvPr/>
          </p:nvSpPr>
          <p:spPr>
            <a:xfrm rot="2638866" flipH="1">
              <a:off x="6174932" y="5466660"/>
              <a:ext cx="45060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0750" name="Группа 96"/>
          <p:cNvGrpSpPr>
            <a:grpSpLocks/>
          </p:cNvGrpSpPr>
          <p:nvPr/>
        </p:nvGrpSpPr>
        <p:grpSpPr bwMode="auto">
          <a:xfrm>
            <a:off x="1970088" y="2366963"/>
            <a:ext cx="60325" cy="630237"/>
            <a:chOff x="6170270" y="5466660"/>
            <a:chExt cx="60599" cy="630317"/>
          </a:xfrm>
        </p:grpSpPr>
        <p:sp>
          <p:nvSpPr>
            <p:cNvPr id="98" name="Стрелка вверх 97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9" name="Стрелка вверх 98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0751" name="Группа 99"/>
          <p:cNvGrpSpPr>
            <a:grpSpLocks/>
          </p:cNvGrpSpPr>
          <p:nvPr/>
        </p:nvGrpSpPr>
        <p:grpSpPr bwMode="auto">
          <a:xfrm>
            <a:off x="2908300" y="2347913"/>
            <a:ext cx="60325" cy="630237"/>
            <a:chOff x="6170270" y="5466660"/>
            <a:chExt cx="60599" cy="630317"/>
          </a:xfrm>
        </p:grpSpPr>
        <p:sp>
          <p:nvSpPr>
            <p:cNvPr id="101" name="Стрелка вверх 100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" name="Стрелка вверх 101"/>
            <p:cNvSpPr/>
            <p:nvPr/>
          </p:nvSpPr>
          <p:spPr>
            <a:xfrm rot="2638866" flipH="1">
              <a:off x="6175055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0752" name="Группа 102"/>
          <p:cNvGrpSpPr>
            <a:grpSpLocks/>
          </p:cNvGrpSpPr>
          <p:nvPr/>
        </p:nvGrpSpPr>
        <p:grpSpPr bwMode="auto">
          <a:xfrm>
            <a:off x="4011613" y="2347913"/>
            <a:ext cx="60325" cy="630237"/>
            <a:chOff x="6170270" y="5466660"/>
            <a:chExt cx="60599" cy="630317"/>
          </a:xfrm>
        </p:grpSpPr>
        <p:sp>
          <p:nvSpPr>
            <p:cNvPr id="104" name="Стрелка вверх 103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5" name="Стрелка вверх 104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0753" name="Группа 105"/>
          <p:cNvGrpSpPr>
            <a:grpSpLocks/>
          </p:cNvGrpSpPr>
          <p:nvPr/>
        </p:nvGrpSpPr>
        <p:grpSpPr bwMode="auto">
          <a:xfrm>
            <a:off x="5073650" y="2366963"/>
            <a:ext cx="60325" cy="630237"/>
            <a:chOff x="6170270" y="5466660"/>
            <a:chExt cx="60599" cy="630317"/>
          </a:xfrm>
        </p:grpSpPr>
        <p:sp>
          <p:nvSpPr>
            <p:cNvPr id="107" name="Стрелка вверх 106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8" name="Стрелка вверх 107"/>
            <p:cNvSpPr/>
            <p:nvPr/>
          </p:nvSpPr>
          <p:spPr>
            <a:xfrm rot="2638866" flipH="1">
              <a:off x="6175055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0754" name="Группа 108"/>
          <p:cNvGrpSpPr>
            <a:grpSpLocks/>
          </p:cNvGrpSpPr>
          <p:nvPr/>
        </p:nvGrpSpPr>
        <p:grpSpPr bwMode="auto">
          <a:xfrm>
            <a:off x="6116638" y="2347913"/>
            <a:ext cx="61912" cy="630237"/>
            <a:chOff x="6170270" y="5466660"/>
            <a:chExt cx="60599" cy="630317"/>
          </a:xfrm>
        </p:grpSpPr>
        <p:sp>
          <p:nvSpPr>
            <p:cNvPr id="110" name="Стрелка вверх 109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1" name="Стрелка вверх 110"/>
            <p:cNvSpPr/>
            <p:nvPr/>
          </p:nvSpPr>
          <p:spPr>
            <a:xfrm rot="2638866" flipH="1">
              <a:off x="6174931" y="5466660"/>
              <a:ext cx="4506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0755" name="Группа 111"/>
          <p:cNvGrpSpPr>
            <a:grpSpLocks/>
          </p:cNvGrpSpPr>
          <p:nvPr/>
        </p:nvGrpSpPr>
        <p:grpSpPr bwMode="auto">
          <a:xfrm>
            <a:off x="7100888" y="2341563"/>
            <a:ext cx="60325" cy="630237"/>
            <a:chOff x="6170270" y="5466660"/>
            <a:chExt cx="60599" cy="630317"/>
          </a:xfrm>
        </p:grpSpPr>
        <p:sp>
          <p:nvSpPr>
            <p:cNvPr id="113" name="Стрелка вверх 112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4" name="Стрелка вверх 113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15" name="Стрелка вверх 114"/>
          <p:cNvSpPr/>
          <p:nvPr/>
        </p:nvSpPr>
        <p:spPr>
          <a:xfrm>
            <a:off x="3489325" y="4102100"/>
            <a:ext cx="71438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6" name="Стрелка вверх 115"/>
          <p:cNvSpPr/>
          <p:nvPr/>
        </p:nvSpPr>
        <p:spPr>
          <a:xfrm>
            <a:off x="4575175" y="5053013"/>
            <a:ext cx="73025" cy="363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7" name="Стрелка вверх 116"/>
          <p:cNvSpPr/>
          <p:nvPr/>
        </p:nvSpPr>
        <p:spPr>
          <a:xfrm>
            <a:off x="5626100" y="4049713"/>
            <a:ext cx="71438" cy="363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8" name="Стрелка вверх 117"/>
          <p:cNvSpPr/>
          <p:nvPr/>
        </p:nvSpPr>
        <p:spPr>
          <a:xfrm>
            <a:off x="6667500" y="3308350"/>
            <a:ext cx="71438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9" name="Стрелка вверх 118"/>
          <p:cNvSpPr/>
          <p:nvPr/>
        </p:nvSpPr>
        <p:spPr>
          <a:xfrm>
            <a:off x="4511675" y="3332163"/>
            <a:ext cx="73025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Стрелка вверх 119"/>
          <p:cNvSpPr/>
          <p:nvPr/>
        </p:nvSpPr>
        <p:spPr>
          <a:xfrm>
            <a:off x="2476500" y="3344863"/>
            <a:ext cx="73025" cy="363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Стрелка вверх 120"/>
          <p:cNvSpPr/>
          <p:nvPr/>
        </p:nvSpPr>
        <p:spPr>
          <a:xfrm>
            <a:off x="4511675" y="4127500"/>
            <a:ext cx="73025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" name="Стрелка вверх 121"/>
          <p:cNvSpPr/>
          <p:nvPr/>
        </p:nvSpPr>
        <p:spPr>
          <a:xfrm>
            <a:off x="3444875" y="3351213"/>
            <a:ext cx="71438" cy="363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" name="Стрелка вверх 122"/>
          <p:cNvSpPr/>
          <p:nvPr/>
        </p:nvSpPr>
        <p:spPr>
          <a:xfrm>
            <a:off x="5635625" y="3308350"/>
            <a:ext cx="71438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4" name="Стрелка вверх 123"/>
          <p:cNvSpPr/>
          <p:nvPr/>
        </p:nvSpPr>
        <p:spPr>
          <a:xfrm>
            <a:off x="1498600" y="2590800"/>
            <a:ext cx="71438" cy="363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5" name="Стрелка вверх 124"/>
          <p:cNvSpPr/>
          <p:nvPr/>
        </p:nvSpPr>
        <p:spPr>
          <a:xfrm>
            <a:off x="2447925" y="2590800"/>
            <a:ext cx="71438" cy="363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6" name="Стрелка вверх 125"/>
          <p:cNvSpPr/>
          <p:nvPr/>
        </p:nvSpPr>
        <p:spPr>
          <a:xfrm>
            <a:off x="3444875" y="2633663"/>
            <a:ext cx="71438" cy="363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7" name="Стрелка вверх 126"/>
          <p:cNvSpPr/>
          <p:nvPr/>
        </p:nvSpPr>
        <p:spPr>
          <a:xfrm>
            <a:off x="4500563" y="2590800"/>
            <a:ext cx="71437" cy="363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8" name="Стрелка вверх 127"/>
          <p:cNvSpPr/>
          <p:nvPr/>
        </p:nvSpPr>
        <p:spPr>
          <a:xfrm>
            <a:off x="5635625" y="2546350"/>
            <a:ext cx="71438" cy="363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9" name="Стрелка вверх 128"/>
          <p:cNvSpPr/>
          <p:nvPr/>
        </p:nvSpPr>
        <p:spPr>
          <a:xfrm>
            <a:off x="6594475" y="2562225"/>
            <a:ext cx="73025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0" name="Стрелка вверх 129"/>
          <p:cNvSpPr/>
          <p:nvPr/>
        </p:nvSpPr>
        <p:spPr>
          <a:xfrm>
            <a:off x="7551738" y="2535238"/>
            <a:ext cx="71437" cy="363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72" name="Oval 15"/>
          <p:cNvSpPr>
            <a:spLocks noChangeArrowheads="1"/>
          </p:cNvSpPr>
          <p:nvPr/>
        </p:nvSpPr>
        <p:spPr bwMode="auto">
          <a:xfrm>
            <a:off x="2303463" y="3602038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3" name="Oval 15"/>
          <p:cNvSpPr>
            <a:spLocks noChangeArrowheads="1"/>
          </p:cNvSpPr>
          <p:nvPr/>
        </p:nvSpPr>
        <p:spPr bwMode="auto">
          <a:xfrm>
            <a:off x="3286125" y="3625850"/>
            <a:ext cx="431800" cy="4318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4329113" y="3625850"/>
            <a:ext cx="431800" cy="4318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5" name="Oval 15"/>
          <p:cNvSpPr>
            <a:spLocks noChangeArrowheads="1"/>
          </p:cNvSpPr>
          <p:nvPr/>
        </p:nvSpPr>
        <p:spPr bwMode="auto">
          <a:xfrm>
            <a:off x="5434013" y="3575050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6" name="Oval 17"/>
          <p:cNvSpPr>
            <a:spLocks noChangeArrowheads="1"/>
          </p:cNvSpPr>
          <p:nvPr/>
        </p:nvSpPr>
        <p:spPr bwMode="auto">
          <a:xfrm>
            <a:off x="6461125" y="3575050"/>
            <a:ext cx="431800" cy="4318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7" name="Oval 15"/>
          <p:cNvSpPr>
            <a:spLocks noChangeArrowheads="1"/>
          </p:cNvSpPr>
          <p:nvPr/>
        </p:nvSpPr>
        <p:spPr bwMode="auto">
          <a:xfrm>
            <a:off x="7380288" y="2781300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8" name="Oval 17"/>
          <p:cNvSpPr>
            <a:spLocks noChangeArrowheads="1"/>
          </p:cNvSpPr>
          <p:nvPr/>
        </p:nvSpPr>
        <p:spPr bwMode="auto">
          <a:xfrm>
            <a:off x="6440488" y="2841625"/>
            <a:ext cx="431800" cy="4318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" name="Oval 15"/>
          <p:cNvSpPr>
            <a:spLocks noChangeArrowheads="1"/>
          </p:cNvSpPr>
          <p:nvPr/>
        </p:nvSpPr>
        <p:spPr bwMode="auto">
          <a:xfrm>
            <a:off x="5443538" y="2816225"/>
            <a:ext cx="431800" cy="4318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80" name="Oval 15"/>
          <p:cNvSpPr>
            <a:spLocks noChangeArrowheads="1"/>
          </p:cNvSpPr>
          <p:nvPr/>
        </p:nvSpPr>
        <p:spPr bwMode="auto">
          <a:xfrm>
            <a:off x="4340225" y="2822575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81" name="Oval 15"/>
          <p:cNvSpPr>
            <a:spLocks noChangeArrowheads="1"/>
          </p:cNvSpPr>
          <p:nvPr/>
        </p:nvSpPr>
        <p:spPr bwMode="auto">
          <a:xfrm>
            <a:off x="3248025" y="2851150"/>
            <a:ext cx="431800" cy="4318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82" name="Oval 17"/>
          <p:cNvSpPr>
            <a:spLocks noChangeArrowheads="1"/>
          </p:cNvSpPr>
          <p:nvPr/>
        </p:nvSpPr>
        <p:spPr bwMode="auto">
          <a:xfrm>
            <a:off x="2278063" y="2824163"/>
            <a:ext cx="431800" cy="4318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83" name="Oval 15"/>
          <p:cNvSpPr>
            <a:spLocks noChangeArrowheads="1"/>
          </p:cNvSpPr>
          <p:nvPr/>
        </p:nvSpPr>
        <p:spPr bwMode="auto">
          <a:xfrm>
            <a:off x="1282700" y="2824163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246063" y="1196975"/>
            <a:ext cx="768350" cy="6477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1" name="5-конечная звезда 130"/>
          <p:cNvSpPr/>
          <p:nvPr/>
        </p:nvSpPr>
        <p:spPr>
          <a:xfrm>
            <a:off x="1114425" y="1196975"/>
            <a:ext cx="768350" cy="6477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2" name="5-конечная звезда 131"/>
          <p:cNvSpPr/>
          <p:nvPr/>
        </p:nvSpPr>
        <p:spPr>
          <a:xfrm>
            <a:off x="2062163" y="1196975"/>
            <a:ext cx="769937" cy="6477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" name="5-конечная звезда 132"/>
          <p:cNvSpPr/>
          <p:nvPr/>
        </p:nvSpPr>
        <p:spPr>
          <a:xfrm>
            <a:off x="3100388" y="1196975"/>
            <a:ext cx="769937" cy="647700"/>
          </a:xfrm>
          <a:prstGeom prst="star5">
            <a:avLst>
              <a:gd name="adj" fmla="val 21032"/>
              <a:gd name="hf" fmla="val 105146"/>
              <a:gd name="vf" fmla="val 1105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4" name="5-конечная звезда 133"/>
          <p:cNvSpPr/>
          <p:nvPr/>
        </p:nvSpPr>
        <p:spPr>
          <a:xfrm>
            <a:off x="4041775" y="1196975"/>
            <a:ext cx="769938" cy="6477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5" name="5-конечная звезда 134"/>
          <p:cNvSpPr/>
          <p:nvPr/>
        </p:nvSpPr>
        <p:spPr>
          <a:xfrm>
            <a:off x="5197475" y="1196975"/>
            <a:ext cx="768350" cy="647700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6" name="5-конечная звезда 135"/>
          <p:cNvSpPr/>
          <p:nvPr/>
        </p:nvSpPr>
        <p:spPr>
          <a:xfrm>
            <a:off x="6246813" y="1196975"/>
            <a:ext cx="768350" cy="6477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7" name="5-конечная звезда 136"/>
          <p:cNvSpPr/>
          <p:nvPr/>
        </p:nvSpPr>
        <p:spPr>
          <a:xfrm>
            <a:off x="7239000" y="1196975"/>
            <a:ext cx="768350" cy="647700"/>
          </a:xfrm>
          <a:prstGeom prst="star5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8" name="5-конечная звезда 137"/>
          <p:cNvSpPr/>
          <p:nvPr/>
        </p:nvSpPr>
        <p:spPr>
          <a:xfrm>
            <a:off x="8196263" y="1196975"/>
            <a:ext cx="768350" cy="6477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9" name="Скругленный прямоугольник 138">
            <a:hlinkClick r:id="rId2" action="ppaction://hlinksldjump"/>
          </p:cNvPr>
          <p:cNvSpPr/>
          <p:nvPr/>
        </p:nvSpPr>
        <p:spPr>
          <a:xfrm>
            <a:off x="214282" y="6215082"/>
            <a:ext cx="2643206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Правила игры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40" name="Скругленный прямоугольник 139">
            <a:hlinkClick r:id="rId3" action="ppaction://hlinksldjump"/>
          </p:cNvPr>
          <p:cNvSpPr/>
          <p:nvPr/>
        </p:nvSpPr>
        <p:spPr>
          <a:xfrm>
            <a:off x="3214678" y="6215082"/>
            <a:ext cx="2643206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Пример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41" name="Скругленный прямоугольник 140">
            <a:hlinkClick r:id="rId4" action="ppaction://hlinksldjump"/>
          </p:cNvPr>
          <p:cNvSpPr/>
          <p:nvPr/>
        </p:nvSpPr>
        <p:spPr>
          <a:xfrm>
            <a:off x="6215074" y="6215082"/>
            <a:ext cx="2643206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Следующая игра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938" y="476250"/>
            <a:ext cx="167802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Салют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77863" y="1246188"/>
            <a:ext cx="79914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Цель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 тренировать в определении первого или последнего звука в слове; учить различать гласные и согласные звуки, согласные по твердости-мягкости</a:t>
            </a:r>
          </a:p>
          <a:p>
            <a:pPr eaLnBrk="1" hangingPunct="1">
              <a:defRPr/>
            </a:pPr>
            <a:endParaRPr lang="ru-RU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Ход игры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 Педагог называет ряд слов. Дети определяют первый (последний) звук в каждом слове и начинают движение от белого круга вверх к кругам соответствующего цвета. При правильном выполнении задания они оказываются на звезде определенного цвета, задуманной педагогом.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143768" y="142852"/>
            <a:ext cx="1785950" cy="785818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Назад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17"/>
          <p:cNvSpPr>
            <a:spLocks noChangeArrowheads="1"/>
          </p:cNvSpPr>
          <p:nvPr/>
        </p:nvSpPr>
        <p:spPr bwMode="auto">
          <a:xfrm>
            <a:off x="5405438" y="2039938"/>
            <a:ext cx="431800" cy="4318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3" name="Oval 17"/>
          <p:cNvSpPr>
            <a:spLocks noChangeArrowheads="1"/>
          </p:cNvSpPr>
          <p:nvPr/>
        </p:nvSpPr>
        <p:spPr bwMode="auto">
          <a:xfrm>
            <a:off x="4395788" y="5483225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4" name="Oval 15"/>
          <p:cNvSpPr>
            <a:spLocks noChangeArrowheads="1"/>
          </p:cNvSpPr>
          <p:nvPr/>
        </p:nvSpPr>
        <p:spPr bwMode="auto">
          <a:xfrm>
            <a:off x="3268663" y="2095500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5" name="Oval 15"/>
          <p:cNvSpPr>
            <a:spLocks noChangeArrowheads="1"/>
          </p:cNvSpPr>
          <p:nvPr/>
        </p:nvSpPr>
        <p:spPr bwMode="auto">
          <a:xfrm>
            <a:off x="4313238" y="2074863"/>
            <a:ext cx="431800" cy="4318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6" name="Oval 17"/>
          <p:cNvSpPr>
            <a:spLocks noChangeArrowheads="1"/>
          </p:cNvSpPr>
          <p:nvPr/>
        </p:nvSpPr>
        <p:spPr bwMode="auto">
          <a:xfrm>
            <a:off x="5402263" y="4521200"/>
            <a:ext cx="431800" cy="4318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7" name="Oval 15"/>
          <p:cNvSpPr>
            <a:spLocks noChangeArrowheads="1"/>
          </p:cNvSpPr>
          <p:nvPr/>
        </p:nvSpPr>
        <p:spPr bwMode="auto">
          <a:xfrm>
            <a:off x="4356100" y="4554538"/>
            <a:ext cx="431800" cy="4318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3309938" y="4521200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9" name="Oval 15"/>
          <p:cNvSpPr>
            <a:spLocks noChangeArrowheads="1"/>
          </p:cNvSpPr>
          <p:nvPr/>
        </p:nvSpPr>
        <p:spPr bwMode="auto">
          <a:xfrm>
            <a:off x="2278063" y="2081213"/>
            <a:ext cx="431800" cy="4318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0" name="Oval 15"/>
          <p:cNvSpPr>
            <a:spLocks noChangeArrowheads="1"/>
          </p:cNvSpPr>
          <p:nvPr/>
        </p:nvSpPr>
        <p:spPr bwMode="auto">
          <a:xfrm>
            <a:off x="7351713" y="2044700"/>
            <a:ext cx="431800" cy="4318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2638866" flipH="1">
            <a:off x="5132388" y="5027613"/>
            <a:ext cx="46037" cy="296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8936358">
            <a:off x="3951288" y="5022850"/>
            <a:ext cx="50800" cy="3317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2638866" flipH="1">
            <a:off x="6145213" y="4071938"/>
            <a:ext cx="46037" cy="296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2638866" flipH="1">
            <a:off x="7137400" y="3260725"/>
            <a:ext cx="46038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18936358">
            <a:off x="2976563" y="4178300"/>
            <a:ext cx="49212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rot="18936358">
            <a:off x="1935163" y="3300413"/>
            <a:ext cx="50800" cy="3317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7" name="Oval 17"/>
          <p:cNvSpPr>
            <a:spLocks noChangeArrowheads="1"/>
          </p:cNvSpPr>
          <p:nvPr/>
        </p:nvSpPr>
        <p:spPr bwMode="auto">
          <a:xfrm>
            <a:off x="8316913" y="2039938"/>
            <a:ext cx="431800" cy="4318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5094288" y="4002088"/>
            <a:ext cx="60325" cy="630237"/>
            <a:chOff x="6170270" y="5466660"/>
            <a:chExt cx="60599" cy="630317"/>
          </a:xfrm>
        </p:grpSpPr>
        <p:sp>
          <p:nvSpPr>
            <p:cNvPr id="36" name="Стрелка вверх 35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2" name="Стрелка вверх 51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0739" name="Oval 15"/>
          <p:cNvSpPr>
            <a:spLocks noChangeArrowheads="1"/>
          </p:cNvSpPr>
          <p:nvPr/>
        </p:nvSpPr>
        <p:spPr bwMode="auto">
          <a:xfrm>
            <a:off x="414338" y="2020888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" name="Oval 17"/>
          <p:cNvSpPr>
            <a:spLocks noChangeArrowheads="1"/>
          </p:cNvSpPr>
          <p:nvPr/>
        </p:nvSpPr>
        <p:spPr bwMode="auto">
          <a:xfrm>
            <a:off x="6396038" y="2039938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41" name="Oval 17"/>
          <p:cNvSpPr>
            <a:spLocks noChangeArrowheads="1"/>
          </p:cNvSpPr>
          <p:nvPr/>
        </p:nvSpPr>
        <p:spPr bwMode="auto">
          <a:xfrm>
            <a:off x="1301750" y="2065338"/>
            <a:ext cx="431800" cy="4318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" name="Стрелка вверх 60"/>
          <p:cNvSpPr/>
          <p:nvPr/>
        </p:nvSpPr>
        <p:spPr>
          <a:xfrm rot="2638866" flipH="1">
            <a:off x="8066088" y="2514600"/>
            <a:ext cx="46037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Стрелка вверх 70"/>
          <p:cNvSpPr/>
          <p:nvPr/>
        </p:nvSpPr>
        <p:spPr>
          <a:xfrm rot="18936358">
            <a:off x="1023938" y="2471738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3603625" y="215900"/>
            <a:ext cx="167802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Салют </a:t>
            </a:r>
          </a:p>
        </p:txBody>
      </p:sp>
      <p:grpSp>
        <p:nvGrpSpPr>
          <p:cNvPr id="3" name="Группа 81"/>
          <p:cNvGrpSpPr>
            <a:grpSpLocks/>
          </p:cNvGrpSpPr>
          <p:nvPr/>
        </p:nvGrpSpPr>
        <p:grpSpPr bwMode="auto">
          <a:xfrm>
            <a:off x="3981450" y="3976688"/>
            <a:ext cx="60325" cy="631825"/>
            <a:chOff x="6170270" y="5466660"/>
            <a:chExt cx="60599" cy="630317"/>
          </a:xfrm>
        </p:grpSpPr>
        <p:sp>
          <p:nvSpPr>
            <p:cNvPr id="83" name="Стрелка вверх 82"/>
            <p:cNvSpPr/>
            <p:nvPr/>
          </p:nvSpPr>
          <p:spPr>
            <a:xfrm rot="18936358">
              <a:off x="6170270" y="5471411"/>
              <a:ext cx="60599" cy="62081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4" name="Стрелка вверх 83"/>
            <p:cNvSpPr/>
            <p:nvPr/>
          </p:nvSpPr>
          <p:spPr>
            <a:xfrm rot="2638866" flipH="1">
              <a:off x="6175055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" name="Группа 84"/>
          <p:cNvGrpSpPr>
            <a:grpSpLocks/>
          </p:cNvGrpSpPr>
          <p:nvPr/>
        </p:nvGrpSpPr>
        <p:grpSpPr bwMode="auto">
          <a:xfrm>
            <a:off x="2973388" y="3082925"/>
            <a:ext cx="60325" cy="630238"/>
            <a:chOff x="6170270" y="5466660"/>
            <a:chExt cx="60599" cy="630317"/>
          </a:xfrm>
        </p:grpSpPr>
        <p:sp>
          <p:nvSpPr>
            <p:cNvPr id="86" name="Стрелка вверх 85"/>
            <p:cNvSpPr/>
            <p:nvPr/>
          </p:nvSpPr>
          <p:spPr>
            <a:xfrm rot="18936358">
              <a:off x="6170270" y="5471424"/>
              <a:ext cx="60599" cy="62079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7" name="Стрелка вверх 86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87"/>
          <p:cNvGrpSpPr>
            <a:grpSpLocks/>
          </p:cNvGrpSpPr>
          <p:nvPr/>
        </p:nvGrpSpPr>
        <p:grpSpPr bwMode="auto">
          <a:xfrm>
            <a:off x="3973513" y="3082925"/>
            <a:ext cx="60325" cy="630238"/>
            <a:chOff x="6170270" y="5466660"/>
            <a:chExt cx="60599" cy="630317"/>
          </a:xfrm>
        </p:grpSpPr>
        <p:sp>
          <p:nvSpPr>
            <p:cNvPr id="89" name="Стрелка вверх 88"/>
            <p:cNvSpPr/>
            <p:nvPr/>
          </p:nvSpPr>
          <p:spPr>
            <a:xfrm rot="18936358">
              <a:off x="6170270" y="5471424"/>
              <a:ext cx="60599" cy="62079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0" name="Стрелка вверх 89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" name="Группа 90"/>
          <p:cNvGrpSpPr>
            <a:grpSpLocks/>
          </p:cNvGrpSpPr>
          <p:nvPr/>
        </p:nvGrpSpPr>
        <p:grpSpPr bwMode="auto">
          <a:xfrm>
            <a:off x="5094288" y="3151188"/>
            <a:ext cx="60325" cy="630237"/>
            <a:chOff x="6170270" y="5466660"/>
            <a:chExt cx="60599" cy="630317"/>
          </a:xfrm>
        </p:grpSpPr>
        <p:sp>
          <p:nvSpPr>
            <p:cNvPr id="92" name="Стрелка вверх 91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3" name="Стрелка вверх 92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7" name="Группа 93"/>
          <p:cNvGrpSpPr>
            <a:grpSpLocks/>
          </p:cNvGrpSpPr>
          <p:nvPr/>
        </p:nvGrpSpPr>
        <p:grpSpPr bwMode="auto">
          <a:xfrm>
            <a:off x="6137275" y="3094038"/>
            <a:ext cx="61913" cy="630237"/>
            <a:chOff x="6170270" y="5466660"/>
            <a:chExt cx="60599" cy="630317"/>
          </a:xfrm>
        </p:grpSpPr>
        <p:sp>
          <p:nvSpPr>
            <p:cNvPr id="95" name="Стрелка вверх 94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6" name="Стрелка вверх 95"/>
            <p:cNvSpPr/>
            <p:nvPr/>
          </p:nvSpPr>
          <p:spPr>
            <a:xfrm rot="2638866" flipH="1">
              <a:off x="6174932" y="5466660"/>
              <a:ext cx="45060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8" name="Группа 96"/>
          <p:cNvGrpSpPr>
            <a:grpSpLocks/>
          </p:cNvGrpSpPr>
          <p:nvPr/>
        </p:nvGrpSpPr>
        <p:grpSpPr bwMode="auto">
          <a:xfrm>
            <a:off x="1970088" y="2366963"/>
            <a:ext cx="60325" cy="630237"/>
            <a:chOff x="6170270" y="5466660"/>
            <a:chExt cx="60599" cy="630317"/>
          </a:xfrm>
        </p:grpSpPr>
        <p:sp>
          <p:nvSpPr>
            <p:cNvPr id="98" name="Стрелка вверх 97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9" name="Стрелка вверх 98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9" name="Группа 99"/>
          <p:cNvGrpSpPr>
            <a:grpSpLocks/>
          </p:cNvGrpSpPr>
          <p:nvPr/>
        </p:nvGrpSpPr>
        <p:grpSpPr bwMode="auto">
          <a:xfrm>
            <a:off x="2908300" y="2347913"/>
            <a:ext cx="60325" cy="630237"/>
            <a:chOff x="6170270" y="5466660"/>
            <a:chExt cx="60599" cy="630317"/>
          </a:xfrm>
        </p:grpSpPr>
        <p:sp>
          <p:nvSpPr>
            <p:cNvPr id="101" name="Стрелка вверх 100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" name="Стрелка вверх 101"/>
            <p:cNvSpPr/>
            <p:nvPr/>
          </p:nvSpPr>
          <p:spPr>
            <a:xfrm rot="2638866" flipH="1">
              <a:off x="6175055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1" name="Группа 102"/>
          <p:cNvGrpSpPr>
            <a:grpSpLocks/>
          </p:cNvGrpSpPr>
          <p:nvPr/>
        </p:nvGrpSpPr>
        <p:grpSpPr bwMode="auto">
          <a:xfrm>
            <a:off x="4011613" y="2347913"/>
            <a:ext cx="60325" cy="630237"/>
            <a:chOff x="6170270" y="5466660"/>
            <a:chExt cx="60599" cy="630317"/>
          </a:xfrm>
        </p:grpSpPr>
        <p:sp>
          <p:nvSpPr>
            <p:cNvPr id="104" name="Стрелка вверх 103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5" name="Стрелка вверх 104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2" name="Группа 105"/>
          <p:cNvGrpSpPr>
            <a:grpSpLocks/>
          </p:cNvGrpSpPr>
          <p:nvPr/>
        </p:nvGrpSpPr>
        <p:grpSpPr bwMode="auto">
          <a:xfrm>
            <a:off x="5073650" y="2366963"/>
            <a:ext cx="60325" cy="630237"/>
            <a:chOff x="6170270" y="5466660"/>
            <a:chExt cx="60599" cy="630317"/>
          </a:xfrm>
        </p:grpSpPr>
        <p:sp>
          <p:nvSpPr>
            <p:cNvPr id="107" name="Стрелка вверх 106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8" name="Стрелка вверх 107"/>
            <p:cNvSpPr/>
            <p:nvPr/>
          </p:nvSpPr>
          <p:spPr>
            <a:xfrm rot="2638866" flipH="1">
              <a:off x="6175055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3" name="Группа 108"/>
          <p:cNvGrpSpPr>
            <a:grpSpLocks/>
          </p:cNvGrpSpPr>
          <p:nvPr/>
        </p:nvGrpSpPr>
        <p:grpSpPr bwMode="auto">
          <a:xfrm>
            <a:off x="6116638" y="2347913"/>
            <a:ext cx="61912" cy="630237"/>
            <a:chOff x="6170270" y="5466660"/>
            <a:chExt cx="60599" cy="630317"/>
          </a:xfrm>
        </p:grpSpPr>
        <p:sp>
          <p:nvSpPr>
            <p:cNvPr id="110" name="Стрелка вверх 109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1" name="Стрелка вверх 110"/>
            <p:cNvSpPr/>
            <p:nvPr/>
          </p:nvSpPr>
          <p:spPr>
            <a:xfrm rot="2638866" flipH="1">
              <a:off x="6174931" y="5466660"/>
              <a:ext cx="4506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4" name="Группа 111"/>
          <p:cNvGrpSpPr>
            <a:grpSpLocks/>
          </p:cNvGrpSpPr>
          <p:nvPr/>
        </p:nvGrpSpPr>
        <p:grpSpPr bwMode="auto">
          <a:xfrm>
            <a:off x="7100888" y="2341563"/>
            <a:ext cx="60325" cy="630237"/>
            <a:chOff x="6170270" y="5466660"/>
            <a:chExt cx="60599" cy="630317"/>
          </a:xfrm>
        </p:grpSpPr>
        <p:sp>
          <p:nvSpPr>
            <p:cNvPr id="113" name="Стрелка вверх 112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4" name="Стрелка вверх 113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15" name="Стрелка вверх 114"/>
          <p:cNvSpPr/>
          <p:nvPr/>
        </p:nvSpPr>
        <p:spPr>
          <a:xfrm>
            <a:off x="3489325" y="4102100"/>
            <a:ext cx="71438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6" name="Стрелка вверх 115"/>
          <p:cNvSpPr/>
          <p:nvPr/>
        </p:nvSpPr>
        <p:spPr>
          <a:xfrm>
            <a:off x="4575175" y="5053013"/>
            <a:ext cx="73025" cy="363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7" name="Стрелка вверх 116"/>
          <p:cNvSpPr/>
          <p:nvPr/>
        </p:nvSpPr>
        <p:spPr>
          <a:xfrm>
            <a:off x="5626100" y="4049713"/>
            <a:ext cx="71438" cy="363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8" name="Стрелка вверх 117"/>
          <p:cNvSpPr/>
          <p:nvPr/>
        </p:nvSpPr>
        <p:spPr>
          <a:xfrm>
            <a:off x="6667500" y="3308350"/>
            <a:ext cx="71438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9" name="Стрелка вверх 118"/>
          <p:cNvSpPr/>
          <p:nvPr/>
        </p:nvSpPr>
        <p:spPr>
          <a:xfrm>
            <a:off x="4511675" y="3332163"/>
            <a:ext cx="73025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Стрелка вверх 119"/>
          <p:cNvSpPr/>
          <p:nvPr/>
        </p:nvSpPr>
        <p:spPr>
          <a:xfrm>
            <a:off x="2476500" y="3344863"/>
            <a:ext cx="73025" cy="363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Стрелка вверх 120"/>
          <p:cNvSpPr/>
          <p:nvPr/>
        </p:nvSpPr>
        <p:spPr>
          <a:xfrm>
            <a:off x="4511675" y="4127500"/>
            <a:ext cx="73025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" name="Стрелка вверх 121"/>
          <p:cNvSpPr/>
          <p:nvPr/>
        </p:nvSpPr>
        <p:spPr>
          <a:xfrm>
            <a:off x="3444875" y="3351213"/>
            <a:ext cx="71438" cy="363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" name="Стрелка вверх 122"/>
          <p:cNvSpPr/>
          <p:nvPr/>
        </p:nvSpPr>
        <p:spPr>
          <a:xfrm>
            <a:off x="5635625" y="3308350"/>
            <a:ext cx="71438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4" name="Стрелка вверх 123"/>
          <p:cNvSpPr/>
          <p:nvPr/>
        </p:nvSpPr>
        <p:spPr>
          <a:xfrm>
            <a:off x="1498600" y="2590800"/>
            <a:ext cx="71438" cy="363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5" name="Стрелка вверх 124"/>
          <p:cNvSpPr/>
          <p:nvPr/>
        </p:nvSpPr>
        <p:spPr>
          <a:xfrm>
            <a:off x="2447925" y="2590800"/>
            <a:ext cx="71438" cy="363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6" name="Стрелка вверх 125"/>
          <p:cNvSpPr/>
          <p:nvPr/>
        </p:nvSpPr>
        <p:spPr>
          <a:xfrm>
            <a:off x="3444875" y="2633663"/>
            <a:ext cx="71438" cy="363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7" name="Стрелка вверх 126"/>
          <p:cNvSpPr/>
          <p:nvPr/>
        </p:nvSpPr>
        <p:spPr>
          <a:xfrm>
            <a:off x="4500563" y="2590800"/>
            <a:ext cx="71437" cy="363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8" name="Стрелка вверх 127"/>
          <p:cNvSpPr/>
          <p:nvPr/>
        </p:nvSpPr>
        <p:spPr>
          <a:xfrm>
            <a:off x="5635625" y="2546350"/>
            <a:ext cx="71438" cy="363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9" name="Стрелка вверх 128"/>
          <p:cNvSpPr/>
          <p:nvPr/>
        </p:nvSpPr>
        <p:spPr>
          <a:xfrm>
            <a:off x="6594475" y="2562225"/>
            <a:ext cx="73025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0" name="Стрелка вверх 129"/>
          <p:cNvSpPr/>
          <p:nvPr/>
        </p:nvSpPr>
        <p:spPr>
          <a:xfrm>
            <a:off x="7551738" y="2535238"/>
            <a:ext cx="71437" cy="363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72" name="Oval 15"/>
          <p:cNvSpPr>
            <a:spLocks noChangeArrowheads="1"/>
          </p:cNvSpPr>
          <p:nvPr/>
        </p:nvSpPr>
        <p:spPr bwMode="auto">
          <a:xfrm>
            <a:off x="2303463" y="3602038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3" name="Oval 15"/>
          <p:cNvSpPr>
            <a:spLocks noChangeArrowheads="1"/>
          </p:cNvSpPr>
          <p:nvPr/>
        </p:nvSpPr>
        <p:spPr bwMode="auto">
          <a:xfrm>
            <a:off x="3286125" y="3625850"/>
            <a:ext cx="431800" cy="4318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4329113" y="3625850"/>
            <a:ext cx="431800" cy="4318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5" name="Oval 15"/>
          <p:cNvSpPr>
            <a:spLocks noChangeArrowheads="1"/>
          </p:cNvSpPr>
          <p:nvPr/>
        </p:nvSpPr>
        <p:spPr bwMode="auto">
          <a:xfrm>
            <a:off x="5434013" y="3575050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6" name="Oval 17"/>
          <p:cNvSpPr>
            <a:spLocks noChangeArrowheads="1"/>
          </p:cNvSpPr>
          <p:nvPr/>
        </p:nvSpPr>
        <p:spPr bwMode="auto">
          <a:xfrm>
            <a:off x="6461125" y="3575050"/>
            <a:ext cx="431800" cy="4318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7" name="Oval 15"/>
          <p:cNvSpPr>
            <a:spLocks noChangeArrowheads="1"/>
          </p:cNvSpPr>
          <p:nvPr/>
        </p:nvSpPr>
        <p:spPr bwMode="auto">
          <a:xfrm>
            <a:off x="7380288" y="2781300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8" name="Oval 17"/>
          <p:cNvSpPr>
            <a:spLocks noChangeArrowheads="1"/>
          </p:cNvSpPr>
          <p:nvPr/>
        </p:nvSpPr>
        <p:spPr bwMode="auto">
          <a:xfrm>
            <a:off x="6440488" y="2841625"/>
            <a:ext cx="431800" cy="4318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" name="Oval 15"/>
          <p:cNvSpPr>
            <a:spLocks noChangeArrowheads="1"/>
          </p:cNvSpPr>
          <p:nvPr/>
        </p:nvSpPr>
        <p:spPr bwMode="auto">
          <a:xfrm>
            <a:off x="5443538" y="2816225"/>
            <a:ext cx="431800" cy="4318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80" name="Oval 15"/>
          <p:cNvSpPr>
            <a:spLocks noChangeArrowheads="1"/>
          </p:cNvSpPr>
          <p:nvPr/>
        </p:nvSpPr>
        <p:spPr bwMode="auto">
          <a:xfrm>
            <a:off x="4340225" y="2822575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81" name="Oval 15"/>
          <p:cNvSpPr>
            <a:spLocks noChangeArrowheads="1"/>
          </p:cNvSpPr>
          <p:nvPr/>
        </p:nvSpPr>
        <p:spPr bwMode="auto">
          <a:xfrm>
            <a:off x="3248025" y="2851150"/>
            <a:ext cx="431800" cy="4318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82" name="Oval 17"/>
          <p:cNvSpPr>
            <a:spLocks noChangeArrowheads="1"/>
          </p:cNvSpPr>
          <p:nvPr/>
        </p:nvSpPr>
        <p:spPr bwMode="auto">
          <a:xfrm>
            <a:off x="2278063" y="2824163"/>
            <a:ext cx="431800" cy="4318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83" name="Oval 15"/>
          <p:cNvSpPr>
            <a:spLocks noChangeArrowheads="1"/>
          </p:cNvSpPr>
          <p:nvPr/>
        </p:nvSpPr>
        <p:spPr bwMode="auto">
          <a:xfrm>
            <a:off x="1282700" y="2824163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246063" y="1196975"/>
            <a:ext cx="768350" cy="6477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1" name="5-конечная звезда 130"/>
          <p:cNvSpPr/>
          <p:nvPr/>
        </p:nvSpPr>
        <p:spPr>
          <a:xfrm>
            <a:off x="1114425" y="1196975"/>
            <a:ext cx="768350" cy="6477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2" name="5-конечная звезда 131"/>
          <p:cNvSpPr/>
          <p:nvPr/>
        </p:nvSpPr>
        <p:spPr>
          <a:xfrm>
            <a:off x="2062163" y="1196975"/>
            <a:ext cx="769937" cy="6477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" name="5-конечная звезда 132"/>
          <p:cNvSpPr/>
          <p:nvPr/>
        </p:nvSpPr>
        <p:spPr>
          <a:xfrm>
            <a:off x="3100388" y="1196975"/>
            <a:ext cx="769937" cy="647700"/>
          </a:xfrm>
          <a:prstGeom prst="star5">
            <a:avLst>
              <a:gd name="adj" fmla="val 21032"/>
              <a:gd name="hf" fmla="val 105146"/>
              <a:gd name="vf" fmla="val 1105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4" name="5-конечная звезда 133"/>
          <p:cNvSpPr/>
          <p:nvPr/>
        </p:nvSpPr>
        <p:spPr>
          <a:xfrm>
            <a:off x="4041775" y="1196975"/>
            <a:ext cx="769938" cy="6477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5" name="5-конечная звезда 134"/>
          <p:cNvSpPr/>
          <p:nvPr/>
        </p:nvSpPr>
        <p:spPr>
          <a:xfrm>
            <a:off x="5197475" y="1196975"/>
            <a:ext cx="768350" cy="647700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6" name="5-конечная звезда 135"/>
          <p:cNvSpPr/>
          <p:nvPr/>
        </p:nvSpPr>
        <p:spPr>
          <a:xfrm>
            <a:off x="6246813" y="1196975"/>
            <a:ext cx="768350" cy="6477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7" name="5-конечная звезда 136"/>
          <p:cNvSpPr/>
          <p:nvPr/>
        </p:nvSpPr>
        <p:spPr>
          <a:xfrm>
            <a:off x="7239000" y="1196975"/>
            <a:ext cx="768350" cy="647700"/>
          </a:xfrm>
          <a:prstGeom prst="star5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8" name="5-конечная звезда 137"/>
          <p:cNvSpPr/>
          <p:nvPr/>
        </p:nvSpPr>
        <p:spPr>
          <a:xfrm>
            <a:off x="8196263" y="1196975"/>
            <a:ext cx="768350" cy="6477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>
            <a:off x="7715272" y="3571876"/>
            <a:ext cx="10302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ист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715272" y="4214818"/>
            <a:ext cx="10874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иса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715272" y="4857760"/>
            <a:ext cx="12001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ыба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858148" y="5500702"/>
            <a:ext cx="10033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тка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85720" y="4929198"/>
            <a:ext cx="399859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i="1" dirty="0">
                <a:solidFill>
                  <a:schemeClr val="tx2">
                    <a:lumMod val="50000"/>
                  </a:schemeClr>
                </a:solidFill>
              </a:rPr>
              <a:t>Например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определение </a:t>
            </a:r>
          </a:p>
          <a:p>
            <a:pPr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первого звука в слове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9" name="Стрелка влево 138">
            <a:hlinkClick r:id="rId2" action="ppaction://hlinksldjump"/>
          </p:cNvPr>
          <p:cNvSpPr/>
          <p:nvPr/>
        </p:nvSpPr>
        <p:spPr>
          <a:xfrm>
            <a:off x="7143768" y="142852"/>
            <a:ext cx="1785950" cy="785818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Назад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5" grpId="0" animBg="1"/>
      <p:bldP spid="15" grpId="0" animBg="1"/>
      <p:bldP spid="56" grpId="0" animBg="1"/>
      <p:bldP spid="97" grpId="0"/>
      <p:bldP spid="100" grpId="0"/>
      <p:bldP spid="103" grpId="0"/>
      <p:bldP spid="106" grpId="0"/>
      <p:bldP spid="1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верх 18"/>
          <p:cNvSpPr/>
          <p:nvPr/>
        </p:nvSpPr>
        <p:spPr>
          <a:xfrm rot="2638866" flipH="1">
            <a:off x="5132388" y="5027613"/>
            <a:ext cx="46037" cy="296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8936358">
            <a:off x="3951288" y="5022850"/>
            <a:ext cx="50800" cy="3317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2638866" flipH="1">
            <a:off x="6145213" y="4071938"/>
            <a:ext cx="46037" cy="296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2638866" flipH="1">
            <a:off x="7137400" y="3260725"/>
            <a:ext cx="46038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18936358">
            <a:off x="2976563" y="4178300"/>
            <a:ext cx="49212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rot="18936358">
            <a:off x="1935163" y="3300413"/>
            <a:ext cx="50800" cy="3317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2776" name="Группа 3"/>
          <p:cNvGrpSpPr>
            <a:grpSpLocks/>
          </p:cNvGrpSpPr>
          <p:nvPr/>
        </p:nvGrpSpPr>
        <p:grpSpPr bwMode="auto">
          <a:xfrm>
            <a:off x="5094288" y="4002088"/>
            <a:ext cx="60325" cy="630237"/>
            <a:chOff x="6170270" y="5466660"/>
            <a:chExt cx="60599" cy="630317"/>
          </a:xfrm>
        </p:grpSpPr>
        <p:sp>
          <p:nvSpPr>
            <p:cNvPr id="36" name="Стрелка вверх 35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2" name="Стрелка вверх 51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61" name="Стрелка вверх 60"/>
          <p:cNvSpPr/>
          <p:nvPr/>
        </p:nvSpPr>
        <p:spPr>
          <a:xfrm rot="2638866" flipH="1">
            <a:off x="8066088" y="2514600"/>
            <a:ext cx="46037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Стрелка вверх 70"/>
          <p:cNvSpPr/>
          <p:nvPr/>
        </p:nvSpPr>
        <p:spPr>
          <a:xfrm rot="18936358">
            <a:off x="1023938" y="2471738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2906713" y="195263"/>
            <a:ext cx="382899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Умная гусеница </a:t>
            </a:r>
          </a:p>
        </p:txBody>
      </p:sp>
      <p:grpSp>
        <p:nvGrpSpPr>
          <p:cNvPr id="32780" name="Группа 81"/>
          <p:cNvGrpSpPr>
            <a:grpSpLocks/>
          </p:cNvGrpSpPr>
          <p:nvPr/>
        </p:nvGrpSpPr>
        <p:grpSpPr bwMode="auto">
          <a:xfrm>
            <a:off x="3981450" y="3976688"/>
            <a:ext cx="60325" cy="631825"/>
            <a:chOff x="6170270" y="5466660"/>
            <a:chExt cx="60599" cy="630317"/>
          </a:xfrm>
        </p:grpSpPr>
        <p:sp>
          <p:nvSpPr>
            <p:cNvPr id="83" name="Стрелка вверх 82"/>
            <p:cNvSpPr/>
            <p:nvPr/>
          </p:nvSpPr>
          <p:spPr>
            <a:xfrm rot="18936358">
              <a:off x="6170270" y="5471411"/>
              <a:ext cx="60599" cy="62081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4" name="Стрелка вверх 83"/>
            <p:cNvSpPr/>
            <p:nvPr/>
          </p:nvSpPr>
          <p:spPr>
            <a:xfrm rot="2638866" flipH="1">
              <a:off x="6175055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2781" name="Группа 84"/>
          <p:cNvGrpSpPr>
            <a:grpSpLocks/>
          </p:cNvGrpSpPr>
          <p:nvPr/>
        </p:nvGrpSpPr>
        <p:grpSpPr bwMode="auto">
          <a:xfrm>
            <a:off x="2973388" y="3082925"/>
            <a:ext cx="60325" cy="630238"/>
            <a:chOff x="6170270" y="5466660"/>
            <a:chExt cx="60599" cy="630317"/>
          </a:xfrm>
        </p:grpSpPr>
        <p:sp>
          <p:nvSpPr>
            <p:cNvPr id="86" name="Стрелка вверх 85"/>
            <p:cNvSpPr/>
            <p:nvPr/>
          </p:nvSpPr>
          <p:spPr>
            <a:xfrm rot="18936358">
              <a:off x="6170270" y="5471424"/>
              <a:ext cx="60599" cy="62079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7" name="Стрелка вверх 86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2782" name="Группа 87"/>
          <p:cNvGrpSpPr>
            <a:grpSpLocks/>
          </p:cNvGrpSpPr>
          <p:nvPr/>
        </p:nvGrpSpPr>
        <p:grpSpPr bwMode="auto">
          <a:xfrm>
            <a:off x="3973513" y="3082925"/>
            <a:ext cx="60325" cy="630238"/>
            <a:chOff x="6170270" y="5466660"/>
            <a:chExt cx="60599" cy="630317"/>
          </a:xfrm>
        </p:grpSpPr>
        <p:sp>
          <p:nvSpPr>
            <p:cNvPr id="89" name="Стрелка вверх 88"/>
            <p:cNvSpPr/>
            <p:nvPr/>
          </p:nvSpPr>
          <p:spPr>
            <a:xfrm rot="18936358">
              <a:off x="6170270" y="5471424"/>
              <a:ext cx="60599" cy="62079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0" name="Стрелка вверх 89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2783" name="Группа 90"/>
          <p:cNvGrpSpPr>
            <a:grpSpLocks/>
          </p:cNvGrpSpPr>
          <p:nvPr/>
        </p:nvGrpSpPr>
        <p:grpSpPr bwMode="auto">
          <a:xfrm>
            <a:off x="5094288" y="3151188"/>
            <a:ext cx="60325" cy="630237"/>
            <a:chOff x="6170270" y="5466660"/>
            <a:chExt cx="60599" cy="630317"/>
          </a:xfrm>
        </p:grpSpPr>
        <p:sp>
          <p:nvSpPr>
            <p:cNvPr id="92" name="Стрелка вверх 91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3" name="Стрелка вверх 92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2784" name="Группа 93"/>
          <p:cNvGrpSpPr>
            <a:grpSpLocks/>
          </p:cNvGrpSpPr>
          <p:nvPr/>
        </p:nvGrpSpPr>
        <p:grpSpPr bwMode="auto">
          <a:xfrm>
            <a:off x="6137275" y="3094038"/>
            <a:ext cx="61913" cy="630237"/>
            <a:chOff x="6170270" y="5466660"/>
            <a:chExt cx="60599" cy="630317"/>
          </a:xfrm>
        </p:grpSpPr>
        <p:sp>
          <p:nvSpPr>
            <p:cNvPr id="95" name="Стрелка вверх 94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6" name="Стрелка вверх 95"/>
            <p:cNvSpPr/>
            <p:nvPr/>
          </p:nvSpPr>
          <p:spPr>
            <a:xfrm rot="2638866" flipH="1">
              <a:off x="6174932" y="5466660"/>
              <a:ext cx="45060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2785" name="Группа 96"/>
          <p:cNvGrpSpPr>
            <a:grpSpLocks/>
          </p:cNvGrpSpPr>
          <p:nvPr/>
        </p:nvGrpSpPr>
        <p:grpSpPr bwMode="auto">
          <a:xfrm>
            <a:off x="1970088" y="2366963"/>
            <a:ext cx="60325" cy="630237"/>
            <a:chOff x="6170270" y="5466660"/>
            <a:chExt cx="60599" cy="630317"/>
          </a:xfrm>
        </p:grpSpPr>
        <p:sp>
          <p:nvSpPr>
            <p:cNvPr id="98" name="Стрелка вверх 97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9" name="Стрелка вверх 98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2786" name="Группа 99"/>
          <p:cNvGrpSpPr>
            <a:grpSpLocks/>
          </p:cNvGrpSpPr>
          <p:nvPr/>
        </p:nvGrpSpPr>
        <p:grpSpPr bwMode="auto">
          <a:xfrm>
            <a:off x="2908300" y="2347913"/>
            <a:ext cx="60325" cy="630237"/>
            <a:chOff x="6170270" y="5466660"/>
            <a:chExt cx="60599" cy="630317"/>
          </a:xfrm>
        </p:grpSpPr>
        <p:sp>
          <p:nvSpPr>
            <p:cNvPr id="101" name="Стрелка вверх 100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" name="Стрелка вверх 101"/>
            <p:cNvSpPr/>
            <p:nvPr/>
          </p:nvSpPr>
          <p:spPr>
            <a:xfrm rot="2638866" flipH="1">
              <a:off x="6175055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2787" name="Группа 102"/>
          <p:cNvGrpSpPr>
            <a:grpSpLocks/>
          </p:cNvGrpSpPr>
          <p:nvPr/>
        </p:nvGrpSpPr>
        <p:grpSpPr bwMode="auto">
          <a:xfrm>
            <a:off x="4011613" y="2347913"/>
            <a:ext cx="60325" cy="630237"/>
            <a:chOff x="6170270" y="5466660"/>
            <a:chExt cx="60599" cy="630317"/>
          </a:xfrm>
        </p:grpSpPr>
        <p:sp>
          <p:nvSpPr>
            <p:cNvPr id="104" name="Стрелка вверх 103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5" name="Стрелка вверх 104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2788" name="Группа 105"/>
          <p:cNvGrpSpPr>
            <a:grpSpLocks/>
          </p:cNvGrpSpPr>
          <p:nvPr/>
        </p:nvGrpSpPr>
        <p:grpSpPr bwMode="auto">
          <a:xfrm>
            <a:off x="5073650" y="2366963"/>
            <a:ext cx="60325" cy="630237"/>
            <a:chOff x="6170270" y="5466660"/>
            <a:chExt cx="60599" cy="630317"/>
          </a:xfrm>
        </p:grpSpPr>
        <p:sp>
          <p:nvSpPr>
            <p:cNvPr id="107" name="Стрелка вверх 106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8" name="Стрелка вверх 107"/>
            <p:cNvSpPr/>
            <p:nvPr/>
          </p:nvSpPr>
          <p:spPr>
            <a:xfrm rot="2638866" flipH="1">
              <a:off x="6175055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2789" name="Группа 108"/>
          <p:cNvGrpSpPr>
            <a:grpSpLocks/>
          </p:cNvGrpSpPr>
          <p:nvPr/>
        </p:nvGrpSpPr>
        <p:grpSpPr bwMode="auto">
          <a:xfrm>
            <a:off x="6116638" y="2347913"/>
            <a:ext cx="61912" cy="630237"/>
            <a:chOff x="6170270" y="5466660"/>
            <a:chExt cx="60599" cy="630317"/>
          </a:xfrm>
        </p:grpSpPr>
        <p:sp>
          <p:nvSpPr>
            <p:cNvPr id="110" name="Стрелка вверх 109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1" name="Стрелка вверх 110"/>
            <p:cNvSpPr/>
            <p:nvPr/>
          </p:nvSpPr>
          <p:spPr>
            <a:xfrm rot="2638866" flipH="1">
              <a:off x="6174931" y="5466660"/>
              <a:ext cx="4506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2790" name="Группа 111"/>
          <p:cNvGrpSpPr>
            <a:grpSpLocks/>
          </p:cNvGrpSpPr>
          <p:nvPr/>
        </p:nvGrpSpPr>
        <p:grpSpPr bwMode="auto">
          <a:xfrm>
            <a:off x="7100888" y="2341563"/>
            <a:ext cx="60325" cy="630237"/>
            <a:chOff x="6170270" y="5466660"/>
            <a:chExt cx="60599" cy="630317"/>
          </a:xfrm>
        </p:grpSpPr>
        <p:sp>
          <p:nvSpPr>
            <p:cNvPr id="113" name="Стрелка вверх 112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4" name="Стрелка вверх 113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15" name="Стрелка вверх 114"/>
          <p:cNvSpPr/>
          <p:nvPr/>
        </p:nvSpPr>
        <p:spPr>
          <a:xfrm>
            <a:off x="3489325" y="4102100"/>
            <a:ext cx="71438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6" name="Стрелка вверх 115"/>
          <p:cNvSpPr/>
          <p:nvPr/>
        </p:nvSpPr>
        <p:spPr>
          <a:xfrm>
            <a:off x="4575175" y="5053013"/>
            <a:ext cx="73025" cy="363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7" name="Стрелка вверх 116"/>
          <p:cNvSpPr/>
          <p:nvPr/>
        </p:nvSpPr>
        <p:spPr>
          <a:xfrm>
            <a:off x="5581650" y="4189413"/>
            <a:ext cx="71438" cy="363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8" name="Стрелка вверх 117"/>
          <p:cNvSpPr/>
          <p:nvPr/>
        </p:nvSpPr>
        <p:spPr>
          <a:xfrm>
            <a:off x="6667500" y="3308350"/>
            <a:ext cx="71438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9" name="Стрелка вверх 118"/>
          <p:cNvSpPr/>
          <p:nvPr/>
        </p:nvSpPr>
        <p:spPr>
          <a:xfrm>
            <a:off x="4511675" y="3332163"/>
            <a:ext cx="73025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Стрелка вверх 119"/>
          <p:cNvSpPr/>
          <p:nvPr/>
        </p:nvSpPr>
        <p:spPr>
          <a:xfrm>
            <a:off x="2476500" y="3344863"/>
            <a:ext cx="73025" cy="363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Стрелка вверх 120"/>
          <p:cNvSpPr/>
          <p:nvPr/>
        </p:nvSpPr>
        <p:spPr>
          <a:xfrm>
            <a:off x="4511675" y="4127500"/>
            <a:ext cx="73025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" name="Стрелка вверх 121"/>
          <p:cNvSpPr/>
          <p:nvPr/>
        </p:nvSpPr>
        <p:spPr>
          <a:xfrm>
            <a:off x="3444875" y="3351213"/>
            <a:ext cx="71438" cy="363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" name="Стрелка вверх 122"/>
          <p:cNvSpPr/>
          <p:nvPr/>
        </p:nvSpPr>
        <p:spPr>
          <a:xfrm>
            <a:off x="5635625" y="3308350"/>
            <a:ext cx="71438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4" name="Стрелка вверх 123"/>
          <p:cNvSpPr/>
          <p:nvPr/>
        </p:nvSpPr>
        <p:spPr>
          <a:xfrm>
            <a:off x="1498600" y="2590800"/>
            <a:ext cx="71438" cy="363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5" name="Стрелка вверх 124"/>
          <p:cNvSpPr/>
          <p:nvPr/>
        </p:nvSpPr>
        <p:spPr>
          <a:xfrm>
            <a:off x="2447925" y="2590800"/>
            <a:ext cx="71438" cy="363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6" name="Стрелка вверх 125"/>
          <p:cNvSpPr/>
          <p:nvPr/>
        </p:nvSpPr>
        <p:spPr>
          <a:xfrm>
            <a:off x="3478213" y="2578100"/>
            <a:ext cx="73025" cy="363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7" name="Стрелка вверх 126"/>
          <p:cNvSpPr/>
          <p:nvPr/>
        </p:nvSpPr>
        <p:spPr>
          <a:xfrm>
            <a:off x="4500563" y="2590800"/>
            <a:ext cx="71437" cy="363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8" name="Стрелка вверх 127"/>
          <p:cNvSpPr/>
          <p:nvPr/>
        </p:nvSpPr>
        <p:spPr>
          <a:xfrm>
            <a:off x="5635625" y="2546350"/>
            <a:ext cx="71438" cy="363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9" name="Стрелка вверх 128"/>
          <p:cNvSpPr/>
          <p:nvPr/>
        </p:nvSpPr>
        <p:spPr>
          <a:xfrm>
            <a:off x="6594475" y="2562225"/>
            <a:ext cx="73025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0" name="Стрелка вверх 129"/>
          <p:cNvSpPr/>
          <p:nvPr/>
        </p:nvSpPr>
        <p:spPr>
          <a:xfrm>
            <a:off x="7551738" y="2535238"/>
            <a:ext cx="71437" cy="363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184525" y="4610100"/>
          <a:ext cx="754062" cy="376238"/>
        </p:xfrm>
        <a:graphic>
          <a:graphicData uri="http://schemas.openxmlformats.org/drawingml/2006/table">
            <a:tbl>
              <a:tblPr/>
              <a:tblGrid>
                <a:gridCol w="237457"/>
                <a:gridCol w="276127"/>
                <a:gridCol w="240478"/>
              </a:tblGrid>
              <a:tr h="376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9" name="Таблица 138"/>
          <p:cNvGraphicFramePr>
            <a:graphicFrameLocks noGrp="1"/>
          </p:cNvGraphicFramePr>
          <p:nvPr/>
        </p:nvGraphicFramePr>
        <p:xfrm>
          <a:off x="4233863" y="4614863"/>
          <a:ext cx="755650" cy="376237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0" name="Таблица 139"/>
          <p:cNvGraphicFramePr>
            <a:graphicFrameLocks noGrp="1"/>
          </p:cNvGraphicFramePr>
          <p:nvPr/>
        </p:nvGraphicFramePr>
        <p:xfrm>
          <a:off x="5300663" y="4622800"/>
          <a:ext cx="755650" cy="376238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1" name="Таблица 140"/>
          <p:cNvGraphicFramePr>
            <a:graphicFrameLocks noGrp="1"/>
          </p:cNvGraphicFramePr>
          <p:nvPr/>
        </p:nvGraphicFramePr>
        <p:xfrm>
          <a:off x="3171825" y="3652838"/>
          <a:ext cx="754062" cy="376237"/>
        </p:xfrm>
        <a:graphic>
          <a:graphicData uri="http://schemas.openxmlformats.org/drawingml/2006/table">
            <a:tbl>
              <a:tblPr/>
              <a:tblGrid>
                <a:gridCol w="237457"/>
                <a:gridCol w="276127"/>
                <a:gridCol w="240478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2" name="Таблица 141"/>
          <p:cNvGraphicFramePr>
            <a:graphicFrameLocks noGrp="1"/>
          </p:cNvGraphicFramePr>
          <p:nvPr/>
        </p:nvGraphicFramePr>
        <p:xfrm>
          <a:off x="3184525" y="2843213"/>
          <a:ext cx="754062" cy="376237"/>
        </p:xfrm>
        <a:graphic>
          <a:graphicData uri="http://schemas.openxmlformats.org/drawingml/2006/table">
            <a:tbl>
              <a:tblPr/>
              <a:tblGrid>
                <a:gridCol w="237457"/>
                <a:gridCol w="276127"/>
                <a:gridCol w="240478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" name="Таблица 142"/>
          <p:cNvGraphicFramePr>
            <a:graphicFrameLocks noGrp="1"/>
          </p:cNvGraphicFramePr>
          <p:nvPr/>
        </p:nvGraphicFramePr>
        <p:xfrm>
          <a:off x="3143250" y="2046288"/>
          <a:ext cx="754062" cy="376237"/>
        </p:xfrm>
        <a:graphic>
          <a:graphicData uri="http://schemas.openxmlformats.org/drawingml/2006/table">
            <a:tbl>
              <a:tblPr/>
              <a:tblGrid>
                <a:gridCol w="237457"/>
                <a:gridCol w="276127"/>
                <a:gridCol w="240478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" name="Таблица 143"/>
          <p:cNvGraphicFramePr>
            <a:graphicFrameLocks noGrp="1"/>
          </p:cNvGraphicFramePr>
          <p:nvPr/>
        </p:nvGraphicFramePr>
        <p:xfrm>
          <a:off x="5318125" y="3684588"/>
          <a:ext cx="755650" cy="376237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" name="Таблица 144"/>
          <p:cNvGraphicFramePr>
            <a:graphicFrameLocks noGrp="1"/>
          </p:cNvGraphicFramePr>
          <p:nvPr/>
        </p:nvGraphicFramePr>
        <p:xfrm>
          <a:off x="5292725" y="2835275"/>
          <a:ext cx="755650" cy="376238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" name="Таблица 145"/>
          <p:cNvGraphicFramePr>
            <a:graphicFrameLocks noGrp="1"/>
          </p:cNvGraphicFramePr>
          <p:nvPr/>
        </p:nvGraphicFramePr>
        <p:xfrm>
          <a:off x="5329238" y="2020888"/>
          <a:ext cx="755650" cy="376237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7" name="Таблица 146"/>
          <p:cNvGraphicFramePr>
            <a:graphicFrameLocks noGrp="1"/>
          </p:cNvGraphicFramePr>
          <p:nvPr/>
        </p:nvGraphicFramePr>
        <p:xfrm>
          <a:off x="4194175" y="3673475"/>
          <a:ext cx="755650" cy="376238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8" name="Таблица 147"/>
          <p:cNvGraphicFramePr>
            <a:graphicFrameLocks noGrp="1"/>
          </p:cNvGraphicFramePr>
          <p:nvPr/>
        </p:nvGraphicFramePr>
        <p:xfrm>
          <a:off x="4206875" y="2841625"/>
          <a:ext cx="754062" cy="377825"/>
        </p:xfrm>
        <a:graphic>
          <a:graphicData uri="http://schemas.openxmlformats.org/drawingml/2006/table">
            <a:tbl>
              <a:tblPr/>
              <a:tblGrid>
                <a:gridCol w="237457"/>
                <a:gridCol w="276127"/>
                <a:gridCol w="240478"/>
              </a:tblGrid>
              <a:tr h="377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9" name="Таблица 148"/>
          <p:cNvGraphicFramePr>
            <a:graphicFrameLocks noGrp="1"/>
          </p:cNvGraphicFramePr>
          <p:nvPr/>
        </p:nvGraphicFramePr>
        <p:xfrm>
          <a:off x="4221163" y="2022475"/>
          <a:ext cx="755650" cy="376238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0" name="Таблица 149"/>
          <p:cNvGraphicFramePr>
            <a:graphicFrameLocks noGrp="1"/>
          </p:cNvGraphicFramePr>
          <p:nvPr/>
        </p:nvGraphicFramePr>
        <p:xfrm>
          <a:off x="6316663" y="3652838"/>
          <a:ext cx="754062" cy="376237"/>
        </p:xfrm>
        <a:graphic>
          <a:graphicData uri="http://schemas.openxmlformats.org/drawingml/2006/table">
            <a:tbl>
              <a:tblPr/>
              <a:tblGrid>
                <a:gridCol w="237457"/>
                <a:gridCol w="276127"/>
                <a:gridCol w="240478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1" name="Таблица 150"/>
          <p:cNvGraphicFramePr>
            <a:graphicFrameLocks noGrp="1"/>
          </p:cNvGraphicFramePr>
          <p:nvPr/>
        </p:nvGraphicFramePr>
        <p:xfrm>
          <a:off x="6288088" y="2809875"/>
          <a:ext cx="755650" cy="376238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2" name="Таблица 151"/>
          <p:cNvGraphicFramePr>
            <a:graphicFrameLocks noGrp="1"/>
          </p:cNvGraphicFramePr>
          <p:nvPr/>
        </p:nvGraphicFramePr>
        <p:xfrm>
          <a:off x="6316663" y="2035175"/>
          <a:ext cx="754062" cy="377825"/>
        </p:xfrm>
        <a:graphic>
          <a:graphicData uri="http://schemas.openxmlformats.org/drawingml/2006/table">
            <a:tbl>
              <a:tblPr/>
              <a:tblGrid>
                <a:gridCol w="237457"/>
                <a:gridCol w="276127"/>
                <a:gridCol w="240478"/>
              </a:tblGrid>
              <a:tr h="377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3" name="Таблица 152"/>
          <p:cNvGraphicFramePr>
            <a:graphicFrameLocks noGrp="1"/>
          </p:cNvGraphicFramePr>
          <p:nvPr/>
        </p:nvGraphicFramePr>
        <p:xfrm>
          <a:off x="7280275" y="2811463"/>
          <a:ext cx="755650" cy="376237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4" name="Таблица 153"/>
          <p:cNvGraphicFramePr>
            <a:graphicFrameLocks noGrp="1"/>
          </p:cNvGraphicFramePr>
          <p:nvPr/>
        </p:nvGraphicFramePr>
        <p:xfrm>
          <a:off x="7346950" y="2020888"/>
          <a:ext cx="755650" cy="376237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5" name="Таблица 154"/>
          <p:cNvGraphicFramePr>
            <a:graphicFrameLocks noGrp="1"/>
          </p:cNvGraphicFramePr>
          <p:nvPr/>
        </p:nvGraphicFramePr>
        <p:xfrm>
          <a:off x="8231188" y="1995488"/>
          <a:ext cx="755650" cy="376237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6" name="Таблица 155"/>
          <p:cNvGraphicFramePr>
            <a:graphicFrameLocks noGrp="1"/>
          </p:cNvGraphicFramePr>
          <p:nvPr/>
        </p:nvGraphicFramePr>
        <p:xfrm>
          <a:off x="2165350" y="3673475"/>
          <a:ext cx="754062" cy="376238"/>
        </p:xfrm>
        <a:graphic>
          <a:graphicData uri="http://schemas.openxmlformats.org/drawingml/2006/table">
            <a:tbl>
              <a:tblPr/>
              <a:tblGrid>
                <a:gridCol w="237457"/>
                <a:gridCol w="276127"/>
                <a:gridCol w="240478"/>
              </a:tblGrid>
              <a:tr h="376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7" name="Таблица 156"/>
          <p:cNvGraphicFramePr>
            <a:graphicFrameLocks noGrp="1"/>
          </p:cNvGraphicFramePr>
          <p:nvPr/>
        </p:nvGraphicFramePr>
        <p:xfrm>
          <a:off x="2141538" y="2846388"/>
          <a:ext cx="755650" cy="376237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8" name="Таблица 157"/>
          <p:cNvGraphicFramePr>
            <a:graphicFrameLocks noGrp="1"/>
          </p:cNvGraphicFramePr>
          <p:nvPr/>
        </p:nvGraphicFramePr>
        <p:xfrm>
          <a:off x="2135188" y="2044700"/>
          <a:ext cx="755650" cy="376238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9" name="Таблица 158"/>
          <p:cNvGraphicFramePr>
            <a:graphicFrameLocks noGrp="1"/>
          </p:cNvGraphicFramePr>
          <p:nvPr/>
        </p:nvGraphicFramePr>
        <p:xfrm>
          <a:off x="1157288" y="2846388"/>
          <a:ext cx="755650" cy="376237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0" name="Таблица 159"/>
          <p:cNvGraphicFramePr>
            <a:graphicFrameLocks noGrp="1"/>
          </p:cNvGraphicFramePr>
          <p:nvPr/>
        </p:nvGraphicFramePr>
        <p:xfrm>
          <a:off x="1157288" y="2063750"/>
          <a:ext cx="755650" cy="376238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1" name="Таблица 160"/>
          <p:cNvGraphicFramePr>
            <a:graphicFrameLocks noGrp="1"/>
          </p:cNvGraphicFramePr>
          <p:nvPr/>
        </p:nvGraphicFramePr>
        <p:xfrm>
          <a:off x="161925" y="2058988"/>
          <a:ext cx="754062" cy="376237"/>
        </p:xfrm>
        <a:graphic>
          <a:graphicData uri="http://schemas.openxmlformats.org/drawingml/2006/table">
            <a:tbl>
              <a:tblPr/>
              <a:tblGrid>
                <a:gridCol w="237457"/>
                <a:gridCol w="276127"/>
                <a:gridCol w="240478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Овал 24"/>
          <p:cNvSpPr/>
          <p:nvPr/>
        </p:nvSpPr>
        <p:spPr>
          <a:xfrm>
            <a:off x="323850" y="1169988"/>
            <a:ext cx="455613" cy="793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5" name="Овал 164"/>
          <p:cNvSpPr/>
          <p:nvPr/>
        </p:nvSpPr>
        <p:spPr>
          <a:xfrm>
            <a:off x="1306513" y="1169988"/>
            <a:ext cx="457200" cy="793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6" name="Овал 165"/>
          <p:cNvSpPr/>
          <p:nvPr/>
        </p:nvSpPr>
        <p:spPr>
          <a:xfrm>
            <a:off x="2249488" y="1169988"/>
            <a:ext cx="455612" cy="7937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7" name="Овал 166"/>
          <p:cNvSpPr/>
          <p:nvPr/>
        </p:nvSpPr>
        <p:spPr>
          <a:xfrm>
            <a:off x="3287713" y="1128713"/>
            <a:ext cx="457200" cy="7953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8" name="Овал 167"/>
          <p:cNvSpPr/>
          <p:nvPr/>
        </p:nvSpPr>
        <p:spPr>
          <a:xfrm>
            <a:off x="4383088" y="1128713"/>
            <a:ext cx="457200" cy="79533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9" name="Овал 168"/>
          <p:cNvSpPr/>
          <p:nvPr/>
        </p:nvSpPr>
        <p:spPr>
          <a:xfrm>
            <a:off x="5478463" y="1123950"/>
            <a:ext cx="457200" cy="7937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0" name="Овал 169"/>
          <p:cNvSpPr/>
          <p:nvPr/>
        </p:nvSpPr>
        <p:spPr>
          <a:xfrm>
            <a:off x="6453188" y="1123950"/>
            <a:ext cx="455612" cy="7937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1" name="Овал 170"/>
          <p:cNvSpPr/>
          <p:nvPr/>
        </p:nvSpPr>
        <p:spPr>
          <a:xfrm>
            <a:off x="7513638" y="1123950"/>
            <a:ext cx="455612" cy="7937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2" name="Овал 171"/>
          <p:cNvSpPr/>
          <p:nvPr/>
        </p:nvSpPr>
        <p:spPr>
          <a:xfrm>
            <a:off x="8388350" y="1123950"/>
            <a:ext cx="457200" cy="793750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" name="Скругленный прямоугольник 102">
            <a:hlinkClick r:id="rId2" action="ppaction://hlinksldjump"/>
          </p:cNvPr>
          <p:cNvSpPr/>
          <p:nvPr/>
        </p:nvSpPr>
        <p:spPr>
          <a:xfrm>
            <a:off x="214282" y="6215082"/>
            <a:ext cx="2643206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Правила игры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32" name="Скругленный прямоугольник 131">
            <a:hlinkClick r:id="rId3" action="ppaction://hlinksldjump"/>
          </p:cNvPr>
          <p:cNvSpPr/>
          <p:nvPr/>
        </p:nvSpPr>
        <p:spPr>
          <a:xfrm>
            <a:off x="3214678" y="6215082"/>
            <a:ext cx="2643206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Пример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33" name="Скругленный прямоугольник 132">
            <a:hlinkClick r:id="rId4" action="ppaction://hlinksldjump"/>
          </p:cNvPr>
          <p:cNvSpPr/>
          <p:nvPr/>
        </p:nvSpPr>
        <p:spPr>
          <a:xfrm>
            <a:off x="6215074" y="6215082"/>
            <a:ext cx="2643206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Следующая игра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00" name="Picture 3" descr="C:\Users\Татьяна\Pictures\а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5280880"/>
            <a:ext cx="1958975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6238" y="476250"/>
            <a:ext cx="37135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Умная гусеница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4213" y="1412875"/>
            <a:ext cx="79914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Цель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 тренировать в определении позиции звука в слове</a:t>
            </a:r>
          </a:p>
          <a:p>
            <a:pPr eaLnBrk="1" hangingPunct="1">
              <a:defRPr/>
            </a:pPr>
            <a:endParaRPr lang="ru-RU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Ход игры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 Педагог называет ряд слов с заданным звуком в разных позициях (в начале, середине, конце слова). Дети начинают движение от гусеницы вверх к соответствующим схемам. При правильном выполнении задания они оказываются на овале определенного цвета, задуманном педагогом.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143768" y="142852"/>
            <a:ext cx="1785950" cy="785818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Назад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верх 18"/>
          <p:cNvSpPr/>
          <p:nvPr/>
        </p:nvSpPr>
        <p:spPr>
          <a:xfrm rot="2638866" flipH="1">
            <a:off x="5132388" y="5027613"/>
            <a:ext cx="46037" cy="296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8936358">
            <a:off x="3951288" y="5022850"/>
            <a:ext cx="50800" cy="3317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2638866" flipH="1">
            <a:off x="6145213" y="4071938"/>
            <a:ext cx="46037" cy="296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2638866" flipH="1">
            <a:off x="7137400" y="3260725"/>
            <a:ext cx="46038" cy="298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18936358">
            <a:off x="2976563" y="4178300"/>
            <a:ext cx="49212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rot="18936358">
            <a:off x="1935163" y="3300413"/>
            <a:ext cx="50800" cy="3317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5094288" y="4002088"/>
            <a:ext cx="60325" cy="630237"/>
            <a:chOff x="6170270" y="5466660"/>
            <a:chExt cx="60599" cy="630317"/>
          </a:xfrm>
        </p:grpSpPr>
        <p:sp>
          <p:nvSpPr>
            <p:cNvPr id="36" name="Стрелка вверх 35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2" name="Стрелка вверх 51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61" name="Стрелка вверх 60"/>
          <p:cNvSpPr/>
          <p:nvPr/>
        </p:nvSpPr>
        <p:spPr>
          <a:xfrm rot="2638866" flipH="1">
            <a:off x="8066088" y="2514600"/>
            <a:ext cx="46037" cy="296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Стрелка вверх 70"/>
          <p:cNvSpPr/>
          <p:nvPr/>
        </p:nvSpPr>
        <p:spPr>
          <a:xfrm rot="18936358">
            <a:off x="1023938" y="2471738"/>
            <a:ext cx="50800" cy="33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2906713" y="195263"/>
            <a:ext cx="382899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Умная гусеница </a:t>
            </a:r>
          </a:p>
        </p:txBody>
      </p:sp>
      <p:grpSp>
        <p:nvGrpSpPr>
          <p:cNvPr id="3" name="Группа 81"/>
          <p:cNvGrpSpPr>
            <a:grpSpLocks/>
          </p:cNvGrpSpPr>
          <p:nvPr/>
        </p:nvGrpSpPr>
        <p:grpSpPr bwMode="auto">
          <a:xfrm>
            <a:off x="3981450" y="3976688"/>
            <a:ext cx="60325" cy="631825"/>
            <a:chOff x="6170270" y="5466660"/>
            <a:chExt cx="60599" cy="630317"/>
          </a:xfrm>
        </p:grpSpPr>
        <p:sp>
          <p:nvSpPr>
            <p:cNvPr id="83" name="Стрелка вверх 82"/>
            <p:cNvSpPr/>
            <p:nvPr/>
          </p:nvSpPr>
          <p:spPr>
            <a:xfrm rot="18936358">
              <a:off x="6170270" y="5471411"/>
              <a:ext cx="60599" cy="62081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4" name="Стрелка вверх 83"/>
            <p:cNvSpPr/>
            <p:nvPr/>
          </p:nvSpPr>
          <p:spPr>
            <a:xfrm rot="2638866" flipH="1">
              <a:off x="6175055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" name="Группа 84"/>
          <p:cNvGrpSpPr>
            <a:grpSpLocks/>
          </p:cNvGrpSpPr>
          <p:nvPr/>
        </p:nvGrpSpPr>
        <p:grpSpPr bwMode="auto">
          <a:xfrm>
            <a:off x="2973388" y="3082925"/>
            <a:ext cx="60325" cy="630238"/>
            <a:chOff x="6170270" y="5466660"/>
            <a:chExt cx="60599" cy="630317"/>
          </a:xfrm>
        </p:grpSpPr>
        <p:sp>
          <p:nvSpPr>
            <p:cNvPr id="86" name="Стрелка вверх 85"/>
            <p:cNvSpPr/>
            <p:nvPr/>
          </p:nvSpPr>
          <p:spPr>
            <a:xfrm rot="18936358">
              <a:off x="6170270" y="5471424"/>
              <a:ext cx="60599" cy="62079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7" name="Стрелка вверх 86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87"/>
          <p:cNvGrpSpPr>
            <a:grpSpLocks/>
          </p:cNvGrpSpPr>
          <p:nvPr/>
        </p:nvGrpSpPr>
        <p:grpSpPr bwMode="auto">
          <a:xfrm>
            <a:off x="3973513" y="3082925"/>
            <a:ext cx="60325" cy="630238"/>
            <a:chOff x="6170270" y="5466660"/>
            <a:chExt cx="60599" cy="630317"/>
          </a:xfrm>
        </p:grpSpPr>
        <p:sp>
          <p:nvSpPr>
            <p:cNvPr id="89" name="Стрелка вверх 88"/>
            <p:cNvSpPr/>
            <p:nvPr/>
          </p:nvSpPr>
          <p:spPr>
            <a:xfrm rot="18936358">
              <a:off x="6170270" y="5471424"/>
              <a:ext cx="60599" cy="62079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0" name="Стрелка вверх 89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" name="Группа 90"/>
          <p:cNvGrpSpPr>
            <a:grpSpLocks/>
          </p:cNvGrpSpPr>
          <p:nvPr/>
        </p:nvGrpSpPr>
        <p:grpSpPr bwMode="auto">
          <a:xfrm>
            <a:off x="5094288" y="3151188"/>
            <a:ext cx="60325" cy="630237"/>
            <a:chOff x="6170270" y="5466660"/>
            <a:chExt cx="60599" cy="630317"/>
          </a:xfrm>
        </p:grpSpPr>
        <p:sp>
          <p:nvSpPr>
            <p:cNvPr id="92" name="Стрелка вверх 91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3" name="Стрелка вверх 92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7" name="Группа 93"/>
          <p:cNvGrpSpPr>
            <a:grpSpLocks/>
          </p:cNvGrpSpPr>
          <p:nvPr/>
        </p:nvGrpSpPr>
        <p:grpSpPr bwMode="auto">
          <a:xfrm>
            <a:off x="6137275" y="3094038"/>
            <a:ext cx="61913" cy="630237"/>
            <a:chOff x="6170270" y="5466660"/>
            <a:chExt cx="60599" cy="630317"/>
          </a:xfrm>
        </p:grpSpPr>
        <p:sp>
          <p:nvSpPr>
            <p:cNvPr id="95" name="Стрелка вверх 94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6" name="Стрелка вверх 95"/>
            <p:cNvSpPr/>
            <p:nvPr/>
          </p:nvSpPr>
          <p:spPr>
            <a:xfrm rot="2638866" flipH="1">
              <a:off x="6174932" y="5466660"/>
              <a:ext cx="45060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8" name="Группа 96"/>
          <p:cNvGrpSpPr>
            <a:grpSpLocks/>
          </p:cNvGrpSpPr>
          <p:nvPr/>
        </p:nvGrpSpPr>
        <p:grpSpPr bwMode="auto">
          <a:xfrm>
            <a:off x="1970088" y="2366963"/>
            <a:ext cx="60325" cy="630237"/>
            <a:chOff x="6170270" y="5466660"/>
            <a:chExt cx="60599" cy="630317"/>
          </a:xfrm>
        </p:grpSpPr>
        <p:sp>
          <p:nvSpPr>
            <p:cNvPr id="98" name="Стрелка вверх 97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9" name="Стрелка вверх 98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9" name="Группа 99"/>
          <p:cNvGrpSpPr>
            <a:grpSpLocks/>
          </p:cNvGrpSpPr>
          <p:nvPr/>
        </p:nvGrpSpPr>
        <p:grpSpPr bwMode="auto">
          <a:xfrm>
            <a:off x="2908300" y="2347913"/>
            <a:ext cx="60325" cy="630237"/>
            <a:chOff x="6170270" y="5466660"/>
            <a:chExt cx="60599" cy="630317"/>
          </a:xfrm>
        </p:grpSpPr>
        <p:sp>
          <p:nvSpPr>
            <p:cNvPr id="101" name="Стрелка вверх 100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" name="Стрелка вверх 101"/>
            <p:cNvSpPr/>
            <p:nvPr/>
          </p:nvSpPr>
          <p:spPr>
            <a:xfrm rot="2638866" flipH="1">
              <a:off x="6175055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0" name="Группа 102"/>
          <p:cNvGrpSpPr>
            <a:grpSpLocks/>
          </p:cNvGrpSpPr>
          <p:nvPr/>
        </p:nvGrpSpPr>
        <p:grpSpPr bwMode="auto">
          <a:xfrm>
            <a:off x="4011613" y="2347913"/>
            <a:ext cx="60325" cy="630237"/>
            <a:chOff x="6170270" y="5466660"/>
            <a:chExt cx="60599" cy="630317"/>
          </a:xfrm>
        </p:grpSpPr>
        <p:sp>
          <p:nvSpPr>
            <p:cNvPr id="104" name="Стрелка вверх 103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5" name="Стрелка вверх 104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1" name="Группа 105"/>
          <p:cNvGrpSpPr>
            <a:grpSpLocks/>
          </p:cNvGrpSpPr>
          <p:nvPr/>
        </p:nvGrpSpPr>
        <p:grpSpPr bwMode="auto">
          <a:xfrm>
            <a:off x="5073650" y="2366963"/>
            <a:ext cx="60325" cy="630237"/>
            <a:chOff x="6170270" y="5466660"/>
            <a:chExt cx="60599" cy="630317"/>
          </a:xfrm>
        </p:grpSpPr>
        <p:sp>
          <p:nvSpPr>
            <p:cNvPr id="107" name="Стрелка вверх 106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8" name="Стрелка вверх 107"/>
            <p:cNvSpPr/>
            <p:nvPr/>
          </p:nvSpPr>
          <p:spPr>
            <a:xfrm rot="2638866" flipH="1">
              <a:off x="6175055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2" name="Группа 108"/>
          <p:cNvGrpSpPr>
            <a:grpSpLocks/>
          </p:cNvGrpSpPr>
          <p:nvPr/>
        </p:nvGrpSpPr>
        <p:grpSpPr bwMode="auto">
          <a:xfrm>
            <a:off x="6116638" y="2347913"/>
            <a:ext cx="61912" cy="630237"/>
            <a:chOff x="6170270" y="5466660"/>
            <a:chExt cx="60599" cy="630317"/>
          </a:xfrm>
        </p:grpSpPr>
        <p:sp>
          <p:nvSpPr>
            <p:cNvPr id="110" name="Стрелка вверх 109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1" name="Стрелка вверх 110"/>
            <p:cNvSpPr/>
            <p:nvPr/>
          </p:nvSpPr>
          <p:spPr>
            <a:xfrm rot="2638866" flipH="1">
              <a:off x="6174931" y="5466660"/>
              <a:ext cx="4506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3" name="Группа 111"/>
          <p:cNvGrpSpPr>
            <a:grpSpLocks/>
          </p:cNvGrpSpPr>
          <p:nvPr/>
        </p:nvGrpSpPr>
        <p:grpSpPr bwMode="auto">
          <a:xfrm>
            <a:off x="7100888" y="2341563"/>
            <a:ext cx="60325" cy="630237"/>
            <a:chOff x="6170270" y="5466660"/>
            <a:chExt cx="60599" cy="630317"/>
          </a:xfrm>
        </p:grpSpPr>
        <p:sp>
          <p:nvSpPr>
            <p:cNvPr id="113" name="Стрелка вверх 112"/>
            <p:cNvSpPr/>
            <p:nvPr/>
          </p:nvSpPr>
          <p:spPr>
            <a:xfrm rot="18936358">
              <a:off x="6170270" y="5471423"/>
              <a:ext cx="60599" cy="62079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4" name="Стрелка вверх 113"/>
            <p:cNvSpPr/>
            <p:nvPr/>
          </p:nvSpPr>
          <p:spPr>
            <a:xfrm rot="2638866" flipH="1">
              <a:off x="6175054" y="5466660"/>
              <a:ext cx="44652" cy="63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15" name="Стрелка вверх 114"/>
          <p:cNvSpPr/>
          <p:nvPr/>
        </p:nvSpPr>
        <p:spPr>
          <a:xfrm>
            <a:off x="3489325" y="4102100"/>
            <a:ext cx="71438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6" name="Стрелка вверх 115"/>
          <p:cNvSpPr/>
          <p:nvPr/>
        </p:nvSpPr>
        <p:spPr>
          <a:xfrm>
            <a:off x="4575175" y="5053013"/>
            <a:ext cx="73025" cy="363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7" name="Стрелка вверх 116"/>
          <p:cNvSpPr/>
          <p:nvPr/>
        </p:nvSpPr>
        <p:spPr>
          <a:xfrm>
            <a:off x="5581650" y="4189413"/>
            <a:ext cx="71438" cy="363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8" name="Стрелка вверх 117"/>
          <p:cNvSpPr/>
          <p:nvPr/>
        </p:nvSpPr>
        <p:spPr>
          <a:xfrm>
            <a:off x="6667500" y="3308350"/>
            <a:ext cx="71438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9" name="Стрелка вверх 118"/>
          <p:cNvSpPr/>
          <p:nvPr/>
        </p:nvSpPr>
        <p:spPr>
          <a:xfrm>
            <a:off x="4511675" y="3332163"/>
            <a:ext cx="73025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Стрелка вверх 119"/>
          <p:cNvSpPr/>
          <p:nvPr/>
        </p:nvSpPr>
        <p:spPr>
          <a:xfrm>
            <a:off x="2476500" y="3344863"/>
            <a:ext cx="73025" cy="363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Стрелка вверх 120"/>
          <p:cNvSpPr/>
          <p:nvPr/>
        </p:nvSpPr>
        <p:spPr>
          <a:xfrm>
            <a:off x="4511675" y="4127500"/>
            <a:ext cx="73025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" name="Стрелка вверх 121"/>
          <p:cNvSpPr/>
          <p:nvPr/>
        </p:nvSpPr>
        <p:spPr>
          <a:xfrm>
            <a:off x="3444875" y="3351213"/>
            <a:ext cx="71438" cy="363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" name="Стрелка вверх 122"/>
          <p:cNvSpPr/>
          <p:nvPr/>
        </p:nvSpPr>
        <p:spPr>
          <a:xfrm>
            <a:off x="5635625" y="3308350"/>
            <a:ext cx="71438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4" name="Стрелка вверх 123"/>
          <p:cNvSpPr/>
          <p:nvPr/>
        </p:nvSpPr>
        <p:spPr>
          <a:xfrm>
            <a:off x="1498600" y="2590800"/>
            <a:ext cx="71438" cy="363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5" name="Стрелка вверх 124"/>
          <p:cNvSpPr/>
          <p:nvPr/>
        </p:nvSpPr>
        <p:spPr>
          <a:xfrm>
            <a:off x="2447925" y="2590800"/>
            <a:ext cx="71438" cy="363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6" name="Стрелка вверх 125"/>
          <p:cNvSpPr/>
          <p:nvPr/>
        </p:nvSpPr>
        <p:spPr>
          <a:xfrm>
            <a:off x="3478213" y="2578100"/>
            <a:ext cx="73025" cy="363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7" name="Стрелка вверх 126"/>
          <p:cNvSpPr/>
          <p:nvPr/>
        </p:nvSpPr>
        <p:spPr>
          <a:xfrm>
            <a:off x="4500563" y="2590800"/>
            <a:ext cx="71437" cy="363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8" name="Стрелка вверх 127"/>
          <p:cNvSpPr/>
          <p:nvPr/>
        </p:nvSpPr>
        <p:spPr>
          <a:xfrm>
            <a:off x="5635625" y="2546350"/>
            <a:ext cx="71438" cy="363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9" name="Стрелка вверх 128"/>
          <p:cNvSpPr/>
          <p:nvPr/>
        </p:nvSpPr>
        <p:spPr>
          <a:xfrm>
            <a:off x="6594475" y="2562225"/>
            <a:ext cx="73025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0" name="Стрелка вверх 129"/>
          <p:cNvSpPr/>
          <p:nvPr/>
        </p:nvSpPr>
        <p:spPr>
          <a:xfrm>
            <a:off x="7551738" y="2535238"/>
            <a:ext cx="71437" cy="363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184525" y="4610100"/>
          <a:ext cx="754062" cy="376238"/>
        </p:xfrm>
        <a:graphic>
          <a:graphicData uri="http://schemas.openxmlformats.org/drawingml/2006/table">
            <a:tbl>
              <a:tblPr/>
              <a:tblGrid>
                <a:gridCol w="237457"/>
                <a:gridCol w="276127"/>
                <a:gridCol w="240478"/>
              </a:tblGrid>
              <a:tr h="376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9" name="Таблица 138"/>
          <p:cNvGraphicFramePr>
            <a:graphicFrameLocks noGrp="1"/>
          </p:cNvGraphicFramePr>
          <p:nvPr/>
        </p:nvGraphicFramePr>
        <p:xfrm>
          <a:off x="4233863" y="4614863"/>
          <a:ext cx="755650" cy="376237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0" name="Таблица 139"/>
          <p:cNvGraphicFramePr>
            <a:graphicFrameLocks noGrp="1"/>
          </p:cNvGraphicFramePr>
          <p:nvPr/>
        </p:nvGraphicFramePr>
        <p:xfrm>
          <a:off x="5300663" y="4622800"/>
          <a:ext cx="755650" cy="376238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1" name="Таблица 140"/>
          <p:cNvGraphicFramePr>
            <a:graphicFrameLocks noGrp="1"/>
          </p:cNvGraphicFramePr>
          <p:nvPr/>
        </p:nvGraphicFramePr>
        <p:xfrm>
          <a:off x="3171825" y="3652838"/>
          <a:ext cx="754062" cy="376237"/>
        </p:xfrm>
        <a:graphic>
          <a:graphicData uri="http://schemas.openxmlformats.org/drawingml/2006/table">
            <a:tbl>
              <a:tblPr/>
              <a:tblGrid>
                <a:gridCol w="237457"/>
                <a:gridCol w="276127"/>
                <a:gridCol w="240478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2" name="Таблица 141"/>
          <p:cNvGraphicFramePr>
            <a:graphicFrameLocks noGrp="1"/>
          </p:cNvGraphicFramePr>
          <p:nvPr/>
        </p:nvGraphicFramePr>
        <p:xfrm>
          <a:off x="3184525" y="2843213"/>
          <a:ext cx="754062" cy="376237"/>
        </p:xfrm>
        <a:graphic>
          <a:graphicData uri="http://schemas.openxmlformats.org/drawingml/2006/table">
            <a:tbl>
              <a:tblPr/>
              <a:tblGrid>
                <a:gridCol w="237457"/>
                <a:gridCol w="276127"/>
                <a:gridCol w="240478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" name="Таблица 142"/>
          <p:cNvGraphicFramePr>
            <a:graphicFrameLocks noGrp="1"/>
          </p:cNvGraphicFramePr>
          <p:nvPr/>
        </p:nvGraphicFramePr>
        <p:xfrm>
          <a:off x="3143250" y="2046288"/>
          <a:ext cx="754062" cy="376237"/>
        </p:xfrm>
        <a:graphic>
          <a:graphicData uri="http://schemas.openxmlformats.org/drawingml/2006/table">
            <a:tbl>
              <a:tblPr/>
              <a:tblGrid>
                <a:gridCol w="237457"/>
                <a:gridCol w="276127"/>
                <a:gridCol w="240478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" name="Таблица 143"/>
          <p:cNvGraphicFramePr>
            <a:graphicFrameLocks noGrp="1"/>
          </p:cNvGraphicFramePr>
          <p:nvPr/>
        </p:nvGraphicFramePr>
        <p:xfrm>
          <a:off x="5318125" y="3684588"/>
          <a:ext cx="755650" cy="376237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" name="Таблица 144"/>
          <p:cNvGraphicFramePr>
            <a:graphicFrameLocks noGrp="1"/>
          </p:cNvGraphicFramePr>
          <p:nvPr/>
        </p:nvGraphicFramePr>
        <p:xfrm>
          <a:off x="5292725" y="2835275"/>
          <a:ext cx="755650" cy="376238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" name="Таблица 145"/>
          <p:cNvGraphicFramePr>
            <a:graphicFrameLocks noGrp="1"/>
          </p:cNvGraphicFramePr>
          <p:nvPr/>
        </p:nvGraphicFramePr>
        <p:xfrm>
          <a:off x="5329238" y="2020888"/>
          <a:ext cx="755650" cy="376237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7" name="Таблица 146"/>
          <p:cNvGraphicFramePr>
            <a:graphicFrameLocks noGrp="1"/>
          </p:cNvGraphicFramePr>
          <p:nvPr/>
        </p:nvGraphicFramePr>
        <p:xfrm>
          <a:off x="4194175" y="3673475"/>
          <a:ext cx="755650" cy="376238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8" name="Таблица 147"/>
          <p:cNvGraphicFramePr>
            <a:graphicFrameLocks noGrp="1"/>
          </p:cNvGraphicFramePr>
          <p:nvPr/>
        </p:nvGraphicFramePr>
        <p:xfrm>
          <a:off x="4206875" y="2841625"/>
          <a:ext cx="754062" cy="377825"/>
        </p:xfrm>
        <a:graphic>
          <a:graphicData uri="http://schemas.openxmlformats.org/drawingml/2006/table">
            <a:tbl>
              <a:tblPr/>
              <a:tblGrid>
                <a:gridCol w="237457"/>
                <a:gridCol w="276127"/>
                <a:gridCol w="240478"/>
              </a:tblGrid>
              <a:tr h="377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9" name="Таблица 148"/>
          <p:cNvGraphicFramePr>
            <a:graphicFrameLocks noGrp="1"/>
          </p:cNvGraphicFramePr>
          <p:nvPr/>
        </p:nvGraphicFramePr>
        <p:xfrm>
          <a:off x="4221163" y="2022475"/>
          <a:ext cx="755650" cy="376238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0" name="Таблица 149"/>
          <p:cNvGraphicFramePr>
            <a:graphicFrameLocks noGrp="1"/>
          </p:cNvGraphicFramePr>
          <p:nvPr/>
        </p:nvGraphicFramePr>
        <p:xfrm>
          <a:off x="6316663" y="3652838"/>
          <a:ext cx="754062" cy="376237"/>
        </p:xfrm>
        <a:graphic>
          <a:graphicData uri="http://schemas.openxmlformats.org/drawingml/2006/table">
            <a:tbl>
              <a:tblPr/>
              <a:tblGrid>
                <a:gridCol w="237457"/>
                <a:gridCol w="276127"/>
                <a:gridCol w="240478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1" name="Таблица 150"/>
          <p:cNvGraphicFramePr>
            <a:graphicFrameLocks noGrp="1"/>
          </p:cNvGraphicFramePr>
          <p:nvPr/>
        </p:nvGraphicFramePr>
        <p:xfrm>
          <a:off x="6288088" y="2809875"/>
          <a:ext cx="755650" cy="376238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2" name="Таблица 151"/>
          <p:cNvGraphicFramePr>
            <a:graphicFrameLocks noGrp="1"/>
          </p:cNvGraphicFramePr>
          <p:nvPr/>
        </p:nvGraphicFramePr>
        <p:xfrm>
          <a:off x="6316663" y="2035175"/>
          <a:ext cx="754062" cy="377825"/>
        </p:xfrm>
        <a:graphic>
          <a:graphicData uri="http://schemas.openxmlformats.org/drawingml/2006/table">
            <a:tbl>
              <a:tblPr/>
              <a:tblGrid>
                <a:gridCol w="237457"/>
                <a:gridCol w="276127"/>
                <a:gridCol w="240478"/>
              </a:tblGrid>
              <a:tr h="377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3" name="Таблица 152"/>
          <p:cNvGraphicFramePr>
            <a:graphicFrameLocks noGrp="1"/>
          </p:cNvGraphicFramePr>
          <p:nvPr/>
        </p:nvGraphicFramePr>
        <p:xfrm>
          <a:off x="7280275" y="2811463"/>
          <a:ext cx="755650" cy="376237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4" name="Таблица 153"/>
          <p:cNvGraphicFramePr>
            <a:graphicFrameLocks noGrp="1"/>
          </p:cNvGraphicFramePr>
          <p:nvPr/>
        </p:nvGraphicFramePr>
        <p:xfrm>
          <a:off x="7346950" y="2020888"/>
          <a:ext cx="755650" cy="376237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5" name="Таблица 154"/>
          <p:cNvGraphicFramePr>
            <a:graphicFrameLocks noGrp="1"/>
          </p:cNvGraphicFramePr>
          <p:nvPr/>
        </p:nvGraphicFramePr>
        <p:xfrm>
          <a:off x="8231188" y="1995488"/>
          <a:ext cx="755650" cy="376237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6" name="Таблица 155"/>
          <p:cNvGraphicFramePr>
            <a:graphicFrameLocks noGrp="1"/>
          </p:cNvGraphicFramePr>
          <p:nvPr/>
        </p:nvGraphicFramePr>
        <p:xfrm>
          <a:off x="2165350" y="3673475"/>
          <a:ext cx="754062" cy="376238"/>
        </p:xfrm>
        <a:graphic>
          <a:graphicData uri="http://schemas.openxmlformats.org/drawingml/2006/table">
            <a:tbl>
              <a:tblPr/>
              <a:tblGrid>
                <a:gridCol w="237457"/>
                <a:gridCol w="276127"/>
                <a:gridCol w="240478"/>
              </a:tblGrid>
              <a:tr h="376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7" name="Таблица 156"/>
          <p:cNvGraphicFramePr>
            <a:graphicFrameLocks noGrp="1"/>
          </p:cNvGraphicFramePr>
          <p:nvPr/>
        </p:nvGraphicFramePr>
        <p:xfrm>
          <a:off x="2141538" y="2846388"/>
          <a:ext cx="755650" cy="376237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8" name="Таблица 157"/>
          <p:cNvGraphicFramePr>
            <a:graphicFrameLocks noGrp="1"/>
          </p:cNvGraphicFramePr>
          <p:nvPr/>
        </p:nvGraphicFramePr>
        <p:xfrm>
          <a:off x="2135188" y="2044700"/>
          <a:ext cx="755650" cy="376238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9" name="Таблица 158"/>
          <p:cNvGraphicFramePr>
            <a:graphicFrameLocks noGrp="1"/>
          </p:cNvGraphicFramePr>
          <p:nvPr/>
        </p:nvGraphicFramePr>
        <p:xfrm>
          <a:off x="1157288" y="2846388"/>
          <a:ext cx="755650" cy="376237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0" name="Таблица 159"/>
          <p:cNvGraphicFramePr>
            <a:graphicFrameLocks noGrp="1"/>
          </p:cNvGraphicFramePr>
          <p:nvPr/>
        </p:nvGraphicFramePr>
        <p:xfrm>
          <a:off x="1157288" y="2063750"/>
          <a:ext cx="755650" cy="376238"/>
        </p:xfrm>
        <a:graphic>
          <a:graphicData uri="http://schemas.openxmlformats.org/drawingml/2006/table">
            <a:tbl>
              <a:tblPr/>
              <a:tblGrid>
                <a:gridCol w="237957"/>
                <a:gridCol w="276708"/>
                <a:gridCol w="240985"/>
              </a:tblGrid>
              <a:tr h="376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1" name="Таблица 160"/>
          <p:cNvGraphicFramePr>
            <a:graphicFrameLocks noGrp="1"/>
          </p:cNvGraphicFramePr>
          <p:nvPr/>
        </p:nvGraphicFramePr>
        <p:xfrm>
          <a:off x="161925" y="2058988"/>
          <a:ext cx="754062" cy="376237"/>
        </p:xfrm>
        <a:graphic>
          <a:graphicData uri="http://schemas.openxmlformats.org/drawingml/2006/table">
            <a:tbl>
              <a:tblPr/>
              <a:tblGrid>
                <a:gridCol w="237457"/>
                <a:gridCol w="276127"/>
                <a:gridCol w="240478"/>
              </a:tblGrid>
              <a:tr h="376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/>
                          <a:ea typeface="Century Gothic"/>
                          <a:cs typeface="Times New Roman"/>
                        </a:rPr>
                        <a:t> </a:t>
                      </a:r>
                    </a:p>
                  </a:txBody>
                  <a:tcPr marL="68472" marR="68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Овал 24"/>
          <p:cNvSpPr/>
          <p:nvPr/>
        </p:nvSpPr>
        <p:spPr>
          <a:xfrm>
            <a:off x="323850" y="1169988"/>
            <a:ext cx="455613" cy="793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5" name="Овал 164"/>
          <p:cNvSpPr/>
          <p:nvPr/>
        </p:nvSpPr>
        <p:spPr>
          <a:xfrm>
            <a:off x="1306513" y="1169988"/>
            <a:ext cx="457200" cy="793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6" name="Овал 165"/>
          <p:cNvSpPr/>
          <p:nvPr/>
        </p:nvSpPr>
        <p:spPr>
          <a:xfrm>
            <a:off x="2249488" y="1169988"/>
            <a:ext cx="455612" cy="7937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7" name="Овал 166"/>
          <p:cNvSpPr/>
          <p:nvPr/>
        </p:nvSpPr>
        <p:spPr>
          <a:xfrm>
            <a:off x="3287713" y="1128713"/>
            <a:ext cx="457200" cy="7953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8" name="Овал 167"/>
          <p:cNvSpPr/>
          <p:nvPr/>
        </p:nvSpPr>
        <p:spPr>
          <a:xfrm>
            <a:off x="4383088" y="1128713"/>
            <a:ext cx="457200" cy="79533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9" name="Овал 168"/>
          <p:cNvSpPr/>
          <p:nvPr/>
        </p:nvSpPr>
        <p:spPr>
          <a:xfrm>
            <a:off x="5478463" y="1123950"/>
            <a:ext cx="457200" cy="7937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0" name="Овал 169"/>
          <p:cNvSpPr/>
          <p:nvPr/>
        </p:nvSpPr>
        <p:spPr>
          <a:xfrm>
            <a:off x="6453188" y="1123950"/>
            <a:ext cx="455612" cy="7937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1" name="Овал 170"/>
          <p:cNvSpPr/>
          <p:nvPr/>
        </p:nvSpPr>
        <p:spPr>
          <a:xfrm>
            <a:off x="7513638" y="1123950"/>
            <a:ext cx="455612" cy="7937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2" name="Овал 171"/>
          <p:cNvSpPr/>
          <p:nvPr/>
        </p:nvSpPr>
        <p:spPr>
          <a:xfrm>
            <a:off x="8388350" y="1123950"/>
            <a:ext cx="457200" cy="793750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0" y="4857760"/>
            <a:ext cx="37046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i="1" dirty="0">
                <a:solidFill>
                  <a:schemeClr val="tx2">
                    <a:lumMod val="50000"/>
                  </a:schemeClr>
                </a:solidFill>
              </a:rPr>
              <a:t>Например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eaLnBrk="1" hangingPunct="1"/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пределение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места </a:t>
            </a:r>
          </a:p>
          <a:p>
            <a:pPr eaLnBrk="1" hangingPunct="1"/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звука  [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] в словах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358082" y="4714884"/>
            <a:ext cx="13525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обот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358082" y="5429264"/>
            <a:ext cx="14573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кома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р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215206" y="4071942"/>
            <a:ext cx="16383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во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она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513638" y="6078538"/>
            <a:ext cx="11398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ан</a:t>
            </a:r>
          </a:p>
        </p:txBody>
      </p:sp>
      <p:sp>
        <p:nvSpPr>
          <p:cNvPr id="103" name="Стрелка влево 102">
            <a:hlinkClick r:id="rId2" action="ppaction://hlinksldjump"/>
          </p:cNvPr>
          <p:cNvSpPr/>
          <p:nvPr/>
        </p:nvSpPr>
        <p:spPr>
          <a:xfrm>
            <a:off x="7141382" y="142852"/>
            <a:ext cx="1785950" cy="785818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Назад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3" name="Picture 3" descr="C:\Users\Татьяна\Pictures\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5280880"/>
            <a:ext cx="1958975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06" grpId="0"/>
      <p:bldP spid="109" grpId="0"/>
      <p:bldP spid="112" grpId="0"/>
      <p:bldP spid="131" grpId="0"/>
      <p:bldP spid="10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928670"/>
          <a:ext cx="7564438" cy="3727464"/>
        </p:xfrm>
        <a:graphic>
          <a:graphicData uri="http://schemas.openxmlformats.org/drawingml/2006/table">
            <a:tbl>
              <a:tblPr/>
              <a:tblGrid>
                <a:gridCol w="2403249"/>
                <a:gridCol w="2652278"/>
                <a:gridCol w="2508911"/>
              </a:tblGrid>
              <a:tr h="144649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6" marR="91436" marT="45724" marB="4572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6" marR="9143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6" marR="9143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94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6" marR="9143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6" marR="9143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6" marR="9143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94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6" marR="9143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6" marR="9143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6" marR="9143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94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6" marR="9143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6" marR="9143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6" marR="9143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13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6" marR="9143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6" marR="9143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6" marR="9143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75025" y="196850"/>
            <a:ext cx="23009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Эстафета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57356" y="4714884"/>
            <a:ext cx="539750" cy="358775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6248" y="4714884"/>
            <a:ext cx="539750" cy="3587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00892" y="4714884"/>
            <a:ext cx="539750" cy="3587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>
            <a:hlinkClick r:id="rId2" action="ppaction://hlinksldjump"/>
          </p:cNvPr>
          <p:cNvSpPr/>
          <p:nvPr/>
        </p:nvSpPr>
        <p:spPr>
          <a:xfrm>
            <a:off x="214282" y="6215082"/>
            <a:ext cx="2643206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Правила игры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>
          <a:xfrm>
            <a:off x="6215074" y="6215082"/>
            <a:ext cx="2643206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Следующая игра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9" b="100000" l="595" r="9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88" y="813296"/>
            <a:ext cx="16002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0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075" y="904736"/>
            <a:ext cx="1466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19976"/>
            <a:ext cx="14287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5027939"/>
            <a:ext cx="23717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268" y="5046989"/>
            <a:ext cx="23526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45" y="4966674"/>
            <a:ext cx="24288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8038" y="476250"/>
            <a:ext cx="23009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Эстафета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1412875"/>
            <a:ext cx="79914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Цель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 тренировать в определении позиции звука в слове</a:t>
            </a:r>
          </a:p>
          <a:p>
            <a:pPr eaLnBrk="1" hangingPunct="1">
              <a:defRPr/>
            </a:pPr>
            <a:endParaRPr lang="ru-RU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Ход игры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 Педагог называет ряд слов с заданным звуком в разных позициях (в начале, середине, конце слова). Дети с помощью трех фишек начинают движение вверх от гусениц согласно указанной на них схеме к яблокам разного цвета и определяют, до какого яблока быстрее доберется гусеница.</a:t>
            </a: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7143768" y="142852"/>
            <a:ext cx="1785950" cy="785818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Назад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875" y="260350"/>
            <a:ext cx="436876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Цветная  гусеница </a:t>
            </a:r>
          </a:p>
        </p:txBody>
      </p:sp>
      <p:sp>
        <p:nvSpPr>
          <p:cNvPr id="23" name="Скругленный прямоугольник 22">
            <a:hlinkClick r:id="rId2" action="ppaction://hlinksldjump"/>
          </p:cNvPr>
          <p:cNvSpPr/>
          <p:nvPr/>
        </p:nvSpPr>
        <p:spPr>
          <a:xfrm>
            <a:off x="214282" y="6215082"/>
            <a:ext cx="2643206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Правила игры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4" name="Скругленный прямоугольник 23">
            <a:hlinkClick r:id="rId3" action="ppaction://hlinksldjump"/>
          </p:cNvPr>
          <p:cNvSpPr/>
          <p:nvPr/>
        </p:nvSpPr>
        <p:spPr>
          <a:xfrm>
            <a:off x="3214678" y="6215082"/>
            <a:ext cx="2643206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Пример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5" name="Скругленный прямоугольник 24">
            <a:hlinkClick r:id="rId4" action="ppaction://hlinksldjump"/>
          </p:cNvPr>
          <p:cNvSpPr/>
          <p:nvPr/>
        </p:nvSpPr>
        <p:spPr>
          <a:xfrm>
            <a:off x="6215074" y="6215082"/>
            <a:ext cx="2643206" cy="50006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Дальше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737" y1="53488" x2="22737" y2="53488"/>
                        <a14:foregroundMark x1="34658" y1="51163" x2="36865" y2="57364"/>
                        <a14:foregroundMark x1="39294" y1="41860" x2="31347" y2="51938"/>
                        <a14:foregroundMark x1="26269" y1="44186" x2="20971" y2="66667"/>
                        <a14:foregroundMark x1="50331" y1="39535" x2="44592" y2="62791"/>
                        <a14:foregroundMark x1="60927" y1="43411" x2="55629" y2="62791"/>
                        <a14:foregroundMark x1="72185" y1="41860" x2="67550" y2="48837"/>
                        <a14:foregroundMark x1="85651" y1="46512" x2="75276" y2="58140"/>
                        <a14:foregroundMark x1="95585" y1="52713" x2="88521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22" y="2060848"/>
            <a:ext cx="7485063" cy="213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9001156" cy="63248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  Звуки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 мы произносим и слышим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7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Звук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  Буквы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  мы видим и пишем</a:t>
            </a:r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Буква</a:t>
            </a:r>
            <a:endParaRPr lang="ru-RU" sz="4800" b="1" dirty="0" smtClean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Звук на письме обозначается буквой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071670" y="1285860"/>
            <a:ext cx="6243681" cy="1339799"/>
            <a:chOff x="2071670" y="1285860"/>
            <a:chExt cx="6243681" cy="1339799"/>
          </a:xfrm>
        </p:grpSpPr>
        <p:pic>
          <p:nvPicPr>
            <p:cNvPr id="36868" name="Picture 4" descr="http://s50.radikal.ru/i129/1006/0e/0f58bf69c416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429" b="33368" l="5100" r="45900"/>
                      </a14:imgEffect>
                    </a14:imgLayer>
                  </a14:imgProps>
                </a:ext>
              </a:extLst>
            </a:blip>
            <a:srcRect t="3061" r="49000" b="63265"/>
            <a:stretch>
              <a:fillRect/>
            </a:stretch>
          </p:blipFill>
          <p:spPr bwMode="auto">
            <a:xfrm rot="19514488">
              <a:off x="3439376" y="1508835"/>
              <a:ext cx="1609342" cy="1041339"/>
            </a:xfrm>
            <a:prstGeom prst="rect">
              <a:avLst/>
            </a:prstGeom>
            <a:noFill/>
          </p:spPr>
        </p:pic>
        <p:pic>
          <p:nvPicPr>
            <p:cNvPr id="36870" name="Picture 6" descr="http://900igr.net/datai/anglijskij-jazyk/Body/0012-029-Ush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184" b="84694" l="9728" r="88327">
                          <a14:foregroundMark x1="23346" y1="25255" x2="26848" y2="63265"/>
                        </a14:backgroundRemoval>
                      </a14:imgEffect>
                    </a14:imgLayer>
                  </a14:imgProps>
                </a:ext>
              </a:extLst>
            </a:blip>
            <a:srcRect l="10214" t="13393" r="12451" b="19642"/>
            <a:stretch>
              <a:fillRect/>
            </a:stretch>
          </p:blipFill>
          <p:spPr bwMode="auto">
            <a:xfrm>
              <a:off x="6286512" y="1285860"/>
              <a:ext cx="2028839" cy="1339799"/>
            </a:xfrm>
            <a:prstGeom prst="rect">
              <a:avLst/>
            </a:prstGeom>
            <a:noFill/>
          </p:spPr>
        </p:pic>
        <p:cxnSp>
          <p:nvCxnSpPr>
            <p:cNvPr id="8" name="Прямая со стрелкой 7"/>
            <p:cNvCxnSpPr/>
            <p:nvPr/>
          </p:nvCxnSpPr>
          <p:spPr>
            <a:xfrm>
              <a:off x="2071670" y="1928802"/>
              <a:ext cx="857256" cy="1588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люс 9"/>
            <p:cNvSpPr/>
            <p:nvPr/>
          </p:nvSpPr>
          <p:spPr>
            <a:xfrm>
              <a:off x="5500694" y="1714488"/>
              <a:ext cx="500066" cy="571504"/>
            </a:xfrm>
            <a:prstGeom prst="mathPlus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214546" y="4000504"/>
            <a:ext cx="6179387" cy="1285884"/>
            <a:chOff x="2214546" y="4000504"/>
            <a:chExt cx="6179387" cy="1285884"/>
          </a:xfrm>
        </p:grpSpPr>
        <p:pic>
          <p:nvPicPr>
            <p:cNvPr id="36872" name="Picture 8" descr="http://antey.tomsk.ru/sites/default/files/images/eye.jpg"/>
            <p:cNvPicPr>
              <a:picLocks noChangeAspect="1" noChangeArrowheads="1"/>
            </p:cNvPicPr>
            <p:nvPr/>
          </p:nvPicPr>
          <p:blipFill>
            <a:blip r:embed="rId6" cstate="print"/>
            <a:srcRect l="26163" t="46414" r="24418" b="37849"/>
            <a:stretch>
              <a:fillRect/>
            </a:stretch>
          </p:blipFill>
          <p:spPr bwMode="auto">
            <a:xfrm>
              <a:off x="3357554" y="4500570"/>
              <a:ext cx="2226484" cy="714380"/>
            </a:xfrm>
            <a:prstGeom prst="rect">
              <a:avLst/>
            </a:prstGeom>
            <a:noFill/>
          </p:spPr>
        </p:pic>
        <p:pic>
          <p:nvPicPr>
            <p:cNvPr id="36876" name="Picture 12" descr="http://china-techcom.com/image/data/demo/napisat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6786578" y="4000504"/>
              <a:ext cx="1607355" cy="1285884"/>
            </a:xfrm>
            <a:prstGeom prst="rect">
              <a:avLst/>
            </a:prstGeom>
            <a:noFill/>
          </p:spPr>
        </p:pic>
        <p:cxnSp>
          <p:nvCxnSpPr>
            <p:cNvPr id="11" name="Прямая со стрелкой 10"/>
            <p:cNvCxnSpPr/>
            <p:nvPr/>
          </p:nvCxnSpPr>
          <p:spPr>
            <a:xfrm>
              <a:off x="2214546" y="4786322"/>
              <a:ext cx="857256" cy="1588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люс 11"/>
            <p:cNvSpPr/>
            <p:nvPr/>
          </p:nvSpPr>
          <p:spPr>
            <a:xfrm>
              <a:off x="5929322" y="4572008"/>
              <a:ext cx="500066" cy="571504"/>
            </a:xfrm>
            <a:prstGeom prst="mathPlus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0"/>
            <a:ext cx="413792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Цветная гусеница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282" y="500042"/>
            <a:ext cx="8715436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400" u="sng" dirty="0" smtClean="0">
                <a:solidFill>
                  <a:schemeClr val="tx2">
                    <a:lumMod val="50000"/>
                  </a:schemeClr>
                </a:solidFill>
              </a:rPr>
              <a:t>Вариант 1</a:t>
            </a:r>
            <a:endParaRPr lang="ru-RU" sz="2800" i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Цель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 тренировать в определении первого (последнего) звука в слове </a:t>
            </a:r>
          </a:p>
          <a:p>
            <a:pPr eaLnBrk="1" hangingPunct="1">
              <a:defRPr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Ход игры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Педагог называет ряд слов, дети определяют первый (последний) звук в каждом слове и последовательно выкладывают красные, синие и зеленые фишки («раскрашивают» гусеницу)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400" u="sng" dirty="0" smtClean="0">
                <a:solidFill>
                  <a:schemeClr val="tx2">
                    <a:lumMod val="50000"/>
                  </a:schemeClr>
                </a:solidFill>
              </a:rPr>
              <a:t>Вариант 2</a:t>
            </a:r>
            <a:endParaRPr lang="ru-RU" sz="2800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Цель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 тренировать в звуковом анализе слов</a:t>
            </a:r>
          </a:p>
          <a:p>
            <a:pPr eaLnBrk="1" hangingPunct="1">
              <a:defRPr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Ход игры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Педагог называет слово. Дети «раскрашивают» гусеницу фишками, выполняя звуковой анализ слова. Педагог просит определить порядковый номер заданного звука в слове.</a:t>
            </a:r>
          </a:p>
          <a:p>
            <a:pPr eaLnBrk="1" hangingPunct="1">
              <a:defRPr/>
            </a:pP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7143768" y="142852"/>
            <a:ext cx="1785950" cy="785818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Назад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2737" y1="53488" x2="22737" y2="53488"/>
                        <a14:foregroundMark x1="34658" y1="51163" x2="36865" y2="57364"/>
                        <a14:foregroundMark x1="39294" y1="41860" x2="31347" y2="51938"/>
                        <a14:foregroundMark x1="26269" y1="44186" x2="20971" y2="66667"/>
                        <a14:foregroundMark x1="50331" y1="39535" x2="44592" y2="62791"/>
                        <a14:foregroundMark x1="60927" y1="43411" x2="55629" y2="62791"/>
                        <a14:foregroundMark x1="72185" y1="41860" x2="67550" y2="48837"/>
                        <a14:foregroundMark x1="85651" y1="46512" x2="75276" y2="58140"/>
                        <a14:foregroundMark x1="95585" y1="52713" x2="88521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8" y="1856040"/>
            <a:ext cx="7485063" cy="213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875" y="260350"/>
            <a:ext cx="436876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Цветная  гусеница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850" y="5805488"/>
            <a:ext cx="11064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сло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7338" y="5802313"/>
            <a:ext cx="11334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окн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5613" y="5802313"/>
            <a:ext cx="10461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лис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5805488"/>
            <a:ext cx="121126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мо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ль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8650" y="5799138"/>
            <a:ext cx="11318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пил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92950" y="5805488"/>
            <a:ext cx="85566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лу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72450" y="5805488"/>
            <a:ext cx="9747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гу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сь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65363" y="2528888"/>
            <a:ext cx="792162" cy="7937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06750" y="2525713"/>
            <a:ext cx="792163" cy="7921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075113" y="2474913"/>
            <a:ext cx="792162" cy="792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906963" y="2570163"/>
            <a:ext cx="792162" cy="7937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738813" y="2438400"/>
            <a:ext cx="792162" cy="7921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94475" y="2524125"/>
            <a:ext cx="792163" cy="7921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470775" y="2708275"/>
            <a:ext cx="792163" cy="7921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69913" y="4724400"/>
            <a:ext cx="7866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Вариант 1: определение последнего звука в слове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2737" y1="53488" x2="22737" y2="53488"/>
                        <a14:foregroundMark x1="34658" y1="51163" x2="36865" y2="57364"/>
                        <a14:foregroundMark x1="39294" y1="41860" x2="31347" y2="51938"/>
                        <a14:foregroundMark x1="26269" y1="44186" x2="20971" y2="66667"/>
                        <a14:foregroundMark x1="50331" y1="39535" x2="44592" y2="62791"/>
                        <a14:foregroundMark x1="60927" y1="43411" x2="55629" y2="62791"/>
                        <a14:foregroundMark x1="72185" y1="41860" x2="67550" y2="48837"/>
                        <a14:foregroundMark x1="85651" y1="46512" x2="75276" y2="58140"/>
                        <a14:foregroundMark x1="95585" y1="52713" x2="88521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21" y="1868996"/>
            <a:ext cx="7485063" cy="213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875" y="260350"/>
            <a:ext cx="436876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Цветная  гусеница </a:t>
            </a:r>
          </a:p>
        </p:txBody>
      </p:sp>
      <p:sp>
        <p:nvSpPr>
          <p:cNvPr id="14" name="Овал 13"/>
          <p:cNvSpPr/>
          <p:nvPr/>
        </p:nvSpPr>
        <p:spPr>
          <a:xfrm>
            <a:off x="2349500" y="2592388"/>
            <a:ext cx="792163" cy="792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087813" y="2535238"/>
            <a:ext cx="792162" cy="7905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943475" y="2633663"/>
            <a:ext cx="792163" cy="792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225800" y="2581275"/>
            <a:ext cx="792163" cy="7921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659563" y="2535238"/>
            <a:ext cx="792162" cy="7921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792788" y="2490788"/>
            <a:ext cx="792162" cy="7905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214414" y="4929198"/>
            <a:ext cx="67738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Вариант 2: звуковой анализ слова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КЛЮКВА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357422" y="4000504"/>
            <a:ext cx="1127125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[к]  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43240" y="4000504"/>
            <a:ext cx="1292225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[л′]  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071934" y="4000504"/>
            <a:ext cx="1120775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[у]  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4000504"/>
            <a:ext cx="1128713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[к]  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715008" y="4000504"/>
            <a:ext cx="1136650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[в]  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500826" y="4000504"/>
            <a:ext cx="1136650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[а]  </a:t>
            </a:r>
          </a:p>
        </p:txBody>
      </p:sp>
      <p:sp>
        <p:nvSpPr>
          <p:cNvPr id="20" name="Стрелка влево 19">
            <a:hlinkClick r:id="rId4" action="ppaction://hlinksldjump"/>
          </p:cNvPr>
          <p:cNvSpPr/>
          <p:nvPr/>
        </p:nvSpPr>
        <p:spPr>
          <a:xfrm>
            <a:off x="7143768" y="142852"/>
            <a:ext cx="1785950" cy="785818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Назад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71910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Использованные материалы:</a:t>
            </a:r>
          </a:p>
          <a:p>
            <a:pPr algn="ctr"/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Егошина Н.Н.,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</a:rPr>
              <a:t>Колотовкина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 В.А., Янова Т.В.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Звуковой калейдоскоп// Логопед.  2012. № 1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088" y="2420938"/>
            <a:ext cx="76549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0070C0"/>
                </a:solidFill>
                <a:latin typeface="+mn-lt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3182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450" y="234950"/>
            <a:ext cx="74168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 словах звук может находиться  в трёх положениях:</a:t>
            </a:r>
            <a:br>
              <a:rPr lang="ru-RU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</a:br>
            <a:endParaRPr lang="ru-RU" sz="40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779838" y="1658938"/>
            <a:ext cx="51752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– в начале слова: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4400" b="1" u="sng" dirty="0">
                <a:solidFill>
                  <a:srgbClr val="0070C0"/>
                </a:solidFill>
              </a:rPr>
              <a:t>К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ОРОВА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– в середине слова:              БЕЛ</a:t>
            </a:r>
            <a:r>
              <a:rPr lang="ru-RU" sz="4400" b="1" u="sng" dirty="0">
                <a:solidFill>
                  <a:srgbClr val="0070C0"/>
                </a:solidFill>
              </a:rPr>
              <a:t>К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А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– в конце слова:                     ЁЖИ</a:t>
            </a:r>
            <a:r>
              <a:rPr lang="ru-RU" sz="4400" b="1" u="sng" dirty="0">
                <a:solidFill>
                  <a:srgbClr val="0070C0"/>
                </a:solidFill>
              </a:rPr>
              <a:t>К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lum bright="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3" b="-1028"/>
          <a:stretch>
            <a:fillRect/>
          </a:stretch>
        </p:blipFill>
        <p:spPr bwMode="auto">
          <a:xfrm>
            <a:off x="579438" y="1484313"/>
            <a:ext cx="2903537" cy="182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b="690"/>
          <a:stretch>
            <a:fillRect/>
          </a:stretch>
        </p:blipFill>
        <p:spPr bwMode="auto">
          <a:xfrm>
            <a:off x="684213" y="3249613"/>
            <a:ext cx="2693987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lum bright="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4886325"/>
            <a:ext cx="21621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675" y="395288"/>
            <a:ext cx="8569325" cy="62478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Звуки бывают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гласные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и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согласные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Гласные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звуки - звуки, которые можно петь голосом (выше-ниже), при этом воздух, выходящий изо рта, не встречает преграды.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 русском языке шесть 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гласных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600" i="1" u="sng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звуков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: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cap="small" dirty="0">
                <a:solidFill>
                  <a:srgbClr val="C00000"/>
                </a:solidFill>
                <a:latin typeface="+mn-lt"/>
                <a:cs typeface="+mn-cs"/>
              </a:rPr>
              <a:t>[а] [у] [о] [и] [э] [</a:t>
            </a:r>
            <a:r>
              <a:rPr lang="ru-RU" sz="4000" cap="small" dirty="0" err="1">
                <a:solidFill>
                  <a:srgbClr val="C00000"/>
                </a:solidFill>
                <a:latin typeface="+mn-lt"/>
                <a:cs typeface="+mn-cs"/>
              </a:rPr>
              <a:t>ы</a:t>
            </a:r>
            <a:r>
              <a:rPr lang="ru-RU" sz="4000" cap="small" dirty="0" smtClean="0">
                <a:solidFill>
                  <a:srgbClr val="C00000"/>
                </a:solidFill>
                <a:latin typeface="+mn-lt"/>
                <a:cs typeface="+mn-cs"/>
              </a:rPr>
              <a:t>]</a:t>
            </a:r>
            <a:endParaRPr lang="ru-RU" sz="4000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 схемах гласные звуки обозначаются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latin typeface="+mn-lt"/>
                <a:cs typeface="+mn-cs"/>
              </a:rPr>
              <a:t>красным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цветом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050" y="981075"/>
            <a:ext cx="8280400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400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Гласных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4400" i="1" u="sng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букв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- десять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: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 У  О  И  Э  Ы  Я  Ю  Е  Ё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Шесть гласных </a:t>
            </a:r>
            <a:r>
              <a:rPr lang="ru-RU" sz="4400" u="sng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букв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small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40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 У  О  И  Э  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   соответствуют </a:t>
            </a:r>
            <a:r>
              <a:rPr lang="ru-RU" sz="4400" u="sng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звукам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404813"/>
            <a:ext cx="874871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Четыре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гласные </a:t>
            </a:r>
            <a:r>
              <a:rPr lang="ru-RU" sz="4000" u="sng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буквы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ru-RU" sz="4000" b="1" cap="sm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 </a:t>
            </a:r>
            <a:r>
              <a:rPr lang="ru-RU" sz="400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  Е  </a:t>
            </a:r>
            <a:r>
              <a:rPr lang="ru-RU" sz="4000" b="1" cap="sm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-йотированные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, то есть обозначают два </a:t>
            </a:r>
            <a:r>
              <a:rPr lang="ru-RU" sz="4000" u="sng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звука: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4000" b="1" cap="sm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cap="small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cap="small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-[</a:t>
            </a:r>
            <a:r>
              <a:rPr lang="ru-RU" sz="4000" cap="small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йа</a:t>
            </a:r>
            <a:r>
              <a:rPr lang="ru-RU" sz="4000" cap="small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],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ru-RU" sz="4000" b="1" cap="small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4000" cap="small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4000" cap="small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-[</a:t>
            </a:r>
            <a:r>
              <a:rPr lang="ru-RU" sz="4000" cap="small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йу</a:t>
            </a:r>
            <a:r>
              <a:rPr lang="ru-RU" sz="4000" cap="small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],</a:t>
            </a:r>
            <a:r>
              <a:rPr lang="ru-RU" sz="4000" b="1" cap="small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cap="small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4000" cap="small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-[</a:t>
            </a:r>
            <a:r>
              <a:rPr lang="ru-RU" sz="4000" cap="small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йэ</a:t>
            </a:r>
            <a:r>
              <a:rPr lang="ru-RU" sz="4000" cap="small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],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ru-RU" sz="400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4000" b="1" cap="small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cap="small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-[</a:t>
            </a:r>
            <a:r>
              <a:rPr lang="ru-RU" sz="4000" cap="small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йо</a:t>
            </a:r>
            <a:r>
              <a:rPr lang="ru-RU" sz="4000" cap="small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 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 следующих случаях: 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начале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слова   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					ё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лка 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-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[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йолка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]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после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гласного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звука 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					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ка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ю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та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-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[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кайута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]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после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мягкого и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твердого знаков 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  					скамь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я -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[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</a:rPr>
              <a:t>скам’йа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]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5470"/>
            <a:ext cx="82804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	В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остальных случаях (после согласных) йотированные гласные буквы обозначают на письме мягкость впереди стоящего согласного звука и гласный звук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:</a:t>
            </a:r>
            <a:endParaRPr lang="ru-RU" sz="1050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 </a:t>
            </a:r>
            <a:endParaRPr lang="ru-RU" sz="8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sm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Я</a:t>
            </a:r>
            <a:r>
              <a:rPr lang="ru-RU" sz="4400" cap="small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4400" cap="small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- [а],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  </a:t>
            </a:r>
            <a:r>
              <a:rPr lang="ru-RU" sz="440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4400" cap="small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4400" cap="small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- [у],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  </a:t>
            </a:r>
            <a:r>
              <a:rPr lang="ru-RU" sz="440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400" b="1" cap="small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cap="small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- [э],   </a:t>
            </a:r>
            <a:r>
              <a:rPr lang="ru-RU" sz="440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4400" b="1" cap="small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cap="small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-[о]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 </a:t>
            </a: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 </a:t>
            </a: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4000" i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Например,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 м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я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ч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-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[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</a:rPr>
              <a:t>м’ач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],  л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с - [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</a:rPr>
              <a:t>л’эс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Звуковой анализ сло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Звуковой анализ слов</Template>
  <TotalTime>449</TotalTime>
  <Words>996</Words>
  <Application>Microsoft Office PowerPoint</Application>
  <PresentationFormat>Экран (4:3)</PresentationFormat>
  <Paragraphs>449</Paragraphs>
  <Slides>44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Звуковой анализ слов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Аксютины</dc:creator>
  <cp:lastModifiedBy>Татьяна</cp:lastModifiedBy>
  <cp:revision>48</cp:revision>
  <dcterms:created xsi:type="dcterms:W3CDTF">2015-02-17T07:27:08Z</dcterms:created>
  <dcterms:modified xsi:type="dcterms:W3CDTF">2015-03-03T11:45:10Z</dcterms:modified>
</cp:coreProperties>
</file>