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2"/>
  </p:notesMasterIdLst>
  <p:sldIdLst>
    <p:sldId id="256" r:id="rId2"/>
    <p:sldId id="299" r:id="rId3"/>
    <p:sldId id="301" r:id="rId4"/>
    <p:sldId id="316" r:id="rId5"/>
    <p:sldId id="315" r:id="rId6"/>
    <p:sldId id="317" r:id="rId7"/>
    <p:sldId id="306" r:id="rId8"/>
    <p:sldId id="308" r:id="rId9"/>
    <p:sldId id="300" r:id="rId10"/>
    <p:sldId id="309" r:id="rId11"/>
    <p:sldId id="322" r:id="rId12"/>
    <p:sldId id="311" r:id="rId13"/>
    <p:sldId id="314" r:id="rId14"/>
    <p:sldId id="312" r:id="rId15"/>
    <p:sldId id="264" r:id="rId16"/>
    <p:sldId id="293" r:id="rId17"/>
    <p:sldId id="294" r:id="rId18"/>
    <p:sldId id="296" r:id="rId19"/>
    <p:sldId id="325" r:id="rId20"/>
    <p:sldId id="28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011" autoAdjust="0"/>
  </p:normalViewPr>
  <p:slideViewPr>
    <p:cSldViewPr>
      <p:cViewPr>
        <p:scale>
          <a:sx n="69" d="100"/>
          <a:sy n="69" d="100"/>
        </p:scale>
        <p:origin x="-141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9879B4-2B57-4699-BB32-1CCE83AC5EEA}" type="datetimeFigureOut">
              <a:rPr lang="ru-RU" smtClean="0"/>
              <a:pPr/>
              <a:t>29.08.2015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06AAB8-DEF8-47D3-A3DE-2888F992D8E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6AAB8-DEF8-47D3-A3DE-2888F992D8EB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6AAB8-DEF8-47D3-A3DE-2888F992D8EB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1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6" descr="6541d46a5900t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7" descr="ecb4031e37cd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84888" y="2914650"/>
            <a:ext cx="3314700" cy="394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8" descr="0_89604_568ac41e_M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8488" y="1844675"/>
            <a:ext cx="1300162" cy="136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23EE3A-161A-4B7F-A18D-F9872458531A}" type="datetimeFigureOut">
              <a:rPr lang="ru-RU" smtClean="0"/>
              <a:pPr/>
              <a:t>29.08.2015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2AFC0F-3FAE-436D-B960-C74679EF21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 descr="0_a1a93_57fe433b_orig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80288" y="2636838"/>
            <a:ext cx="2309812" cy="230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7" descr="4db66d823c0a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92813" y="4219575"/>
            <a:ext cx="3151187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Группа 9"/>
          <p:cNvGrpSpPr>
            <a:grpSpLocks/>
          </p:cNvGrpSpPr>
          <p:nvPr/>
        </p:nvGrpSpPr>
        <p:grpSpPr bwMode="auto">
          <a:xfrm>
            <a:off x="1835150" y="5661025"/>
            <a:ext cx="7308850" cy="1196975"/>
            <a:chOff x="0" y="4793739"/>
            <a:chExt cx="9144000" cy="2064261"/>
          </a:xfrm>
        </p:grpSpPr>
        <p:pic>
          <p:nvPicPr>
            <p:cNvPr id="7" name="Рисунок 9" descr="0_fe7f9_3e19977b_orig.pn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4793739"/>
              <a:ext cx="5688632" cy="2064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Рисунок 10" descr="0_fe7f9_3e19977b_orig.png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 flipH="1">
              <a:off x="5076056" y="4793739"/>
              <a:ext cx="4067944" cy="2064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9" name="Группа 14"/>
          <p:cNvGrpSpPr>
            <a:grpSpLocks/>
          </p:cNvGrpSpPr>
          <p:nvPr/>
        </p:nvGrpSpPr>
        <p:grpSpPr bwMode="auto">
          <a:xfrm>
            <a:off x="0" y="5661025"/>
            <a:ext cx="7308850" cy="1196975"/>
            <a:chOff x="0" y="4793739"/>
            <a:chExt cx="9144000" cy="2064261"/>
          </a:xfrm>
        </p:grpSpPr>
        <p:pic>
          <p:nvPicPr>
            <p:cNvPr id="10" name="Рисунок 12" descr="0_fe7f9_3e19977b_orig.pn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4793739"/>
              <a:ext cx="5688632" cy="2064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Рисунок 13" descr="0_fe7f9_3e19977b_orig.png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 flipH="1">
              <a:off x="5076056" y="4793739"/>
              <a:ext cx="4067944" cy="2064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2" name="Рисунок 14" descr="Рисунок1.gif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4652963"/>
            <a:ext cx="1476375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23EE3A-161A-4B7F-A18D-F9872458531A}" type="datetimeFigureOut">
              <a:rPr lang="ru-RU" smtClean="0"/>
              <a:pPr/>
              <a:t>29.08.2015</a:t>
            </a:fld>
            <a:endParaRPr lang="ru-RU"/>
          </a:p>
        </p:txBody>
      </p:sp>
      <p:sp>
        <p:nvSpPr>
          <p:cNvPr id="1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2AFC0F-3FAE-436D-B960-C74679EF21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6" descr="baby30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221163"/>
            <a:ext cx="2646363" cy="283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7" descr="551f743ee188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78550" y="4221163"/>
            <a:ext cx="2965450" cy="211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Группа 9"/>
          <p:cNvGrpSpPr>
            <a:grpSpLocks/>
          </p:cNvGrpSpPr>
          <p:nvPr/>
        </p:nvGrpSpPr>
        <p:grpSpPr bwMode="auto">
          <a:xfrm>
            <a:off x="1258888" y="6092825"/>
            <a:ext cx="7885112" cy="765175"/>
            <a:chOff x="1" y="5770398"/>
            <a:chExt cx="9143999" cy="1087602"/>
          </a:xfrm>
        </p:grpSpPr>
        <p:pic>
          <p:nvPicPr>
            <p:cNvPr id="6" name="Рисунок 9" descr="8bc5751b36aa55b03faa72cd4305b5eb_1329683174.pn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" y="5770398"/>
              <a:ext cx="3851920" cy="1087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Рисунок 10" descr="8bc5751b36aa55b03faa72cd4305b5eb_1329683174.pn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779912" y="5770399"/>
              <a:ext cx="3851920" cy="1087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Рисунок 11" descr="8bc5751b36aa55b03faa72cd4305b5eb_1329683174.pn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292080" y="5770399"/>
              <a:ext cx="3851920" cy="1087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9" name="Группа 12"/>
          <p:cNvGrpSpPr>
            <a:grpSpLocks/>
          </p:cNvGrpSpPr>
          <p:nvPr/>
        </p:nvGrpSpPr>
        <p:grpSpPr bwMode="auto">
          <a:xfrm>
            <a:off x="0" y="6092825"/>
            <a:ext cx="7885113" cy="765175"/>
            <a:chOff x="1" y="5770398"/>
            <a:chExt cx="9143999" cy="1087602"/>
          </a:xfrm>
        </p:grpSpPr>
        <p:pic>
          <p:nvPicPr>
            <p:cNvPr id="10" name="Рисунок 13" descr="8bc5751b36aa55b03faa72cd4305b5eb_1329683174.pn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" y="5770398"/>
              <a:ext cx="3851920" cy="1087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Рисунок 14" descr="8bc5751b36aa55b03faa72cd4305b5eb_1329683174.pn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779912" y="5770399"/>
              <a:ext cx="3851920" cy="1087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Рисунок 15" descr="8bc5751b36aa55b03faa72cd4305b5eb_1329683174.pn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292080" y="5770399"/>
              <a:ext cx="3851920" cy="1087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23EE3A-161A-4B7F-A18D-F9872458531A}" type="datetimeFigureOut">
              <a:rPr lang="ru-RU" smtClean="0"/>
              <a:pPr/>
              <a:t>29.08.2015</a:t>
            </a:fld>
            <a:endParaRPr lang="ru-RU"/>
          </a:p>
        </p:txBody>
      </p:sp>
      <p:sp>
        <p:nvSpPr>
          <p:cNvPr id="1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2AFC0F-3FAE-436D-B960-C74679EF21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6" descr="b9c0b6dd666b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5400" y="4005263"/>
            <a:ext cx="2125663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Группа 9"/>
          <p:cNvGrpSpPr>
            <a:grpSpLocks/>
          </p:cNvGrpSpPr>
          <p:nvPr/>
        </p:nvGrpSpPr>
        <p:grpSpPr bwMode="auto">
          <a:xfrm>
            <a:off x="0" y="5778500"/>
            <a:ext cx="9144000" cy="1079500"/>
            <a:chOff x="0" y="5777880"/>
            <a:chExt cx="9144000" cy="1080120"/>
          </a:xfrm>
        </p:grpSpPr>
        <p:pic>
          <p:nvPicPr>
            <p:cNvPr id="4" name="Рисунок 8" descr="0_a01d9_415b13cb_M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823511" y="5777880"/>
              <a:ext cx="4320489" cy="1080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" name="Рисунок 9" descr="0_a01d9_415b13cb_M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187624" y="5777880"/>
              <a:ext cx="4320489" cy="1080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Рисунок 10" descr="0_a01d9_415b13cb_M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5777880"/>
              <a:ext cx="4320489" cy="1080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7" name="Рисунок 11" descr="386da46faaeb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91313" y="3619500"/>
            <a:ext cx="2555875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23EE3A-161A-4B7F-A18D-F9872458531A}" type="datetimeFigureOut">
              <a:rPr lang="ru-RU" smtClean="0"/>
              <a:pPr/>
              <a:t>29.08.2015</a:t>
            </a:fld>
            <a:endParaRPr lang="ru-RU"/>
          </a:p>
        </p:txBody>
      </p:sp>
      <p:sp>
        <p:nvSpPr>
          <p:cNvPr id="9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2AFC0F-3FAE-436D-B960-C74679EF21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6" descr="42373f9d2983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0788" y="3860800"/>
            <a:ext cx="2987675" cy="280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7" descr="ec75d3390f56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383088"/>
            <a:ext cx="2166938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Группа 8"/>
          <p:cNvGrpSpPr>
            <a:grpSpLocks/>
          </p:cNvGrpSpPr>
          <p:nvPr/>
        </p:nvGrpSpPr>
        <p:grpSpPr bwMode="auto">
          <a:xfrm>
            <a:off x="1835150" y="5876925"/>
            <a:ext cx="7308850" cy="981075"/>
            <a:chOff x="0" y="4793739"/>
            <a:chExt cx="9144000" cy="2064261"/>
          </a:xfrm>
        </p:grpSpPr>
        <p:pic>
          <p:nvPicPr>
            <p:cNvPr id="6" name="Рисунок 9" descr="0_fe7f9_3e19977b_orig.pn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4793739"/>
              <a:ext cx="5688632" cy="2064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Рисунок 10" descr="0_fe7f9_3e19977b_orig.png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 flipH="1">
              <a:off x="5076056" y="4793739"/>
              <a:ext cx="4067944" cy="2064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8" name="Группа 11"/>
          <p:cNvGrpSpPr>
            <a:grpSpLocks/>
          </p:cNvGrpSpPr>
          <p:nvPr/>
        </p:nvGrpSpPr>
        <p:grpSpPr bwMode="auto">
          <a:xfrm>
            <a:off x="0" y="5876925"/>
            <a:ext cx="7308850" cy="981075"/>
            <a:chOff x="0" y="4793739"/>
            <a:chExt cx="9144000" cy="2064261"/>
          </a:xfrm>
        </p:grpSpPr>
        <p:pic>
          <p:nvPicPr>
            <p:cNvPr id="9" name="Рисунок 12" descr="0_fe7f9_3e19977b_orig.pn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4793739"/>
              <a:ext cx="5688632" cy="2064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Рисунок 13" descr="0_fe7f9_3e19977b_orig.png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 flipH="1">
              <a:off x="5076056" y="4793739"/>
              <a:ext cx="4067944" cy="2064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1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23EE3A-161A-4B7F-A18D-F9872458531A}" type="datetimeFigureOut">
              <a:rPr lang="ru-RU" smtClean="0"/>
              <a:pPr/>
              <a:t>29.08.2015</a:t>
            </a:fld>
            <a:endParaRPr lang="ru-RU"/>
          </a:p>
        </p:txBody>
      </p:sp>
      <p:sp>
        <p:nvSpPr>
          <p:cNvPr id="12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3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2AFC0F-3FAE-436D-B960-C74679EF21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3EE3A-161A-4B7F-A18D-F9872458531A}" type="datetimeFigureOut">
              <a:rPr lang="ru-RU" smtClean="0"/>
              <a:pPr/>
              <a:t>29.08.2015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FC0F-3FAE-436D-B960-C74679EF21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3EE3A-161A-4B7F-A18D-F9872458531A}" type="datetimeFigureOut">
              <a:rPr lang="ru-RU" smtClean="0"/>
              <a:pPr/>
              <a:t>29.08.2015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C2AFC0F-3FAE-436D-B960-C74679EF21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rgbClr val="CCFFFF"/>
            </a:gs>
            <a:gs pos="100000">
              <a:schemeClr val="accent3">
                <a:lumMod val="20000"/>
                <a:lumOff val="8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D323EE3A-161A-4B7F-A18D-F9872458531A}" type="datetimeFigureOut">
              <a:rPr lang="ru-RU" smtClean="0"/>
              <a:pPr/>
              <a:t>29.08.2015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3C2AFC0F-3FAE-436D-B960-C74679EF216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571472" y="500043"/>
            <a:ext cx="7929618" cy="4143404"/>
          </a:xfrm>
        </p:spPr>
        <p:txBody>
          <a:bodyPr>
            <a:normAutofit/>
          </a:bodyPr>
          <a:lstStyle/>
          <a:p>
            <a:r>
              <a:rPr lang="ru-RU" dirty="0" smtClean="0"/>
              <a:t>Особенности развития речи детей младшего дошкольного возраста в игровой деятельности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000100" y="3228975"/>
            <a:ext cx="7072362" cy="3343297"/>
          </a:xfrm>
        </p:spPr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r">
              <a:buNone/>
            </a:pPr>
            <a:r>
              <a:rPr lang="ru-RU" dirty="0" smtClean="0"/>
              <a:t> </a:t>
            </a:r>
          </a:p>
          <a:p>
            <a:pPr algn="r">
              <a:buNone/>
            </a:pPr>
            <a:endParaRPr lang="ru-RU" sz="3000" dirty="0" smtClean="0"/>
          </a:p>
          <a:p>
            <a:pPr algn="r">
              <a:buNone/>
            </a:pPr>
            <a:endParaRPr lang="ru-RU" sz="3000" dirty="0" smtClean="0"/>
          </a:p>
          <a:p>
            <a:pPr algn="r">
              <a:buNone/>
            </a:pPr>
            <a:endParaRPr lang="ru-RU" sz="3000" dirty="0" smtClean="0"/>
          </a:p>
          <a:p>
            <a:pPr>
              <a:buNone/>
            </a:pPr>
            <a:r>
              <a:rPr lang="ru-RU" sz="3800" dirty="0" smtClean="0"/>
              <a:t>                     Молчанова О.Н.</a:t>
            </a:r>
            <a:endParaRPr lang="ru-RU" sz="3800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68808"/>
          </a:xfrm>
        </p:spPr>
        <p:txBody>
          <a:bodyPr/>
          <a:lstStyle/>
          <a:p>
            <a:pPr algn="l"/>
            <a:r>
              <a:rPr lang="ru-RU" sz="2800" dirty="0" smtClean="0"/>
              <a:t> </a:t>
            </a:r>
            <a:r>
              <a:rPr lang="ru-RU" sz="3600" dirty="0" smtClean="0"/>
              <a:t>В играх  ребенок учится правильно общаться со сверстниками, узнает новые слова, учится правильно строить предложения,</a:t>
            </a:r>
            <a:br>
              <a:rPr lang="ru-RU" sz="3600" dirty="0" smtClean="0"/>
            </a:br>
            <a:r>
              <a:rPr lang="ru-RU" sz="3600" dirty="0" smtClean="0"/>
              <a:t> учится быть </a:t>
            </a:r>
            <a:br>
              <a:rPr lang="ru-RU" sz="3600" dirty="0" smtClean="0"/>
            </a:br>
            <a:r>
              <a:rPr lang="ru-RU" sz="3600" dirty="0" smtClean="0"/>
              <a:t>доброжелательным. </a:t>
            </a:r>
            <a:endParaRPr lang="ru-RU" sz="3600" dirty="0"/>
          </a:p>
        </p:txBody>
      </p:sp>
    </p:spTree>
  </p:cSld>
  <p:clrMapOvr>
    <a:masterClrMapping/>
  </p:clrMapOvr>
  <p:transition advTm="1039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68874"/>
          </a:xfrm>
        </p:spPr>
        <p:txBody>
          <a:bodyPr/>
          <a:lstStyle/>
          <a:p>
            <a:pPr algn="l"/>
            <a:r>
              <a:rPr lang="ru-RU" sz="2800" dirty="0" smtClean="0"/>
              <a:t>         </a:t>
            </a:r>
            <a:r>
              <a:rPr lang="ru-RU" sz="3200" dirty="0" smtClean="0"/>
              <a:t>В игровой деятельности речь ребенка достаточно хорошо развивается</a:t>
            </a:r>
            <a:r>
              <a:rPr lang="ru-RU" sz="3200" dirty="0" smtClean="0"/>
              <a:t>.</a:t>
            </a:r>
            <a:br>
              <a:rPr lang="ru-RU" sz="3200" dirty="0" smtClean="0"/>
            </a:br>
            <a:r>
              <a:rPr lang="ru-RU" sz="3200" dirty="0" smtClean="0"/>
              <a:t> Игра – является ведущей в дошкольном возрасте, и большую часть своего времени ребенок проводит за</a:t>
            </a:r>
            <a:br>
              <a:rPr lang="ru-RU" sz="3200" dirty="0" smtClean="0"/>
            </a:br>
            <a:r>
              <a:rPr lang="ru-RU" sz="3200" dirty="0" smtClean="0"/>
              <a:t> разнообразными играми.</a:t>
            </a:r>
            <a:br>
              <a:rPr lang="ru-RU" sz="32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       </a:t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  <p:transition advTm="14196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25932"/>
          </a:xfrm>
        </p:spPr>
        <p:txBody>
          <a:bodyPr/>
          <a:lstStyle/>
          <a:p>
            <a:r>
              <a:rPr lang="ru-RU" sz="6000" dirty="0" smtClean="0"/>
              <a:t>Также </a:t>
            </a: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>  </a:t>
            </a:r>
            <a:r>
              <a:rPr lang="ru-RU" sz="6000" dirty="0" smtClean="0"/>
              <a:t>хотелось </a:t>
            </a: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> </a:t>
            </a:r>
            <a:r>
              <a:rPr lang="ru-RU" sz="6000" dirty="0" smtClean="0"/>
              <a:t>сказать</a:t>
            </a:r>
            <a:r>
              <a:rPr lang="ru-RU" sz="6000" dirty="0" smtClean="0"/>
              <a:t>, </a:t>
            </a:r>
            <a:br>
              <a:rPr lang="ru-RU" sz="6000" dirty="0" smtClean="0"/>
            </a:br>
            <a:r>
              <a:rPr lang="ru-RU" sz="6000" dirty="0" smtClean="0"/>
              <a:t>что: </a:t>
            </a:r>
            <a:endParaRPr lang="ru-RU" sz="6000" dirty="0"/>
          </a:p>
        </p:txBody>
      </p:sp>
    </p:spTree>
  </p:cSld>
  <p:clrMapOvr>
    <a:masterClrMapping/>
  </p:clrMapOvr>
  <p:transition advTm="3868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25998"/>
          </a:xfrm>
        </p:spPr>
        <p:txBody>
          <a:bodyPr>
            <a:noAutofit/>
          </a:bodyPr>
          <a:lstStyle/>
          <a:p>
            <a:r>
              <a:rPr lang="ru-RU" sz="3200" dirty="0" smtClean="0"/>
              <a:t>Важнейшим источником и средством развития всех сторон речи детей и уникальным средством воспитания является Художественная литература, </a:t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  <p:transition advTm="11513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57158" y="571480"/>
            <a:ext cx="7872442" cy="5143536"/>
          </a:xfrm>
        </p:spPr>
        <p:txBody>
          <a:bodyPr/>
          <a:lstStyle/>
          <a:p>
            <a:r>
              <a:rPr lang="ru-RU" sz="2800" dirty="0" smtClean="0"/>
              <a:t>сюжетно – ролевые игры, которые несут в себе элементы творчества и фантазии</a:t>
            </a:r>
            <a:r>
              <a:rPr lang="ru-RU" sz="2800" dirty="0" smtClean="0"/>
              <a:t>.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Для создания интереса к решению</a:t>
            </a:r>
            <a:br>
              <a:rPr lang="ru-RU" sz="2800" dirty="0" smtClean="0"/>
            </a:br>
            <a:r>
              <a:rPr lang="ru-RU" sz="2800" dirty="0" smtClean="0"/>
              <a:t> умственных задач, развитию произвольного внимания,</a:t>
            </a:r>
            <a:br>
              <a:rPr lang="ru-RU" sz="2800" dirty="0" smtClean="0"/>
            </a:br>
            <a:r>
              <a:rPr lang="ru-RU" sz="2800" dirty="0" smtClean="0"/>
              <a:t> выработке выдержки, </a:t>
            </a:r>
            <a:br>
              <a:rPr lang="ru-RU" sz="2800" dirty="0" smtClean="0"/>
            </a:br>
            <a:r>
              <a:rPr lang="ru-RU" sz="2800" dirty="0" smtClean="0"/>
              <a:t>самообладания используем</a:t>
            </a:r>
            <a:br>
              <a:rPr lang="ru-RU" sz="2800" dirty="0" smtClean="0"/>
            </a:br>
            <a:r>
              <a:rPr lang="ru-RU" sz="2800" dirty="0" smtClean="0"/>
              <a:t> различные</a:t>
            </a:r>
            <a:br>
              <a:rPr lang="ru-RU" sz="2800" dirty="0" smtClean="0"/>
            </a:br>
            <a:r>
              <a:rPr lang="ru-RU" sz="2800" dirty="0" smtClean="0"/>
              <a:t> дидактические игры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  <p:transition advTm="7597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305800" cy="5214974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 </a:t>
            </a:r>
            <a:r>
              <a:rPr lang="ru-RU" sz="3100" dirty="0" smtClean="0"/>
              <a:t>Игра  и труд являются сильнейшими стимулами для проявления детской самодеятельности в области языка; они в первую очередь использованы в интересах развития речи детей.  </a:t>
            </a:r>
            <a:endParaRPr lang="ru-RU" sz="3100" dirty="0"/>
          </a:p>
        </p:txBody>
      </p:sp>
    </p:spTree>
  </p:cSld>
  <p:clrMapOvr>
    <a:masterClrMapping/>
  </p:clrMapOvr>
  <p:transition advTm="12855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011618"/>
          </a:xfrm>
        </p:spPr>
        <p:txBody>
          <a:bodyPr/>
          <a:lstStyle/>
          <a:p>
            <a:r>
              <a:rPr lang="ru-RU" sz="4000" dirty="0" smtClean="0"/>
              <a:t> Игрушки, изображающие одушевленные предметы: животных, людей, исключительны для проявления речи детей.</a:t>
            </a:r>
            <a:endParaRPr lang="ru-RU" sz="4000" dirty="0"/>
          </a:p>
        </p:txBody>
      </p:sp>
    </p:spTree>
  </p:cSld>
  <p:clrMapOvr>
    <a:masterClrMapping/>
  </p:clrMapOvr>
  <p:transition advTm="8377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97502"/>
          </a:xfrm>
        </p:spPr>
        <p:txBody>
          <a:bodyPr/>
          <a:lstStyle/>
          <a:p>
            <a:r>
              <a:rPr lang="ru-RU" sz="2800" dirty="0" smtClean="0"/>
              <a:t>Нет ни одной игры, которая выдвигала бы столько поводов для проявления речи детей, как игра в куклы.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Особое значение для развития языка имеют игры, в которые включен литературный текст, стишок, предписывающий то или другое игровое действие.</a:t>
            </a:r>
            <a:endParaRPr lang="ru-RU" sz="2800" dirty="0"/>
          </a:p>
        </p:txBody>
      </p:sp>
    </p:spTree>
  </p:cSld>
  <p:clrMapOvr>
    <a:masterClrMapping/>
  </p:clrMapOvr>
  <p:transition advTm="17207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97568"/>
          </a:xfrm>
        </p:spPr>
        <p:txBody>
          <a:bodyPr/>
          <a:lstStyle/>
          <a:p>
            <a:pPr algn="l"/>
            <a:r>
              <a:rPr lang="ru-RU" sz="3200" dirty="0" smtClean="0"/>
              <a:t>     Для лучшего развития речи используем пальчиковые и речи - двигательные игры «Пальчики здороваются</a:t>
            </a:r>
            <a:r>
              <a:rPr lang="ru-RU" sz="3200" dirty="0" smtClean="0"/>
              <a:t>».</a:t>
            </a:r>
            <a:br>
              <a:rPr lang="ru-RU" sz="3200" dirty="0" smtClean="0"/>
            </a:br>
            <a:r>
              <a:rPr lang="ru-RU" sz="3200" dirty="0" smtClean="0"/>
              <a:t> Для  совместных  игр мальчиков, созданы   условия для конструктивных игр (с модулями) и ролевых – «Водители», «Военные» и др.</a:t>
            </a:r>
            <a:endParaRPr lang="ru-RU" sz="3200" dirty="0"/>
          </a:p>
        </p:txBody>
      </p:sp>
    </p:spTree>
  </p:cSld>
  <p:clrMapOvr>
    <a:masterClrMapping/>
  </p:clrMapOvr>
  <p:transition advTm="9329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285884"/>
          </a:xfrm>
        </p:spPr>
        <p:txBody>
          <a:bodyPr/>
          <a:lstStyle/>
          <a:p>
            <a:r>
              <a:rPr lang="ru-RU" sz="3600" dirty="0" smtClean="0"/>
              <a:t>    К.Д. Ушинский говорил: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28628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Если учить ребёнка каким-нибудь неизвестным ему</a:t>
            </a:r>
          </a:p>
          <a:p>
            <a:pPr>
              <a:buNone/>
            </a:pPr>
            <a:r>
              <a:rPr lang="ru-RU" dirty="0" smtClean="0"/>
              <a:t>   Пяти словам – он долго будет и напрасно мучиться,</a:t>
            </a:r>
          </a:p>
          <a:p>
            <a:pPr>
              <a:buNone/>
            </a:pPr>
            <a:r>
              <a:rPr lang="ru-RU" dirty="0" smtClean="0"/>
              <a:t>   Но если свяжите двадцать таких слов с картинками,</a:t>
            </a:r>
          </a:p>
          <a:p>
            <a:pPr>
              <a:buNone/>
            </a:pPr>
            <a:r>
              <a:rPr lang="ru-RU" dirty="0" smtClean="0"/>
              <a:t>   Их он усвоит на лету.</a:t>
            </a:r>
          </a:p>
          <a:p>
            <a:pPr>
              <a:buNone/>
            </a:pPr>
            <a:r>
              <a:rPr lang="ru-RU" sz="2400" dirty="0" smtClean="0"/>
              <a:t>                                                                                </a:t>
            </a:r>
          </a:p>
          <a:p>
            <a:endParaRPr lang="ru-RU" dirty="0"/>
          </a:p>
        </p:txBody>
      </p:sp>
    </p:spTree>
  </p:cSld>
  <p:clrMapOvr>
    <a:masterClrMapping/>
  </p:clrMapOvr>
  <p:transition advTm="12214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 </a:t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67544" y="428604"/>
            <a:ext cx="8229600" cy="5143536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Дошкольный возраст - это период активного усвоения ребенком разговорного языка, становления и развития</a:t>
            </a:r>
          </a:p>
          <a:p>
            <a:pPr algn="ctr">
              <a:buNone/>
            </a:pPr>
            <a:r>
              <a:rPr lang="ru-RU" dirty="0" smtClean="0"/>
              <a:t> всех сторон речи</a:t>
            </a:r>
            <a:r>
              <a:rPr lang="ru-RU" dirty="0" smtClean="0"/>
              <a:t>.</a:t>
            </a:r>
          </a:p>
          <a:p>
            <a:pPr algn="ctr">
              <a:buNone/>
            </a:pPr>
            <a:r>
              <a:rPr lang="ru-RU" dirty="0" smtClean="0"/>
              <a:t>Причиной острой необходимости развития речи детей является потребность общения человека с окружающими его людьми.</a:t>
            </a:r>
            <a:endParaRPr lang="ru-RU" dirty="0" smtClean="0"/>
          </a:p>
          <a:p>
            <a:pPr algn="r"/>
            <a:endParaRPr lang="ru-RU" dirty="0"/>
          </a:p>
        </p:txBody>
      </p:sp>
    </p:spTree>
  </p:cSld>
  <p:clrMapOvr>
    <a:masterClrMapping/>
  </p:clrMapOvr>
  <p:transition advTm="8471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11816"/>
          </a:xfrm>
        </p:spPr>
        <p:txBody>
          <a:bodyPr/>
          <a:lstStyle/>
          <a:p>
            <a:r>
              <a:rPr lang="ru-RU" sz="8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Спасибо </a:t>
            </a:r>
            <a:br>
              <a:rPr lang="ru-RU" sz="8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ru-RU" sz="8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за </a:t>
            </a:r>
            <a:br>
              <a:rPr lang="ru-RU" sz="8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ru-RU" sz="8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внимание.</a:t>
            </a:r>
            <a:endParaRPr lang="ru-RU" sz="8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advTm="1841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97370"/>
          </a:xfrm>
        </p:spPr>
        <p:txBody>
          <a:bodyPr/>
          <a:lstStyle/>
          <a:p>
            <a:pPr algn="l"/>
            <a:r>
              <a:rPr lang="ru-RU" sz="2800" dirty="0" smtClean="0"/>
              <a:t>     </a:t>
            </a:r>
            <a:r>
              <a:rPr lang="ru-RU" sz="4000" dirty="0" smtClean="0"/>
              <a:t>А что бы речь была внятна, понятна и интересна другим необходимо проводить разнообразные игры. </a:t>
            </a:r>
            <a:br>
              <a:rPr lang="ru-RU" sz="4000" dirty="0" smtClean="0"/>
            </a:br>
            <a:endParaRPr lang="ru-RU" sz="4000" dirty="0"/>
          </a:p>
        </p:txBody>
      </p:sp>
    </p:spTree>
  </p:cSld>
  <p:clrMapOvr>
    <a:masterClrMapping/>
  </p:clrMapOvr>
  <p:transition advTm="9063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5143536"/>
          </a:xfrm>
        </p:spPr>
        <p:txBody>
          <a:bodyPr/>
          <a:lstStyle/>
          <a:p>
            <a:r>
              <a:rPr lang="ru-RU" sz="3200" dirty="0" smtClean="0"/>
              <a:t>Актуальность исследования определяется той уникальной ролью, которую играет родной язык в становлении личности ребенка-дошкольника.</a:t>
            </a:r>
            <a:br>
              <a:rPr lang="ru-RU" sz="3200" dirty="0" smtClean="0"/>
            </a:br>
            <a:r>
              <a:rPr lang="ru-RU" sz="3200" dirty="0" smtClean="0"/>
              <a:t>        В работе затронута проблема развития речи детей в игровой деятельности, так как в дошкольном возрасте данный вид деятельности является ведущим.</a:t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  <p:transition advTm="19469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4786346"/>
          </a:xfrm>
        </p:spPr>
        <p:txBody>
          <a:bodyPr/>
          <a:lstStyle/>
          <a:p>
            <a:r>
              <a:rPr lang="ru-RU" sz="3200" dirty="0" smtClean="0"/>
              <a:t>Дошкольный возраст является уникальным</a:t>
            </a:r>
            <a:br>
              <a:rPr lang="ru-RU" sz="3200" dirty="0" smtClean="0"/>
            </a:br>
            <a:r>
              <a:rPr lang="ru-RU" sz="3200" dirty="0" smtClean="0"/>
              <a:t> и решающим периодом развития ребёнка, </a:t>
            </a:r>
            <a:br>
              <a:rPr lang="ru-RU" sz="3200" dirty="0" smtClean="0"/>
            </a:br>
            <a:r>
              <a:rPr lang="ru-RU" sz="3200" dirty="0" smtClean="0"/>
              <a:t>когда возникают основы личности,</a:t>
            </a:r>
            <a:br>
              <a:rPr lang="ru-RU" sz="3200" dirty="0" smtClean="0"/>
            </a:br>
            <a:r>
              <a:rPr lang="ru-RU" sz="3200" dirty="0" smtClean="0"/>
              <a:t> складывается воля и произвольное поведение, </a:t>
            </a:r>
            <a:br>
              <a:rPr lang="ru-RU" sz="3200" dirty="0" smtClean="0"/>
            </a:br>
            <a:r>
              <a:rPr lang="ru-RU" sz="3200" dirty="0" smtClean="0"/>
              <a:t>активно развивается воображение,</a:t>
            </a:r>
            <a:br>
              <a:rPr lang="ru-RU" sz="3200" dirty="0" smtClean="0"/>
            </a:br>
            <a:r>
              <a:rPr lang="ru-RU" sz="3200" dirty="0" smtClean="0"/>
              <a:t> творчество.</a:t>
            </a:r>
            <a:endParaRPr lang="ru-RU" sz="3200" dirty="0"/>
          </a:p>
        </p:txBody>
      </p:sp>
    </p:spTree>
  </p:cSld>
  <p:clrMapOvr>
    <a:masterClrMapping/>
  </p:clrMapOvr>
  <p:transition advTm="14913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4429132"/>
          </a:xfrm>
        </p:spPr>
        <p:txBody>
          <a:bodyPr/>
          <a:lstStyle/>
          <a:p>
            <a:r>
              <a:rPr lang="ru-RU" sz="3600" dirty="0" smtClean="0"/>
              <a:t>И все эти важнейшие качества формируются в ведущей и</a:t>
            </a:r>
            <a:br>
              <a:rPr lang="ru-RU" sz="3600" dirty="0" smtClean="0"/>
            </a:br>
            <a:r>
              <a:rPr lang="ru-RU" sz="3600" dirty="0" smtClean="0"/>
              <a:t> главной деятельности</a:t>
            </a:r>
            <a:br>
              <a:rPr lang="ru-RU" sz="3600" dirty="0" smtClean="0"/>
            </a:br>
            <a:r>
              <a:rPr lang="ru-RU" sz="3600" dirty="0" smtClean="0"/>
              <a:t> дошкольника -   </a:t>
            </a:r>
            <a:br>
              <a:rPr lang="ru-RU" sz="3600" dirty="0" smtClean="0"/>
            </a:br>
            <a:r>
              <a:rPr lang="ru-RU" sz="3600" dirty="0" smtClean="0"/>
              <a:t>    в игре. </a:t>
            </a:r>
            <a:endParaRPr lang="ru-RU" sz="3600" dirty="0"/>
          </a:p>
        </p:txBody>
      </p:sp>
    </p:spTree>
  </p:cSld>
  <p:clrMapOvr>
    <a:masterClrMapping/>
  </p:clrMapOvr>
  <p:transition advTm="7972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68808"/>
          </a:xfrm>
        </p:spPr>
        <p:txBody>
          <a:bodyPr>
            <a:noAutofit/>
          </a:bodyPr>
          <a:lstStyle/>
          <a:p>
            <a:r>
              <a:rPr lang="ru-RU" sz="2800" dirty="0" smtClean="0"/>
              <a:t> Игра – один из тех видов детской деятельности, которые используются взрослыми в целях воспитания дошкольников, обучения их различным действиям с предметами, способами и средствами общения</a:t>
            </a:r>
            <a:br>
              <a:rPr lang="ru-RU" sz="2800" dirty="0" smtClean="0"/>
            </a:br>
            <a:endParaRPr lang="ru-RU" sz="2800" dirty="0"/>
          </a:p>
        </p:txBody>
      </p:sp>
    </p:spTree>
    <p:custDataLst>
      <p:tags r:id="rId1"/>
    </p:custDataLst>
  </p:cSld>
  <p:clrMapOvr>
    <a:masterClrMapping/>
  </p:clrMapOvr>
  <p:transition advTm="13213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54494"/>
          </a:xfrm>
        </p:spPr>
        <p:txBody>
          <a:bodyPr/>
          <a:lstStyle/>
          <a:p>
            <a:pPr algn="l"/>
            <a:r>
              <a:rPr lang="ru-RU" sz="3600" dirty="0" smtClean="0"/>
              <a:t>Непременным условием для всестороннего развития ребенка является общение его со взрослым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advTm="8798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57158" y="357166"/>
            <a:ext cx="7943880" cy="4643470"/>
          </a:xfrm>
        </p:spPr>
        <p:txBody>
          <a:bodyPr>
            <a:noAutofit/>
          </a:bodyPr>
          <a:lstStyle/>
          <a:p>
            <a:pPr algn="l"/>
            <a:r>
              <a:rPr lang="ru-RU" sz="3600" dirty="0" smtClean="0"/>
              <a:t>Любая игра решает определенную задачу, направленную на понимание,</a:t>
            </a:r>
            <a:br>
              <a:rPr lang="ru-RU" sz="3600" dirty="0" smtClean="0"/>
            </a:br>
            <a:r>
              <a:rPr lang="ru-RU" sz="3600" dirty="0" smtClean="0"/>
              <a:t> накопление, решение знаний</a:t>
            </a:r>
            <a:br>
              <a:rPr lang="ru-RU" sz="3600" dirty="0" smtClean="0"/>
            </a:br>
            <a:r>
              <a:rPr lang="ru-RU" sz="3600" dirty="0" smtClean="0"/>
              <a:t> детей, а также речевых умений.</a:t>
            </a:r>
            <a:br>
              <a:rPr lang="ru-RU" sz="3600" dirty="0" smtClean="0"/>
            </a:br>
            <a:endParaRPr lang="ru-RU" sz="3600" dirty="0"/>
          </a:p>
        </p:txBody>
      </p:sp>
    </p:spTree>
  </p:cSld>
  <p:clrMapOvr>
    <a:masterClrMapping/>
  </p:clrMapOvr>
  <p:transition advTm="10545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5"/>
</p:tagLst>
</file>

<file path=ppt/theme/theme1.xml><?xml version="1.0" encoding="utf-8"?>
<a:theme xmlns:a="http://schemas.openxmlformats.org/drawingml/2006/main" name="43335_shk">
  <a:themeElements>
    <a:clrScheme name="елочный">
      <a:dk1>
        <a:srgbClr val="003300"/>
      </a:dk1>
      <a:lt1>
        <a:srgbClr val="99FF99"/>
      </a:lt1>
      <a:dk2>
        <a:srgbClr val="006600"/>
      </a:dk2>
      <a:lt2>
        <a:srgbClr val="99FF66"/>
      </a:lt2>
      <a:accent1>
        <a:srgbClr val="FFFF00"/>
      </a:accent1>
      <a:accent2>
        <a:srgbClr val="66FF33"/>
      </a:accent2>
      <a:accent3>
        <a:srgbClr val="009900"/>
      </a:accent3>
      <a:accent4>
        <a:srgbClr val="FFFF99"/>
      </a:accent4>
      <a:accent5>
        <a:srgbClr val="6600FF"/>
      </a:accent5>
      <a:accent6>
        <a:srgbClr val="CCFF33"/>
      </a:accent6>
      <a:hlink>
        <a:srgbClr val="0000FF"/>
      </a:hlink>
      <a:folHlink>
        <a:srgbClr val="00CC66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43335_shk</Template>
  <TotalTime>876</TotalTime>
  <Words>331</Words>
  <Application>Microsoft Office PowerPoint</Application>
  <PresentationFormat>Экран (4:3)</PresentationFormat>
  <Paragraphs>38</Paragraphs>
  <Slides>20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43335_shk</vt:lpstr>
      <vt:lpstr>Особенности развития речи детей младшего дошкольного возраста в игровой деятельности</vt:lpstr>
      <vt:lpstr>  </vt:lpstr>
      <vt:lpstr>     А что бы речь была внятна, понятна и интересна другим необходимо проводить разнообразные игры.  </vt:lpstr>
      <vt:lpstr>Актуальность исследования определяется той уникальной ролью, которую играет родной язык в становлении личности ребенка-дошкольника.         В работе затронута проблема развития речи детей в игровой деятельности, так как в дошкольном возрасте данный вид деятельности является ведущим. </vt:lpstr>
      <vt:lpstr>Дошкольный возраст является уникальным  и решающим периодом развития ребёнка,  когда возникают основы личности,  складывается воля и произвольное поведение,  активно развивается воображение,  творчество.</vt:lpstr>
      <vt:lpstr>И все эти важнейшие качества формируются в ведущей и  главной деятельности  дошкольника -        в игре. </vt:lpstr>
      <vt:lpstr> Игра – один из тех видов детской деятельности, которые используются взрослыми в целях воспитания дошкольников, обучения их различным действиям с предметами, способами и средствами общения </vt:lpstr>
      <vt:lpstr>Непременным условием для всестороннего развития ребенка является общение его со взрослым </vt:lpstr>
      <vt:lpstr>Любая игра решает определенную задачу, направленную на понимание,  накопление, решение знаний  детей, а также речевых умений. </vt:lpstr>
      <vt:lpstr> В играх  ребенок учится правильно общаться со сверстниками, узнает новые слова, учится правильно строить предложения,  учится быть  доброжелательным. </vt:lpstr>
      <vt:lpstr>         В игровой деятельности речь ребенка достаточно хорошо развивается.  Игра – является ведущей в дошкольном возрасте, и большую часть своего времени ребенок проводит за  разнообразными играми.           </vt:lpstr>
      <vt:lpstr>Также    хотелось   сказать,  что: </vt:lpstr>
      <vt:lpstr>Важнейшим источником и средством развития всех сторон речи детей и уникальным средством воспитания является Художественная литература,  </vt:lpstr>
      <vt:lpstr>сюжетно – ролевые игры, которые несут в себе элементы творчества и фантазии.   Для создания интереса к решению  умственных задач, развитию произвольного внимания,  выработке выдержки,  самообладания используем  различные  дидактические игры   </vt:lpstr>
      <vt:lpstr> Игра  и труд являются сильнейшими стимулами для проявления детской самодеятельности в области языка; они в первую очередь использованы в интересах развития речи детей.  </vt:lpstr>
      <vt:lpstr> Игрушки, изображающие одушевленные предметы: животных, людей, исключительны для проявления речи детей.</vt:lpstr>
      <vt:lpstr>Нет ни одной игры, которая выдвигала бы столько поводов для проявления речи детей, как игра в куклы.  Особое значение для развития языка имеют игры, в которые включен литературный текст, стишок, предписывающий то или другое игровое действие.</vt:lpstr>
      <vt:lpstr>     Для лучшего развития речи используем пальчиковые и речи - двигательные игры «Пальчики здороваются».  Для  совместных  игр мальчиков, созданы   условия для конструктивных игр (с модулями) и ролевых – «Водители», «Военные» и др.</vt:lpstr>
      <vt:lpstr>    К.Д. Ушинский говорил:</vt:lpstr>
      <vt:lpstr>Спасибо  за  внимание.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игровой деятельности дошкольника как средство развития речи</dc:title>
  <dc:creator>Zver</dc:creator>
  <cp:lastModifiedBy>Дом</cp:lastModifiedBy>
  <cp:revision>106</cp:revision>
  <dcterms:created xsi:type="dcterms:W3CDTF">2005-01-10T00:35:18Z</dcterms:created>
  <dcterms:modified xsi:type="dcterms:W3CDTF">2015-08-29T08:44:42Z</dcterms:modified>
</cp:coreProperties>
</file>