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263" r:id="rId5"/>
    <p:sldId id="266" r:id="rId6"/>
    <p:sldId id="267" r:id="rId7"/>
    <p:sldId id="257" r:id="rId8"/>
    <p:sldId id="258" r:id="rId9"/>
    <p:sldId id="268" r:id="rId10"/>
    <p:sldId id="269" r:id="rId11"/>
    <p:sldId id="270" r:id="rId12"/>
    <p:sldId id="260" r:id="rId13"/>
    <p:sldId id="261" r:id="rId14"/>
    <p:sldId id="272"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23.11.2014</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estspictures.ru/img/picture/Jul/14/7e0f7a56621f6cb8eb945a1f92da7e43/4.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bestspictures.ru/img/picture/Jul/14/7e0f7a56621f6cb8eb945a1f92da7e43/2.jpg" TargetMode="Externa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estspictures.ru/img/picture/Jul/14/7e0f7a56621f6cb8eb945a1f92da7e43/10.jpg"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bestspictures.ru/img/picture/Jul/14/7e0f7a56621f6cb8eb945a1f92da7e43/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estspictures.ru/img/picture/Jul/14/7e0f7a56621f6cb8eb945a1f92da7e43/5.jpg"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857232"/>
            <a:ext cx="9144000" cy="2643206"/>
          </a:xfrm>
        </p:spPr>
        <p:txBody>
          <a:bodyPr>
            <a:normAutofit fontScale="90000"/>
          </a:bodyPr>
          <a:lstStyle/>
          <a:p>
            <a:pPr algn="ctr"/>
            <a:r>
              <a:rPr lang="ru-RU" dirty="0" smtClean="0"/>
              <a:t>Учебно – методическое пособие</a:t>
            </a:r>
            <a:r>
              <a:rPr lang="en-US" dirty="0" smtClean="0"/>
              <a:t>:</a:t>
            </a:r>
            <a:r>
              <a:rPr lang="ru-RU" dirty="0" smtClean="0"/>
              <a:t/>
            </a:r>
            <a:br>
              <a:rPr lang="ru-RU" dirty="0" smtClean="0"/>
            </a:br>
            <a:r>
              <a:rPr lang="ru-RU" dirty="0" smtClean="0"/>
              <a:t> «ЖИВОТНЫЕ ЖАРКИХ СТРАН»</a:t>
            </a:r>
            <a:endParaRPr lang="ru-RU" dirty="0"/>
          </a:p>
        </p:txBody>
      </p:sp>
      <p:sp>
        <p:nvSpPr>
          <p:cNvPr id="3" name="Подзаголовок 2"/>
          <p:cNvSpPr>
            <a:spLocks noGrp="1"/>
          </p:cNvSpPr>
          <p:nvPr>
            <p:ph type="subTitle" idx="1"/>
          </p:nvPr>
        </p:nvSpPr>
        <p:spPr>
          <a:xfrm>
            <a:off x="4500562" y="5643578"/>
            <a:ext cx="4459038" cy="980632"/>
          </a:xfrm>
        </p:spPr>
        <p:txBody>
          <a:bodyPr>
            <a:normAutofit/>
          </a:bodyPr>
          <a:lstStyle/>
          <a:p>
            <a:pPr algn="ctr"/>
            <a:r>
              <a:rPr lang="ru-RU" dirty="0" smtClean="0"/>
              <a:t>Автор</a:t>
            </a:r>
            <a:r>
              <a:rPr lang="en-US" dirty="0" smtClean="0"/>
              <a:t>:</a:t>
            </a:r>
            <a:r>
              <a:rPr lang="ru-RU" dirty="0" smtClean="0"/>
              <a:t> Юринова Надежда Александровна</a:t>
            </a:r>
            <a:endParaRPr lang="ru-RU" dirty="0"/>
          </a:p>
        </p:txBody>
      </p:sp>
      <p:pic>
        <p:nvPicPr>
          <p:cNvPr id="5" name="Рисунок 4" descr="Животные и их детеныши картинки 4">
            <a:hlinkClick r:id="rId2" tgtFrame="&quot;_blank&quot;"/>
          </p:cNvPr>
          <p:cNvPicPr/>
          <p:nvPr/>
        </p:nvPicPr>
        <p:blipFill>
          <a:blip r:embed="rId3" cstate="print"/>
          <a:srcRect/>
          <a:stretch>
            <a:fillRect/>
          </a:stretch>
        </p:blipFill>
        <p:spPr bwMode="auto">
          <a:xfrm>
            <a:off x="285720" y="3571876"/>
            <a:ext cx="4071966" cy="3056261"/>
          </a:xfrm>
          <a:prstGeom prst="rect">
            <a:avLst/>
          </a:prstGeom>
          <a:noFill/>
          <a:ln w="28575">
            <a:solidFill>
              <a:schemeClr val="bg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14282" y="2214554"/>
            <a:ext cx="6072230" cy="4429156"/>
          </a:xfrm>
        </p:spPr>
        <p:txBody>
          <a:bodyPr>
            <a:normAutofit fontScale="85000" lnSpcReduction="10000"/>
          </a:bodyPr>
          <a:lstStyle/>
          <a:p>
            <a:pPr algn="l"/>
            <a:r>
              <a:rPr lang="ru-RU" dirty="0" smtClean="0"/>
              <a:t>Стада бегемотов заселяют болота, реки и озера Центральной Африки. Большую часть своей жизни проводят в воде и на островках посреди воды. Гиппопотам способен продержаться под водой несколько минут. Несмотря на внешнюю неуклюжесть, плавает он легко и без устали. Не зря его называют "водяной лошадью".</a:t>
            </a:r>
          </a:p>
          <a:p>
            <a:pPr algn="l"/>
            <a:r>
              <a:rPr lang="ru-RU" dirty="0" smtClean="0"/>
              <a:t>Один раз в году </a:t>
            </a:r>
            <a:r>
              <a:rPr lang="ru-RU" dirty="0" err="1" smtClean="0"/>
              <a:t>бегемотиха</a:t>
            </a:r>
            <a:r>
              <a:rPr lang="ru-RU" dirty="0" smtClean="0"/>
              <a:t> приносит одного детеныша весом около 30 кг. В каждом стаде есть своего рода детский сад, где пасутся самки и детеныши. Покидая своего малыша на какое-то время, мать оставляет его под присмотром других самок.</a:t>
            </a:r>
          </a:p>
          <a:p>
            <a:endParaRPr lang="ru-RU" dirty="0"/>
          </a:p>
        </p:txBody>
      </p:sp>
      <p:pic>
        <p:nvPicPr>
          <p:cNvPr id="25602" name="Picture 2" descr="&quot;Маленький гиппопотам в зоопарке Берлина Это интересно!"/>
          <p:cNvPicPr>
            <a:picLocks noChangeAspect="1" noChangeArrowheads="1"/>
          </p:cNvPicPr>
          <p:nvPr/>
        </p:nvPicPr>
        <p:blipFill>
          <a:blip r:embed="rId2" cstate="print"/>
          <a:srcRect/>
          <a:stretch>
            <a:fillRect/>
          </a:stretch>
        </p:blipFill>
        <p:spPr bwMode="auto">
          <a:xfrm>
            <a:off x="6357950" y="4929198"/>
            <a:ext cx="2648651" cy="1763132"/>
          </a:xfrm>
          <a:prstGeom prst="rect">
            <a:avLst/>
          </a:prstGeom>
          <a:noFill/>
          <a:ln w="19050">
            <a:solidFill>
              <a:schemeClr val="bg1"/>
            </a:solidFill>
          </a:ln>
        </p:spPr>
      </p:pic>
      <p:pic>
        <p:nvPicPr>
          <p:cNvPr id="25604" name="Picture 4" descr="Фотографии животных от Beverly Joubert (74 фото) &quot; FreeBash - домашняя библиотека развлечений"/>
          <p:cNvPicPr>
            <a:picLocks noChangeAspect="1" noChangeArrowheads="1"/>
          </p:cNvPicPr>
          <p:nvPr/>
        </p:nvPicPr>
        <p:blipFill>
          <a:blip r:embed="rId3" cstate="print"/>
          <a:srcRect t="11369" r="21622"/>
          <a:stretch>
            <a:fillRect/>
          </a:stretch>
        </p:blipFill>
        <p:spPr bwMode="auto">
          <a:xfrm>
            <a:off x="6357950" y="2857496"/>
            <a:ext cx="2500329" cy="1882412"/>
          </a:xfrm>
          <a:prstGeom prst="rect">
            <a:avLst/>
          </a:prstGeom>
          <a:noFill/>
          <a:ln w="28575">
            <a:solidFill>
              <a:schemeClr val="bg1"/>
            </a:solidFill>
          </a:ln>
        </p:spPr>
      </p:pic>
      <p:pic>
        <p:nvPicPr>
          <p:cNvPr id="25608" name="Picture 8" descr="Unlikely friends - Some great friendship photos in the world"/>
          <p:cNvPicPr>
            <a:picLocks noChangeAspect="1" noChangeArrowheads="1"/>
          </p:cNvPicPr>
          <p:nvPr/>
        </p:nvPicPr>
        <p:blipFill>
          <a:blip r:embed="rId4" cstate="print"/>
          <a:srcRect/>
          <a:stretch>
            <a:fillRect/>
          </a:stretch>
        </p:blipFill>
        <p:spPr bwMode="auto">
          <a:xfrm>
            <a:off x="6286512" y="214290"/>
            <a:ext cx="2643206" cy="2465325"/>
          </a:xfrm>
          <a:prstGeom prst="rect">
            <a:avLst/>
          </a:prstGeom>
          <a:noFill/>
          <a:ln w="28575">
            <a:solidFill>
              <a:schemeClr val="bg1"/>
            </a:solidFill>
          </a:ln>
        </p:spPr>
      </p:pic>
      <p:pic>
        <p:nvPicPr>
          <p:cNvPr id="25610" name="Picture 10" descr="В. И. Абрамов, г. Северодвинск Очаровательное неуклюжество"/>
          <p:cNvPicPr>
            <a:picLocks noChangeAspect="1" noChangeArrowheads="1"/>
          </p:cNvPicPr>
          <p:nvPr/>
        </p:nvPicPr>
        <p:blipFill>
          <a:blip r:embed="rId5" cstate="print"/>
          <a:srcRect l="19048" t="9524" b="14286"/>
          <a:stretch>
            <a:fillRect/>
          </a:stretch>
        </p:blipFill>
        <p:spPr bwMode="auto">
          <a:xfrm>
            <a:off x="3571868" y="428604"/>
            <a:ext cx="2428892" cy="1714512"/>
          </a:xfrm>
          <a:prstGeom prst="rect">
            <a:avLst/>
          </a:prstGeom>
          <a:noFill/>
          <a:ln w="28575">
            <a:solidFill>
              <a:schemeClr val="bg1"/>
            </a:solidFill>
          </a:ln>
        </p:spPr>
      </p:pic>
      <p:pic>
        <p:nvPicPr>
          <p:cNvPr id="25612" name="Picture 12" descr="Танзания и Занзибар"/>
          <p:cNvPicPr>
            <a:picLocks noChangeAspect="1" noChangeArrowheads="1"/>
          </p:cNvPicPr>
          <p:nvPr/>
        </p:nvPicPr>
        <p:blipFill>
          <a:blip r:embed="rId6" cstate="print"/>
          <a:srcRect t="17242" b="3447"/>
          <a:stretch>
            <a:fillRect/>
          </a:stretch>
        </p:blipFill>
        <p:spPr bwMode="auto">
          <a:xfrm>
            <a:off x="214282" y="299278"/>
            <a:ext cx="3143272" cy="1869733"/>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42844" y="928670"/>
            <a:ext cx="4929222" cy="5643602"/>
          </a:xfrm>
        </p:spPr>
        <p:txBody>
          <a:bodyPr>
            <a:normAutofit lnSpcReduction="10000"/>
          </a:bodyPr>
          <a:lstStyle/>
          <a:p>
            <a:r>
              <a:rPr lang="ru-RU" sz="2400" i="1" dirty="0" err="1" smtClean="0">
                <a:latin typeface="Times New Roman" pitchFamily="18" charset="0"/>
                <a:cs typeface="Times New Roman" pitchFamily="18" charset="0"/>
              </a:rPr>
              <a:t>Физминутка</a:t>
            </a:r>
            <a:r>
              <a:rPr lang="ru-RU" sz="2400" i="1" dirty="0" smtClean="0">
                <a:latin typeface="Times New Roman" pitchFamily="18" charset="0"/>
                <a:cs typeface="Times New Roman" pitchFamily="18" charset="0"/>
              </a:rPr>
              <a:t> «Кто что делает?» </a:t>
            </a:r>
          </a:p>
          <a:p>
            <a:r>
              <a:rPr lang="ru-RU" sz="2000" i="1" dirty="0" smtClean="0">
                <a:latin typeface="Times New Roman" pitchFamily="18" charset="0"/>
                <a:cs typeface="Times New Roman" pitchFamily="18" charset="0"/>
              </a:rPr>
              <a:t>(Под музыку В. </a:t>
            </a:r>
            <a:r>
              <a:rPr lang="ru-RU" sz="2000" i="1" dirty="0" err="1" smtClean="0">
                <a:latin typeface="Times New Roman" pitchFamily="18" charset="0"/>
                <a:cs typeface="Times New Roman" pitchFamily="18" charset="0"/>
              </a:rPr>
              <a:t>Шаинского</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Чунга-Чанга</a:t>
            </a:r>
            <a:r>
              <a:rPr lang="ru-RU" sz="2000" i="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Взрослый называет животное, дети имитируют его движения:</a:t>
            </a:r>
          </a:p>
          <a:p>
            <a:endParaRPr lang="ru-RU" sz="2000" i="1"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Слон — топает</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Зебра – скачет</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Крокодил – плавает</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Антилопа – ходит неслышно</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Лев – крадется</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Леопард – прыгает</a:t>
            </a:r>
            <a:br>
              <a:rPr lang="ru-RU" sz="3000" i="1" dirty="0" smtClean="0">
                <a:latin typeface="Times New Roman" pitchFamily="18" charset="0"/>
                <a:cs typeface="Times New Roman" pitchFamily="18" charset="0"/>
              </a:rPr>
            </a:br>
            <a:r>
              <a:rPr lang="ru-RU" sz="3000" i="1" dirty="0" smtClean="0">
                <a:latin typeface="Times New Roman" pitchFamily="18" charset="0"/>
                <a:cs typeface="Times New Roman" pitchFamily="18" charset="0"/>
              </a:rPr>
              <a:t>Обезьяна – дразнится</a:t>
            </a:r>
            <a:r>
              <a:rPr lang="ru-RU" sz="3000" dirty="0" smtClean="0">
                <a:latin typeface="Times New Roman" pitchFamily="18" charset="0"/>
                <a:cs typeface="Times New Roman" pitchFamily="18" charset="0"/>
              </a:rPr>
              <a:t/>
            </a:r>
            <a:br>
              <a:rPr lang="ru-RU" sz="3000" dirty="0" smtClean="0">
                <a:latin typeface="Times New Roman" pitchFamily="18" charset="0"/>
                <a:cs typeface="Times New Roman" pitchFamily="18" charset="0"/>
              </a:rPr>
            </a:br>
            <a:endParaRPr lang="ru-RU" sz="3000" dirty="0"/>
          </a:p>
        </p:txBody>
      </p:sp>
      <p:sp>
        <p:nvSpPr>
          <p:cNvPr id="7" name="Подзаголовок 4"/>
          <p:cNvSpPr txBox="1">
            <a:spLocks/>
          </p:cNvSpPr>
          <p:nvPr/>
        </p:nvSpPr>
        <p:spPr>
          <a:xfrm>
            <a:off x="5072066" y="1214422"/>
            <a:ext cx="3857652" cy="5357850"/>
          </a:xfrm>
          <a:prstGeom prst="rect">
            <a:avLst/>
          </a:prstGeom>
        </p:spPr>
        <p:txBody>
          <a:bodyPr vert="horz" lIns="45720" rIns="45720" anchor="t">
            <a:normAutofit fontScale="925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1" i="0" u="none" strike="noStrike" kern="1200" cap="none" spc="0" normalizeH="0" baseline="0" noProof="0" dirty="0" err="1" smtClean="0">
                <a:ln>
                  <a:noFill/>
                </a:ln>
                <a:solidFill>
                  <a:sysClr val="windowText" lastClr="000000"/>
                </a:solidFill>
                <a:effectLst/>
                <a:uLnTx/>
                <a:uFillTx/>
                <a:latin typeface="+mn-lt"/>
                <a:ea typeface="+mn-ea"/>
                <a:cs typeface="+mn-cs"/>
              </a:rPr>
              <a:t>Физминутка</a:t>
            </a:r>
            <a:r>
              <a:rPr kumimoji="0" lang="ru-RU" sz="2200" b="1" i="0" u="none" strike="noStrike" kern="1200" cap="none" spc="0" normalizeH="0" baseline="0" noProof="0" dirty="0" smtClean="0">
                <a:ln>
                  <a:noFill/>
                </a:ln>
                <a:solidFill>
                  <a:sysClr val="windowText" lastClr="000000"/>
                </a:solidFill>
                <a:effectLst/>
                <a:uLnTx/>
                <a:uFillTx/>
                <a:latin typeface="+mn-lt"/>
                <a:ea typeface="+mn-ea"/>
                <a:cs typeface="+mn-cs"/>
              </a:rPr>
              <a:t> «Игра в зверей».</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Это – лев. Он царь зверей, в мире нет его сильней.</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(идём по кругу, не торопясь, подняв голову)</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Зебра головой качает, к себе в гости приглашает.</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(руки на поясе, наклоны головы вправо- влево)</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Раз, два, три, четыре, пять разомнёмся мы опять.</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Бегемот когда зевает, все зверята убегают.</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200" b="0" i="0" u="none" strike="noStrike" kern="1200" cap="none" spc="0" normalizeH="0" baseline="0" noProof="0" dirty="0" smtClean="0">
                <a:ln>
                  <a:noFill/>
                </a:ln>
                <a:solidFill>
                  <a:sysClr val="windowText" lastClr="000000"/>
                </a:solidFill>
                <a:effectLst/>
                <a:uLnTx/>
                <a:uFillTx/>
                <a:latin typeface="+mn-lt"/>
                <a:ea typeface="+mn-ea"/>
                <a:cs typeface="+mn-cs"/>
              </a:rPr>
              <a:t>На деревьях лист дрожит, даже лев и тот молчит.</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200" b="0"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Животные и их детеныши картинки 2">
            <a:hlinkClick r:id="rId2" tgtFrame="&quot;_blank&quot;"/>
          </p:cNvPr>
          <p:cNvPicPr/>
          <p:nvPr/>
        </p:nvPicPr>
        <p:blipFill>
          <a:blip r:embed="rId3" cstate="print"/>
          <a:srcRect/>
          <a:stretch>
            <a:fillRect/>
          </a:stretch>
        </p:blipFill>
        <p:spPr bwMode="auto">
          <a:xfrm>
            <a:off x="357158" y="285728"/>
            <a:ext cx="2000264" cy="2143140"/>
          </a:xfrm>
          <a:prstGeom prst="rect">
            <a:avLst/>
          </a:prstGeom>
          <a:noFill/>
          <a:ln w="28575">
            <a:solidFill>
              <a:schemeClr val="bg1"/>
            </a:solidFill>
            <a:miter lim="800000"/>
            <a:headEnd/>
            <a:tailEnd/>
          </a:ln>
        </p:spPr>
      </p:pic>
      <p:pic>
        <p:nvPicPr>
          <p:cNvPr id="4098" name="Picture 2" descr="Зимбабве - общие сведения"/>
          <p:cNvPicPr>
            <a:picLocks noChangeAspect="1" noChangeArrowheads="1"/>
          </p:cNvPicPr>
          <p:nvPr/>
        </p:nvPicPr>
        <p:blipFill>
          <a:blip r:embed="rId4" cstate="print"/>
          <a:srcRect/>
          <a:stretch>
            <a:fillRect/>
          </a:stretch>
        </p:blipFill>
        <p:spPr bwMode="auto">
          <a:xfrm>
            <a:off x="285720" y="3786190"/>
            <a:ext cx="3933176" cy="2838442"/>
          </a:xfrm>
          <a:prstGeom prst="rect">
            <a:avLst/>
          </a:prstGeom>
          <a:noFill/>
          <a:ln w="28575">
            <a:solidFill>
              <a:schemeClr val="bg1"/>
            </a:solidFill>
          </a:ln>
        </p:spPr>
      </p:pic>
      <p:sp>
        <p:nvSpPr>
          <p:cNvPr id="11" name="Прямоугольник 10"/>
          <p:cNvSpPr/>
          <p:nvPr/>
        </p:nvSpPr>
        <p:spPr>
          <a:xfrm>
            <a:off x="428596" y="2500306"/>
            <a:ext cx="3143272" cy="1200329"/>
          </a:xfrm>
          <a:prstGeom prst="rect">
            <a:avLst/>
          </a:prstGeom>
        </p:spPr>
        <p:txBody>
          <a:bodyPr wrap="square">
            <a:spAutoFit/>
          </a:bodyPr>
          <a:lstStyle/>
          <a:p>
            <a:r>
              <a:rPr lang="ru-RU" dirty="0" smtClean="0"/>
              <a:t>Слышите могучий топот?</a:t>
            </a:r>
          </a:p>
          <a:p>
            <a:r>
              <a:rPr lang="ru-RU" dirty="0" smtClean="0"/>
              <a:t>Видите длиннющий хобот?</a:t>
            </a:r>
          </a:p>
          <a:p>
            <a:r>
              <a:rPr lang="ru-RU" dirty="0" smtClean="0"/>
              <a:t>Это не волшебный сон!</a:t>
            </a:r>
          </a:p>
          <a:p>
            <a:r>
              <a:rPr lang="ru-RU" dirty="0" smtClean="0"/>
              <a:t>Это африканский... (слон).</a:t>
            </a:r>
            <a:endParaRPr lang="ru-RU" dirty="0"/>
          </a:p>
        </p:txBody>
      </p:sp>
      <p:sp>
        <p:nvSpPr>
          <p:cNvPr id="13" name="Прямоугольник 12"/>
          <p:cNvSpPr/>
          <p:nvPr/>
        </p:nvSpPr>
        <p:spPr>
          <a:xfrm>
            <a:off x="4572000" y="785794"/>
            <a:ext cx="4572000" cy="5909310"/>
          </a:xfrm>
          <a:prstGeom prst="rect">
            <a:avLst/>
          </a:prstGeom>
        </p:spPr>
        <p:txBody>
          <a:bodyPr wrap="square">
            <a:spAutoFit/>
          </a:bodyPr>
          <a:lstStyle/>
          <a:p>
            <a:r>
              <a:rPr lang="ru-RU" sz="2400" dirty="0" smtClean="0"/>
              <a:t>— Здравствуй, слон!</a:t>
            </a:r>
          </a:p>
          <a:p>
            <a:r>
              <a:rPr lang="ru-RU" sz="2400" dirty="0" smtClean="0"/>
              <a:t>Ты что не весел?</a:t>
            </a:r>
          </a:p>
          <a:p>
            <a:r>
              <a:rPr lang="ru-RU" sz="2400" dirty="0" smtClean="0"/>
              <a:t>Почему ты нос повесил?</a:t>
            </a:r>
          </a:p>
          <a:p>
            <a:r>
              <a:rPr lang="ru-RU" sz="2400" dirty="0" smtClean="0"/>
              <a:t>Почему твой длинный нос</a:t>
            </a:r>
          </a:p>
          <a:p>
            <a:r>
              <a:rPr lang="ru-RU" sz="2400" dirty="0" smtClean="0"/>
              <a:t>До земли почти дорос?</a:t>
            </a:r>
          </a:p>
          <a:p>
            <a:r>
              <a:rPr lang="ru-RU" sz="2400" dirty="0" smtClean="0"/>
              <a:t> Слон подумал и ответил:</a:t>
            </a:r>
          </a:p>
          <a:p>
            <a:r>
              <a:rPr lang="ru-RU" sz="2400" dirty="0" smtClean="0"/>
              <a:t>— Нос мне очень нужен, дети!</a:t>
            </a:r>
          </a:p>
          <a:p>
            <a:r>
              <a:rPr lang="ru-RU" sz="2400" dirty="0" smtClean="0"/>
              <a:t>— Вот как? Нужен? А зачем?</a:t>
            </a:r>
          </a:p>
          <a:p>
            <a:r>
              <a:rPr lang="ru-RU" sz="2400" dirty="0" smtClean="0"/>
              <a:t>— Я ведь очень много ем!</a:t>
            </a:r>
          </a:p>
          <a:p>
            <a:r>
              <a:rPr lang="ru-RU" sz="2400" dirty="0" smtClean="0"/>
              <a:t>Длинный нос еду берёт</a:t>
            </a:r>
          </a:p>
          <a:p>
            <a:r>
              <a:rPr lang="ru-RU" sz="2400" dirty="0" smtClean="0"/>
              <a:t>И кладёт мне прямо в рот!</a:t>
            </a:r>
          </a:p>
          <a:p>
            <a:r>
              <a:rPr lang="ru-RU" sz="2400" dirty="0" smtClean="0"/>
              <a:t>Он поможет мне напиться</a:t>
            </a:r>
          </a:p>
          <a:p>
            <a:r>
              <a:rPr lang="ru-RU" sz="2400" dirty="0" smtClean="0"/>
              <a:t>И за ветку зацепиться.</a:t>
            </a:r>
          </a:p>
          <a:p>
            <a:r>
              <a:rPr lang="ru-RU" sz="2400" dirty="0" smtClean="0"/>
              <a:t>Может он служить рукой —</a:t>
            </a:r>
          </a:p>
          <a:p>
            <a:r>
              <a:rPr lang="ru-RU" sz="2400" dirty="0" smtClean="0"/>
              <a:t>Вот полезный он какой!</a:t>
            </a:r>
          </a:p>
          <a:p>
            <a:r>
              <a:rPr lang="ru-RU"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рокодилы - Картинка 555/78"/>
          <p:cNvPicPr>
            <a:picLocks noChangeAspect="1" noChangeArrowheads="1"/>
          </p:cNvPicPr>
          <p:nvPr/>
        </p:nvPicPr>
        <p:blipFill>
          <a:blip r:embed="rId2" cstate="print">
            <a:duotone>
              <a:prstClr val="black"/>
              <a:schemeClr val="accent4">
                <a:tint val="45000"/>
                <a:satMod val="400000"/>
              </a:schemeClr>
            </a:duotone>
          </a:blip>
          <a:srcRect t="25288" r="2586" b="18390"/>
          <a:stretch>
            <a:fillRect/>
          </a:stretch>
        </p:blipFill>
        <p:spPr bwMode="auto">
          <a:xfrm>
            <a:off x="500034" y="2643182"/>
            <a:ext cx="8072494" cy="4000528"/>
          </a:xfrm>
          <a:prstGeom prst="rect">
            <a:avLst/>
          </a:prstGeom>
          <a:noFill/>
          <a:ln>
            <a:solidFill>
              <a:schemeClr val="bg1"/>
            </a:solidFill>
          </a:ln>
        </p:spPr>
      </p:pic>
      <p:pic>
        <p:nvPicPr>
          <p:cNvPr id="3076" name="Picture 4" descr="40. Отряды современных пресмыкающихся. Значение пресмыкающих…"/>
          <p:cNvPicPr>
            <a:picLocks noChangeAspect="1" noChangeArrowheads="1"/>
          </p:cNvPicPr>
          <p:nvPr/>
        </p:nvPicPr>
        <p:blipFill>
          <a:blip r:embed="rId3" cstate="print"/>
          <a:srcRect/>
          <a:stretch>
            <a:fillRect/>
          </a:stretch>
        </p:blipFill>
        <p:spPr bwMode="auto">
          <a:xfrm>
            <a:off x="142844" y="1071546"/>
            <a:ext cx="3857652" cy="1483712"/>
          </a:xfrm>
          <a:prstGeom prst="rect">
            <a:avLst/>
          </a:prstGeom>
          <a:noFill/>
          <a:ln>
            <a:solidFill>
              <a:schemeClr val="bg1"/>
            </a:solidFill>
          </a:ln>
        </p:spPr>
      </p:pic>
      <p:pic>
        <p:nvPicPr>
          <p:cNvPr id="3080" name="Picture 8" descr="Класс Пресмыкающиеся (Рептилии) Биология 7 класс Многообразие животных Многоклеточные животные Позвоночные Класс Пресмыкающиеся,"/>
          <p:cNvPicPr>
            <a:picLocks noChangeAspect="1" noChangeArrowheads="1"/>
          </p:cNvPicPr>
          <p:nvPr/>
        </p:nvPicPr>
        <p:blipFill>
          <a:blip r:embed="rId4" cstate="print"/>
          <a:srcRect/>
          <a:stretch>
            <a:fillRect/>
          </a:stretch>
        </p:blipFill>
        <p:spPr bwMode="auto">
          <a:xfrm>
            <a:off x="4643438" y="500042"/>
            <a:ext cx="4229962" cy="2791775"/>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643042" y="857232"/>
            <a:ext cx="7110434" cy="2643206"/>
          </a:xfrm>
        </p:spPr>
        <p:txBody>
          <a:bodyPr>
            <a:normAutofit fontScale="70000" lnSpcReduction="20000"/>
          </a:bodyPr>
          <a:lstStyle/>
          <a:p>
            <a:pPr algn="l"/>
            <a:r>
              <a:rPr lang="ru-RU" b="1" dirty="0" smtClean="0"/>
              <a:t>Игра «Один — много»</a:t>
            </a:r>
            <a:endParaRPr lang="ru-RU" dirty="0" smtClean="0"/>
          </a:p>
          <a:p>
            <a:pPr algn="l"/>
            <a:r>
              <a:rPr lang="ru-RU" u="sng" dirty="0" smtClean="0"/>
              <a:t>Цели:</a:t>
            </a:r>
            <a:r>
              <a:rPr lang="ru-RU" dirty="0" smtClean="0"/>
              <a:t>  развивать   грамматический   строй   речи   (образование родительного   падежа  существительных   во   множественном</a:t>
            </a:r>
          </a:p>
          <a:p>
            <a:pPr algn="l"/>
            <a:r>
              <a:rPr lang="ru-RU" dirty="0" smtClean="0"/>
              <a:t>числе).</a:t>
            </a:r>
          </a:p>
          <a:p>
            <a:pPr algn="l"/>
            <a:r>
              <a:rPr lang="ru-RU" u="sng" dirty="0" smtClean="0"/>
              <a:t>Ход   игры.</a:t>
            </a:r>
            <a:r>
              <a:rPr lang="ru-RU" dirty="0" smtClean="0"/>
              <a:t>  Игру   можно   проводить   с   мячом.   Воспитатель называет слово — название животного и кидает мяч ребёнку, он</a:t>
            </a:r>
          </a:p>
          <a:p>
            <a:pPr algn="l"/>
            <a:r>
              <a:rPr lang="ru-RU" dirty="0" smtClean="0"/>
              <a:t>соединяет это слово с наречием «много» и возвращает мяч.</a:t>
            </a:r>
          </a:p>
          <a:p>
            <a:pPr algn="l"/>
            <a:r>
              <a:rPr lang="ru-RU" u="sng" dirty="0" smtClean="0"/>
              <a:t>Например:</a:t>
            </a:r>
            <a:endParaRPr lang="ru-RU" dirty="0" smtClean="0"/>
          </a:p>
          <a:p>
            <a:pPr algn="l"/>
            <a:r>
              <a:rPr lang="ru-RU" dirty="0" smtClean="0"/>
              <a:t>Один лев — много львов, один жираф — много жирафов.</a:t>
            </a:r>
          </a:p>
          <a:p>
            <a:pPr algn="l"/>
            <a:endParaRPr lang="ru-RU" dirty="0"/>
          </a:p>
        </p:txBody>
      </p:sp>
      <p:sp>
        <p:nvSpPr>
          <p:cNvPr id="6" name="Прямоугольник 5"/>
          <p:cNvSpPr/>
          <p:nvPr/>
        </p:nvSpPr>
        <p:spPr>
          <a:xfrm>
            <a:off x="285720" y="3500438"/>
            <a:ext cx="8715436" cy="2031325"/>
          </a:xfrm>
          <a:prstGeom prst="rect">
            <a:avLst/>
          </a:prstGeom>
        </p:spPr>
        <p:txBody>
          <a:bodyPr wrap="square">
            <a:spAutoFit/>
          </a:bodyPr>
          <a:lstStyle/>
          <a:p>
            <a:r>
              <a:rPr lang="ru-RU" b="1" dirty="0" smtClean="0">
                <a:solidFill>
                  <a:sysClr val="windowText" lastClr="000000"/>
                </a:solidFill>
              </a:rPr>
              <a:t>Игра «Кто самый внимательный?»</a:t>
            </a:r>
            <a:endParaRPr lang="ru-RU" dirty="0" smtClean="0">
              <a:solidFill>
                <a:sysClr val="windowText" lastClr="000000"/>
              </a:solidFill>
            </a:endParaRPr>
          </a:p>
          <a:p>
            <a:r>
              <a:rPr lang="ru-RU" u="sng" dirty="0" smtClean="0">
                <a:solidFill>
                  <a:sysClr val="windowText" lastClr="000000"/>
                </a:solidFill>
              </a:rPr>
              <a:t>Цели:</a:t>
            </a:r>
            <a:r>
              <a:rPr lang="ru-RU" dirty="0" smtClean="0">
                <a:solidFill>
                  <a:sysClr val="windowText" lastClr="000000"/>
                </a:solidFill>
              </a:rPr>
              <a:t>  развивать   слуховое   внимание,   совершенствовать фонематический слух.</a:t>
            </a:r>
          </a:p>
          <a:p>
            <a:r>
              <a:rPr lang="ru-RU" u="sng" dirty="0" smtClean="0">
                <a:solidFill>
                  <a:sysClr val="windowText" lastClr="000000"/>
                </a:solidFill>
              </a:rPr>
              <a:t>ХОД игры.</a:t>
            </a:r>
            <a:r>
              <a:rPr lang="ru-RU" dirty="0" smtClean="0">
                <a:solidFill>
                  <a:sysClr val="windowText" lastClr="000000"/>
                </a:solidFill>
              </a:rPr>
              <a:t> Воспитатель называет слова, а ребенок поднимает руку только тогда, когда услышит названия животных.</a:t>
            </a:r>
          </a:p>
          <a:p>
            <a:r>
              <a:rPr lang="ru-RU" u="sng" dirty="0" smtClean="0">
                <a:solidFill>
                  <a:sysClr val="windowText" lastClr="000000"/>
                </a:solidFill>
              </a:rPr>
              <a:t>Слова:</a:t>
            </a:r>
            <a:r>
              <a:rPr lang="ru-RU" dirty="0" smtClean="0">
                <a:solidFill>
                  <a:sysClr val="windowText" lastClr="000000"/>
                </a:solidFill>
              </a:rPr>
              <a:t>  жираф,   граф,   проходил,   крокодил,   зебра,  швабра, папаха, черепаха, газель, газон, попугай, каравай.</a:t>
            </a:r>
          </a:p>
          <a:p>
            <a:r>
              <a:rPr lang="ru-RU" dirty="0" smtClean="0">
                <a:solidFill>
                  <a:sysClr val="windowText" lastClr="000000"/>
                </a:solidFill>
              </a:rPr>
              <a:t> </a:t>
            </a:r>
            <a:endParaRPr lang="ru-RU" dirty="0">
              <a:solidFill>
                <a:sysClr val="windowText" lastClr="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8596" y="1071546"/>
            <a:ext cx="8429652" cy="3143272"/>
          </a:xfrm>
        </p:spPr>
        <p:txBody>
          <a:bodyPr>
            <a:normAutofit/>
          </a:bodyPr>
          <a:lstStyle/>
          <a:p>
            <a:pPr algn="l"/>
            <a:r>
              <a:rPr lang="ru-RU" dirty="0" smtClean="0"/>
              <a:t>Поиграем в </a:t>
            </a:r>
            <a:r>
              <a:rPr lang="ru-RU" b="1" i="1" dirty="0" smtClean="0"/>
              <a:t>подвижную игру «Львы и антилопы»</a:t>
            </a:r>
            <a:r>
              <a:rPr lang="ru-RU" dirty="0" smtClean="0"/>
              <a:t>.</a:t>
            </a:r>
          </a:p>
          <a:p>
            <a:pPr algn="l"/>
            <a:r>
              <a:rPr lang="ru-RU" dirty="0" smtClean="0"/>
              <a:t> </a:t>
            </a:r>
            <a:r>
              <a:rPr lang="ru-RU" i="1" dirty="0" smtClean="0"/>
              <a:t>(Дети делятся на львов и антилоп, когда антилопы гуляют по поляне, львы спят, потом по слову «Львы», они просыпаются и ловят антилоп, уводят их в дом, потом дети меняются ролями, повторить 2-3 раза. Остаются в игре самые ловкие.)</a:t>
            </a:r>
            <a:endParaRPr lang="ru-RU" dirty="0"/>
          </a:p>
        </p:txBody>
      </p:sp>
      <p:pic>
        <p:nvPicPr>
          <p:cNvPr id="27650" name="Picture 2" descr="если &quot; Страница 213"/>
          <p:cNvPicPr>
            <a:picLocks noChangeAspect="1" noChangeArrowheads="1"/>
          </p:cNvPicPr>
          <p:nvPr/>
        </p:nvPicPr>
        <p:blipFill>
          <a:blip r:embed="rId2" cstate="print"/>
          <a:srcRect/>
          <a:stretch>
            <a:fillRect/>
          </a:stretch>
        </p:blipFill>
        <p:spPr bwMode="auto">
          <a:xfrm>
            <a:off x="285720" y="3813741"/>
            <a:ext cx="4143404" cy="2768024"/>
          </a:xfrm>
          <a:prstGeom prst="rect">
            <a:avLst/>
          </a:prstGeom>
          <a:noFill/>
          <a:ln>
            <a:solidFill>
              <a:schemeClr val="bg1"/>
            </a:solidFill>
          </a:ln>
        </p:spPr>
      </p:pic>
      <p:pic>
        <p:nvPicPr>
          <p:cNvPr id="27652" name="Picture 4" descr="Wild Animals Wallpapers Lions - JoBSPapa.com"/>
          <p:cNvPicPr>
            <a:picLocks noChangeAspect="1" noChangeArrowheads="1"/>
          </p:cNvPicPr>
          <p:nvPr/>
        </p:nvPicPr>
        <p:blipFill>
          <a:blip r:embed="rId3" cstate="print"/>
          <a:srcRect/>
          <a:stretch>
            <a:fillRect/>
          </a:stretch>
        </p:blipFill>
        <p:spPr bwMode="auto">
          <a:xfrm>
            <a:off x="4572000" y="3786190"/>
            <a:ext cx="4426774" cy="2786082"/>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42976" y="857232"/>
            <a:ext cx="2643206" cy="985830"/>
          </a:xfrm>
        </p:spPr>
        <p:txBody>
          <a:bodyPr/>
          <a:lstStyle/>
          <a:p>
            <a:pPr algn="l"/>
            <a:r>
              <a:rPr lang="ru-RU" dirty="0" smtClean="0"/>
              <a:t>Цели</a:t>
            </a:r>
            <a:r>
              <a:rPr lang="en-US" dirty="0" smtClean="0"/>
              <a:t>:</a:t>
            </a:r>
            <a:endParaRPr lang="ru-RU" dirty="0"/>
          </a:p>
        </p:txBody>
      </p:sp>
      <p:sp>
        <p:nvSpPr>
          <p:cNvPr id="7" name="Подзаголовок 6"/>
          <p:cNvSpPr>
            <a:spLocks noGrp="1"/>
          </p:cNvSpPr>
          <p:nvPr>
            <p:ph type="subTitle" idx="1"/>
          </p:nvPr>
        </p:nvSpPr>
        <p:spPr>
          <a:xfrm>
            <a:off x="500034" y="2285992"/>
            <a:ext cx="7854696" cy="2915108"/>
          </a:xfrm>
        </p:spPr>
        <p:txBody>
          <a:bodyPr>
            <a:normAutofit lnSpcReduction="10000"/>
          </a:bodyPr>
          <a:lstStyle/>
          <a:p>
            <a:pPr algn="l">
              <a:buFont typeface="Arial" pitchFamily="34" charset="0"/>
              <a:buChar char="•"/>
            </a:pPr>
            <a:r>
              <a:rPr lang="ru-RU" sz="3600" dirty="0" smtClean="0"/>
              <a:t>Познакомить детей с животными жарких стран </a:t>
            </a:r>
          </a:p>
          <a:p>
            <a:pPr algn="l">
              <a:buFont typeface="Arial" pitchFamily="34" charset="0"/>
              <a:buChar char="•"/>
            </a:pPr>
            <a:r>
              <a:rPr lang="ru-RU" sz="3600" dirty="0" smtClean="0"/>
              <a:t>Уточнить названия животных жарких </a:t>
            </a:r>
            <a:r>
              <a:rPr lang="ru-RU" sz="3600" dirty="0" smtClean="0"/>
              <a:t>стран</a:t>
            </a:r>
            <a:endParaRPr lang="ru-RU" sz="3600" dirty="0" smtClean="0"/>
          </a:p>
          <a:p>
            <a:pPr algn="l">
              <a:buFont typeface="Arial" pitchFamily="34" charset="0"/>
              <a:buChar char="•"/>
            </a:pPr>
            <a:r>
              <a:rPr lang="ru-RU" sz="3600" dirty="0" smtClean="0"/>
              <a:t>Развиваем речь, мышление.</a:t>
            </a:r>
            <a:endParaRPr lang="ru-RU"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2285992"/>
            <a:ext cx="4357718" cy="4328637"/>
          </a:xfrm>
          <a:prstGeom prst="rect">
            <a:avLst/>
          </a:prstGeom>
        </p:spPr>
        <p:txBody>
          <a:bodyPr wrap="square">
            <a:spAutoFit/>
          </a:bodyPr>
          <a:lstStyle/>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жарких странах носороги</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Просто ходят по дороге.</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Мокнут в речке бегемоты.</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Львы выходят на охоту.</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Крокодилы, обезьяны,</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Зебры, жители саванны.</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 тропические птицы…</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Есть чему тут подивиться!</a:t>
            </a:r>
          </a:p>
          <a:p>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Нищев</a:t>
            </a:r>
            <a:r>
              <a:rPr lang="ru-RU" sz="1400" dirty="0" smtClean="0">
                <a:latin typeface="Times New Roman" pitchFamily="18" charset="0"/>
                <a:cs typeface="Times New Roman" pitchFamily="18" charset="0"/>
              </a:rPr>
              <a:t>).</a:t>
            </a:r>
            <a:endParaRPr lang="ru-RU" dirty="0"/>
          </a:p>
        </p:txBody>
      </p:sp>
      <p:pic>
        <p:nvPicPr>
          <p:cNvPr id="24578" name="Picture 2" descr="Фото обои лев, пушистая грива, .рыжая шерсть, Животные для рабочего стола"/>
          <p:cNvPicPr>
            <a:picLocks noChangeAspect="1" noChangeArrowheads="1"/>
          </p:cNvPicPr>
          <p:nvPr/>
        </p:nvPicPr>
        <p:blipFill>
          <a:blip r:embed="rId2" cstate="print"/>
          <a:srcRect/>
          <a:stretch>
            <a:fillRect/>
          </a:stretch>
        </p:blipFill>
        <p:spPr bwMode="auto">
          <a:xfrm>
            <a:off x="5708629" y="142852"/>
            <a:ext cx="3157305" cy="2143140"/>
          </a:xfrm>
          <a:prstGeom prst="rect">
            <a:avLst/>
          </a:prstGeom>
          <a:noFill/>
          <a:ln w="28575">
            <a:solidFill>
              <a:schemeClr val="bg1"/>
            </a:solidFill>
          </a:ln>
        </p:spPr>
      </p:pic>
      <p:pic>
        <p:nvPicPr>
          <p:cNvPr id="24580" name="Picture 4" descr="Новости экологии на ECOportal"/>
          <p:cNvPicPr>
            <a:picLocks noChangeAspect="1" noChangeArrowheads="1"/>
          </p:cNvPicPr>
          <p:nvPr/>
        </p:nvPicPr>
        <p:blipFill>
          <a:blip r:embed="rId3" cstate="print"/>
          <a:srcRect/>
          <a:stretch>
            <a:fillRect/>
          </a:stretch>
        </p:blipFill>
        <p:spPr bwMode="auto">
          <a:xfrm>
            <a:off x="357158" y="500042"/>
            <a:ext cx="2773351" cy="1826450"/>
          </a:xfrm>
          <a:prstGeom prst="rect">
            <a:avLst/>
          </a:prstGeom>
          <a:noFill/>
          <a:ln w="28575">
            <a:solidFill>
              <a:schemeClr val="bg1"/>
            </a:solidFill>
          </a:ln>
        </p:spPr>
      </p:pic>
      <p:pic>
        <p:nvPicPr>
          <p:cNvPr id="24584" name="Picture 8" descr="lonewolf6738's photo Profile"/>
          <p:cNvPicPr>
            <a:picLocks noChangeAspect="1" noChangeArrowheads="1"/>
          </p:cNvPicPr>
          <p:nvPr/>
        </p:nvPicPr>
        <p:blipFill>
          <a:blip r:embed="rId4" cstate="print"/>
          <a:srcRect/>
          <a:stretch>
            <a:fillRect/>
          </a:stretch>
        </p:blipFill>
        <p:spPr bwMode="auto">
          <a:xfrm>
            <a:off x="4786314" y="4786322"/>
            <a:ext cx="3286148" cy="1866360"/>
          </a:xfrm>
          <a:prstGeom prst="rect">
            <a:avLst/>
          </a:prstGeom>
          <a:noFill/>
          <a:ln w="28575">
            <a:solidFill>
              <a:schemeClr val="bg1"/>
            </a:solidFill>
          </a:ln>
        </p:spPr>
      </p:pic>
      <p:pic>
        <p:nvPicPr>
          <p:cNvPr id="24586" name="Picture 10" descr="vgrogorjev Nov. 23rd, 2012"/>
          <p:cNvPicPr>
            <a:picLocks noChangeAspect="1" noChangeArrowheads="1"/>
          </p:cNvPicPr>
          <p:nvPr/>
        </p:nvPicPr>
        <p:blipFill>
          <a:blip r:embed="rId5" cstate="print"/>
          <a:srcRect/>
          <a:stretch>
            <a:fillRect/>
          </a:stretch>
        </p:blipFill>
        <p:spPr bwMode="auto">
          <a:xfrm>
            <a:off x="4214810" y="3000372"/>
            <a:ext cx="2115549" cy="1500198"/>
          </a:xfrm>
          <a:prstGeom prst="rect">
            <a:avLst/>
          </a:prstGeom>
          <a:noFill/>
          <a:ln w="28575">
            <a:solidFill>
              <a:schemeClr val="bg1"/>
            </a:solidFill>
          </a:ln>
        </p:spPr>
      </p:pic>
      <p:pic>
        <p:nvPicPr>
          <p:cNvPr id="24588" name="Picture 12" descr="Олег Кожа ВКонтакте"/>
          <p:cNvPicPr>
            <a:picLocks noChangeAspect="1" noChangeArrowheads="1"/>
          </p:cNvPicPr>
          <p:nvPr/>
        </p:nvPicPr>
        <p:blipFill>
          <a:blip r:embed="rId6" cstate="print"/>
          <a:srcRect/>
          <a:stretch>
            <a:fillRect/>
          </a:stretch>
        </p:blipFill>
        <p:spPr bwMode="auto">
          <a:xfrm>
            <a:off x="6500825" y="2714620"/>
            <a:ext cx="2476517" cy="1857388"/>
          </a:xfrm>
          <a:prstGeom prst="rect">
            <a:avLst/>
          </a:prstGeom>
          <a:noFill/>
          <a:ln w="28575">
            <a:solidFill>
              <a:schemeClr val="bg1"/>
            </a:solidFill>
          </a:ln>
        </p:spPr>
      </p:pic>
      <p:pic>
        <p:nvPicPr>
          <p:cNvPr id="24590" name="Picture 14" descr="Котоматрица: Пользователь Stah"/>
          <p:cNvPicPr>
            <a:picLocks noChangeAspect="1" noChangeArrowheads="1"/>
          </p:cNvPicPr>
          <p:nvPr/>
        </p:nvPicPr>
        <p:blipFill>
          <a:blip r:embed="rId7" cstate="print"/>
          <a:srcRect/>
          <a:stretch>
            <a:fillRect/>
          </a:stretch>
        </p:blipFill>
        <p:spPr bwMode="auto">
          <a:xfrm>
            <a:off x="3286116" y="785794"/>
            <a:ext cx="2299754" cy="1928826"/>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86248" y="714356"/>
            <a:ext cx="4857752" cy="3143272"/>
          </a:xfrm>
        </p:spPr>
        <p:txBody>
          <a:bodyPr>
            <a:normAutofit lnSpcReduction="10000"/>
          </a:bodyPr>
          <a:lstStyle/>
          <a:p>
            <a:pPr algn="l"/>
            <a:r>
              <a:rPr lang="ru-RU" sz="2800" b="1" dirty="0" smtClean="0">
                <a:latin typeface="Times New Roman" pitchFamily="18" charset="0"/>
                <a:cs typeface="Times New Roman" pitchFamily="18" charset="0"/>
              </a:rPr>
              <a:t>Она в Австралии живет,</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На обед траву жует.</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У нее высокий рост,</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Ей опорой служит хвост,</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На двух лапках она скачет,</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Малыша в кармане прячет.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Кто это? </a:t>
            </a:r>
            <a:r>
              <a:rPr lang="ru-RU" dirty="0" smtClean="0"/>
              <a:t>(Кенгуру)</a:t>
            </a:r>
            <a:br>
              <a:rPr lang="ru-RU" dirty="0" smtClean="0"/>
            </a:br>
            <a:endParaRPr lang="ru-RU" dirty="0"/>
          </a:p>
        </p:txBody>
      </p:sp>
      <p:pic>
        <p:nvPicPr>
          <p:cNvPr id="1026" name="Picture 2" descr="кенгуру - Самое интересное в блогах"/>
          <p:cNvPicPr>
            <a:picLocks noChangeAspect="1" noChangeArrowheads="1"/>
          </p:cNvPicPr>
          <p:nvPr/>
        </p:nvPicPr>
        <p:blipFill>
          <a:blip r:embed="rId2" cstate="print"/>
          <a:srcRect/>
          <a:stretch>
            <a:fillRect/>
          </a:stretch>
        </p:blipFill>
        <p:spPr bwMode="auto">
          <a:xfrm>
            <a:off x="5500694" y="4071942"/>
            <a:ext cx="3429024" cy="2565040"/>
          </a:xfrm>
          <a:prstGeom prst="rect">
            <a:avLst/>
          </a:prstGeom>
          <a:noFill/>
          <a:ln>
            <a:solidFill>
              <a:schemeClr val="bg1"/>
            </a:solidFill>
          </a:ln>
        </p:spPr>
      </p:pic>
      <p:pic>
        <p:nvPicPr>
          <p:cNvPr id="1028" name="Picture 4" descr="Мир в Фотографии - World In Photo 501 &quot; ALLDAY - народный сайт о дизайне"/>
          <p:cNvPicPr>
            <a:picLocks noChangeAspect="1" noChangeArrowheads="1"/>
          </p:cNvPicPr>
          <p:nvPr/>
        </p:nvPicPr>
        <p:blipFill>
          <a:blip r:embed="rId3" cstate="print"/>
          <a:srcRect/>
          <a:stretch>
            <a:fillRect/>
          </a:stretch>
        </p:blipFill>
        <p:spPr bwMode="auto">
          <a:xfrm>
            <a:off x="285720" y="928670"/>
            <a:ext cx="3643338" cy="2458661"/>
          </a:xfrm>
          <a:prstGeom prst="rect">
            <a:avLst/>
          </a:prstGeom>
          <a:noFill/>
          <a:ln>
            <a:solidFill>
              <a:schemeClr val="bg1"/>
            </a:solidFill>
          </a:ln>
        </p:spPr>
      </p:pic>
      <p:pic>
        <p:nvPicPr>
          <p:cNvPr id="1030" name="Picture 6" descr="Кенгуру -1277"/>
          <p:cNvPicPr>
            <a:picLocks noChangeAspect="1" noChangeArrowheads="1"/>
          </p:cNvPicPr>
          <p:nvPr/>
        </p:nvPicPr>
        <p:blipFill>
          <a:blip r:embed="rId4" cstate="print"/>
          <a:srcRect/>
          <a:stretch>
            <a:fillRect/>
          </a:stretch>
        </p:blipFill>
        <p:spPr bwMode="auto">
          <a:xfrm>
            <a:off x="3500430" y="3500438"/>
            <a:ext cx="1857388" cy="2270141"/>
          </a:xfrm>
          <a:prstGeom prst="rect">
            <a:avLst/>
          </a:prstGeom>
          <a:noFill/>
          <a:ln>
            <a:solidFill>
              <a:schemeClr val="bg1"/>
            </a:solidFill>
          </a:ln>
        </p:spPr>
      </p:pic>
      <p:sp>
        <p:nvSpPr>
          <p:cNvPr id="1031" name="Rectangle 7"/>
          <p:cNvSpPr>
            <a:spLocks noChangeArrowheads="1"/>
          </p:cNvSpPr>
          <p:nvPr/>
        </p:nvSpPr>
        <p:spPr bwMode="auto">
          <a:xfrm>
            <a:off x="357158" y="3500438"/>
            <a:ext cx="30003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b="1" dirty="0" smtClean="0">
                <a:latin typeface="Times New Roman" pitchFamily="18" charset="0"/>
                <a:cs typeface="Times New Roman" pitchFamily="18" charset="0"/>
              </a:rPr>
              <a:t>Согласование существительных с числительными. Дидактическая игра «Сосчитай». Дети считают: 1 кенгуренок, 2, 3, 4, 5, кенгурят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8596" y="1000108"/>
            <a:ext cx="4500594" cy="2928958"/>
          </a:xfrm>
        </p:spPr>
        <p:txBody>
          <a:bodyPr>
            <a:normAutofit fontScale="40000" lnSpcReduction="20000"/>
          </a:bodyPr>
          <a:lstStyle/>
          <a:p>
            <a:pPr algn="l"/>
            <a:r>
              <a:rPr lang="ru-RU" sz="7200" dirty="0" smtClean="0">
                <a:latin typeface="Times New Roman" pitchFamily="18" charset="0"/>
                <a:cs typeface="Times New Roman" pitchFamily="18" charset="0"/>
              </a:rPr>
              <a:t>Никогда среди снегов</a:t>
            </a:r>
          </a:p>
          <a:p>
            <a:pPr algn="l"/>
            <a:r>
              <a:rPr lang="ru-RU" sz="7200" dirty="0" smtClean="0">
                <a:latin typeface="Times New Roman" pitchFamily="18" charset="0"/>
                <a:cs typeface="Times New Roman" pitchFamily="18" charset="0"/>
              </a:rPr>
              <a:t>Не увидишь грозных львов.</a:t>
            </a:r>
          </a:p>
          <a:p>
            <a:pPr algn="l"/>
            <a:r>
              <a:rPr lang="ru-RU" sz="7200" dirty="0" smtClean="0">
                <a:latin typeface="Times New Roman" pitchFamily="18" charset="0"/>
                <a:cs typeface="Times New Roman" pitchFamily="18" charset="0"/>
              </a:rPr>
              <a:t>Только в жарких странах,</a:t>
            </a:r>
          </a:p>
          <a:p>
            <a:pPr algn="l"/>
            <a:r>
              <a:rPr lang="ru-RU" sz="7200" dirty="0" smtClean="0">
                <a:latin typeface="Times New Roman" pitchFamily="18" charset="0"/>
                <a:cs typeface="Times New Roman" pitchFamily="18" charset="0"/>
              </a:rPr>
              <a:t>В джунглях и саваннах,</a:t>
            </a:r>
          </a:p>
          <a:p>
            <a:pPr algn="l"/>
            <a:r>
              <a:rPr lang="ru-RU" sz="7200" dirty="0" smtClean="0">
                <a:latin typeface="Times New Roman" pitchFamily="18" charset="0"/>
                <a:cs typeface="Times New Roman" pitchFamily="18" charset="0"/>
              </a:rPr>
              <a:t>Там, где лето круглый год,</a:t>
            </a:r>
          </a:p>
          <a:p>
            <a:pPr algn="l"/>
            <a:r>
              <a:rPr lang="ru-RU" sz="7200" dirty="0" smtClean="0">
                <a:latin typeface="Times New Roman" pitchFamily="18" charset="0"/>
                <a:cs typeface="Times New Roman" pitchFamily="18" charset="0"/>
              </a:rPr>
              <a:t>Львиный селится народ.</a:t>
            </a:r>
          </a:p>
          <a:p>
            <a:endParaRPr lang="ru-RU" dirty="0"/>
          </a:p>
        </p:txBody>
      </p:sp>
      <p:pic>
        <p:nvPicPr>
          <p:cNvPr id="23554" name="Picture 2" descr="животный мир Прикол.ру - приколы, картинки, фотки и розыгрыши!"/>
          <p:cNvPicPr>
            <a:picLocks noChangeAspect="1" noChangeArrowheads="1"/>
          </p:cNvPicPr>
          <p:nvPr/>
        </p:nvPicPr>
        <p:blipFill>
          <a:blip r:embed="rId2" cstate="print"/>
          <a:srcRect l="3214" t="4688" r="3571" b="14062"/>
          <a:stretch>
            <a:fillRect/>
          </a:stretch>
        </p:blipFill>
        <p:spPr bwMode="auto">
          <a:xfrm>
            <a:off x="142844" y="3857628"/>
            <a:ext cx="4661329" cy="2786082"/>
          </a:xfrm>
          <a:prstGeom prst="rect">
            <a:avLst/>
          </a:prstGeom>
          <a:noFill/>
          <a:ln w="28575">
            <a:solidFill>
              <a:schemeClr val="bg1"/>
            </a:solidFill>
          </a:ln>
        </p:spPr>
      </p:pic>
      <p:pic>
        <p:nvPicPr>
          <p:cNvPr id="23556" name="Picture 4" descr="Photography Faves Photography news, gear reviews, breathtaking images and more!"/>
          <p:cNvPicPr>
            <a:picLocks noChangeAspect="1" noChangeArrowheads="1"/>
          </p:cNvPicPr>
          <p:nvPr/>
        </p:nvPicPr>
        <p:blipFill>
          <a:blip r:embed="rId3" cstate="print"/>
          <a:srcRect/>
          <a:stretch>
            <a:fillRect/>
          </a:stretch>
        </p:blipFill>
        <p:spPr bwMode="auto">
          <a:xfrm>
            <a:off x="5000628" y="928670"/>
            <a:ext cx="3800475" cy="5715000"/>
          </a:xfrm>
          <a:prstGeom prst="rect">
            <a:avLst/>
          </a:prstGeom>
          <a:noFill/>
          <a:ln w="38100">
            <a:solidFill>
              <a:schemeClr val="bg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57158" y="285728"/>
            <a:ext cx="8572560" cy="4357718"/>
          </a:xfrm>
        </p:spPr>
        <p:txBody>
          <a:bodyPr>
            <a:normAutofit fontScale="85000" lnSpcReduction="20000"/>
          </a:bodyPr>
          <a:lstStyle/>
          <a:p>
            <a:pPr algn="l"/>
            <a:r>
              <a:rPr lang="ru-RU" sz="2800" dirty="0" smtClean="0">
                <a:latin typeface="Times New Roman" pitchFamily="18" charset="0"/>
                <a:cs typeface="Times New Roman" pitchFamily="18" charset="0"/>
              </a:rPr>
              <a:t>Лев - одна из самых больших кошек, обыкновенно серо-жёлтого цвета. На конце его длинного хвоста большой пучок волос, а у самцов на шее длинная, косматая грива.</a:t>
            </a:r>
          </a:p>
          <a:p>
            <a:pPr algn="l"/>
            <a:r>
              <a:rPr lang="ru-RU" sz="2800" dirty="0" smtClean="0">
                <a:latin typeface="Times New Roman" pitchFamily="18" charset="0"/>
                <a:cs typeface="Times New Roman" pitchFamily="18" charset="0"/>
              </a:rPr>
              <a:t>Водится лев в саваннах и в горных редких лесах Африки и Южной Азии. По величественному виду, огромной силе и страшному голосу его прозвали “царём зверей”.</a:t>
            </a:r>
          </a:p>
          <a:p>
            <a:pPr algn="l"/>
            <a:r>
              <a:rPr lang="ru-RU" sz="2800" dirty="0" smtClean="0">
                <a:latin typeface="Times New Roman" pitchFamily="18" charset="0"/>
                <a:cs typeface="Times New Roman" pitchFamily="18" charset="0"/>
              </a:rPr>
              <a:t>Питается зверь крупными копытными животными величиной с жирафа. Львица своими острыми клыками способна мгновенного умертвить жертву. Остальные ее зубы выполняют роль ножниц, отрезающих куски мяса. Обычно несколько львиц охотятся вместе, бросаясь на добычу из засады. Но не смотря на свою силу, они не осмеливаются нападать на взрослых слонов, носорогов, буйволов и горилл.</a:t>
            </a:r>
          </a:p>
          <a:p>
            <a:endParaRPr lang="ru-RU" dirty="0"/>
          </a:p>
        </p:txBody>
      </p:sp>
      <p:pic>
        <p:nvPicPr>
          <p:cNvPr id="6" name="Рисунок 5" descr="Животные и их детеныши картинки 10">
            <a:hlinkClick r:id="rId2" tgtFrame="&quot;_blank&quot;"/>
          </p:cNvPr>
          <p:cNvPicPr/>
          <p:nvPr/>
        </p:nvPicPr>
        <p:blipFill>
          <a:blip r:embed="rId3" cstate="print"/>
          <a:srcRect/>
          <a:stretch>
            <a:fillRect/>
          </a:stretch>
        </p:blipFill>
        <p:spPr bwMode="auto">
          <a:xfrm>
            <a:off x="142844" y="4714884"/>
            <a:ext cx="2917190" cy="1928826"/>
          </a:xfrm>
          <a:prstGeom prst="rect">
            <a:avLst/>
          </a:prstGeom>
          <a:noFill/>
          <a:ln w="28575">
            <a:solidFill>
              <a:schemeClr val="bg1"/>
            </a:solidFill>
            <a:miter lim="800000"/>
            <a:headEnd/>
            <a:tailEnd/>
          </a:ln>
        </p:spPr>
      </p:pic>
      <p:pic>
        <p:nvPicPr>
          <p:cNvPr id="7" name="Рисунок 6" descr="Животные и их детеныши картинки 1">
            <a:hlinkClick r:id="rId4" tgtFrame="&quot;_blank&quot;"/>
          </p:cNvPr>
          <p:cNvPicPr/>
          <p:nvPr/>
        </p:nvPicPr>
        <p:blipFill>
          <a:blip r:embed="rId5" cstate="print"/>
          <a:srcRect/>
          <a:stretch>
            <a:fillRect/>
          </a:stretch>
        </p:blipFill>
        <p:spPr bwMode="auto">
          <a:xfrm>
            <a:off x="5572132" y="4214818"/>
            <a:ext cx="3286148" cy="2428892"/>
          </a:xfrm>
          <a:prstGeom prst="rect">
            <a:avLst/>
          </a:prstGeom>
          <a:noFill/>
          <a:ln w="28575">
            <a:solidFill>
              <a:schemeClr val="bg1"/>
            </a:solidFill>
            <a:miter lim="800000"/>
            <a:headEnd/>
            <a:tailEnd/>
          </a:ln>
        </p:spPr>
      </p:pic>
      <p:pic>
        <p:nvPicPr>
          <p:cNvPr id="22530" name="Picture 2" descr="Сказка о львёнке - стихи и проза на Избе-Читальне"/>
          <p:cNvPicPr>
            <a:picLocks noChangeAspect="1" noChangeArrowheads="1"/>
          </p:cNvPicPr>
          <p:nvPr/>
        </p:nvPicPr>
        <p:blipFill>
          <a:blip r:embed="rId6" cstate="print"/>
          <a:srcRect t="20741"/>
          <a:stretch>
            <a:fillRect/>
          </a:stretch>
        </p:blipFill>
        <p:spPr bwMode="auto">
          <a:xfrm>
            <a:off x="3214678" y="4429132"/>
            <a:ext cx="2217248" cy="2196719"/>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Всё о природе - Блог - Март, 2010 - Страница 1 - Привет.ру"/>
          <p:cNvPicPr>
            <a:picLocks noChangeAspect="1" noChangeArrowheads="1"/>
          </p:cNvPicPr>
          <p:nvPr/>
        </p:nvPicPr>
        <p:blipFill>
          <a:blip r:embed="rId2" cstate="print"/>
          <a:srcRect/>
          <a:stretch>
            <a:fillRect/>
          </a:stretch>
        </p:blipFill>
        <p:spPr bwMode="auto">
          <a:xfrm>
            <a:off x="6429388" y="285728"/>
            <a:ext cx="2428892" cy="3238523"/>
          </a:xfrm>
          <a:prstGeom prst="rect">
            <a:avLst/>
          </a:prstGeom>
          <a:noFill/>
          <a:ln w="28575">
            <a:solidFill>
              <a:schemeClr val="bg1"/>
            </a:solidFill>
          </a:ln>
        </p:spPr>
      </p:pic>
      <p:pic>
        <p:nvPicPr>
          <p:cNvPr id="9" name="Picture 4" descr="Красивые фото животных"/>
          <p:cNvPicPr>
            <a:picLocks noChangeAspect="1" noChangeArrowheads="1"/>
          </p:cNvPicPr>
          <p:nvPr/>
        </p:nvPicPr>
        <p:blipFill>
          <a:blip r:embed="rId3" cstate="print"/>
          <a:srcRect/>
          <a:stretch>
            <a:fillRect/>
          </a:stretch>
        </p:blipFill>
        <p:spPr bwMode="auto">
          <a:xfrm>
            <a:off x="6000760" y="3714752"/>
            <a:ext cx="2888957" cy="2928958"/>
          </a:xfrm>
          <a:prstGeom prst="rect">
            <a:avLst/>
          </a:prstGeom>
          <a:noFill/>
          <a:ln w="28575">
            <a:solidFill>
              <a:schemeClr val="bg1"/>
            </a:solidFill>
          </a:ln>
        </p:spPr>
      </p:pic>
      <p:sp>
        <p:nvSpPr>
          <p:cNvPr id="10" name="Прямоугольник 9"/>
          <p:cNvSpPr/>
          <p:nvPr/>
        </p:nvSpPr>
        <p:spPr>
          <a:xfrm>
            <a:off x="357158" y="428604"/>
            <a:ext cx="5715040" cy="2215991"/>
          </a:xfrm>
          <a:prstGeom prst="rect">
            <a:avLst/>
          </a:prstGeom>
        </p:spPr>
        <p:txBody>
          <a:bodyPr wrap="square">
            <a:spAutoFit/>
          </a:bodyPr>
          <a:lstStyle/>
          <a:p>
            <a:r>
              <a:rPr lang="ru-RU" dirty="0" smtClean="0"/>
              <a:t>Ш</a:t>
            </a:r>
            <a:r>
              <a:rPr lang="ru-RU" sz="2000" dirty="0" smtClean="0"/>
              <a:t>ел по городу жираф, у него был добрый нрав.</a:t>
            </a:r>
          </a:p>
          <a:p>
            <a:r>
              <a:rPr lang="ru-RU" sz="2000" dirty="0" smtClean="0"/>
              <a:t>Никого не задевал, всем приветливо кивал.</a:t>
            </a:r>
          </a:p>
          <a:p>
            <a:r>
              <a:rPr lang="ru-RU" sz="2000" dirty="0" smtClean="0"/>
              <a:t>Но порой его приветы оставались без ответа.</a:t>
            </a:r>
          </a:p>
          <a:p>
            <a:r>
              <a:rPr lang="ru-RU" sz="2000" dirty="0" smtClean="0"/>
              <a:t>И тогда серчал жираф, несмотря на добрый нрав.</a:t>
            </a:r>
          </a:p>
          <a:p>
            <a:r>
              <a:rPr lang="ru-RU" sz="2000" dirty="0" smtClean="0"/>
              <a:t>Ну разве жираф в этом деле не прав!</a:t>
            </a:r>
          </a:p>
          <a:p>
            <a:r>
              <a:rPr lang="ru-RU" dirty="0" smtClean="0"/>
              <a:t>С. Егорова</a:t>
            </a:r>
          </a:p>
        </p:txBody>
      </p:sp>
      <p:pic>
        <p:nvPicPr>
          <p:cNvPr id="6146" name="Picture 2" descr="Жираф большой фото, жираф большой фото обои рабочий стол жирафа, фото фотографии парнокопытные животные картинка изображение жир"/>
          <p:cNvPicPr>
            <a:picLocks noChangeAspect="1" noChangeArrowheads="1"/>
          </p:cNvPicPr>
          <p:nvPr/>
        </p:nvPicPr>
        <p:blipFill>
          <a:blip r:embed="rId4" cstate="print"/>
          <a:srcRect/>
          <a:stretch>
            <a:fillRect/>
          </a:stretch>
        </p:blipFill>
        <p:spPr bwMode="auto">
          <a:xfrm>
            <a:off x="142844" y="2893190"/>
            <a:ext cx="5286412" cy="3750520"/>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Животные и их детеныши картинки 5">
            <a:hlinkClick r:id="rId2" tgtFrame="&quot;_blank&quot;"/>
          </p:cNvPr>
          <p:cNvPicPr/>
          <p:nvPr/>
        </p:nvPicPr>
        <p:blipFill>
          <a:blip r:embed="rId3" cstate="print"/>
          <a:srcRect/>
          <a:stretch>
            <a:fillRect/>
          </a:stretch>
        </p:blipFill>
        <p:spPr bwMode="auto">
          <a:xfrm>
            <a:off x="214282" y="928670"/>
            <a:ext cx="3643338" cy="2928958"/>
          </a:xfrm>
          <a:prstGeom prst="rect">
            <a:avLst/>
          </a:prstGeom>
          <a:noFill/>
          <a:ln w="28575">
            <a:solidFill>
              <a:schemeClr val="bg1"/>
            </a:solidFill>
            <a:miter lim="800000"/>
            <a:headEnd/>
            <a:tailEnd/>
          </a:ln>
        </p:spPr>
      </p:pic>
      <p:sp>
        <p:nvSpPr>
          <p:cNvPr id="8" name="Прямоугольник 7"/>
          <p:cNvSpPr/>
          <p:nvPr/>
        </p:nvSpPr>
        <p:spPr>
          <a:xfrm>
            <a:off x="4000496" y="785794"/>
            <a:ext cx="5143504" cy="5940088"/>
          </a:xfrm>
          <a:prstGeom prst="rect">
            <a:avLst/>
          </a:prstGeom>
        </p:spPr>
        <p:txBody>
          <a:bodyPr wrap="square">
            <a:spAutoFit/>
          </a:bodyPr>
          <a:lstStyle/>
          <a:p>
            <a:r>
              <a:rPr lang="ru-RU" sz="2000" dirty="0" smtClean="0">
                <a:solidFill>
                  <a:sysClr val="windowText" lastClr="000000"/>
                </a:solidFill>
              </a:rPr>
              <a:t>Жираф- самое высокое животное на земле. Высота его почти шесть метров, хотя туловища не больше туловища лошади. У него длинные ноги и длинная шея. Голова у жирафа небольшая, с двумя маленькими рожками. Окраска его светло- желтая с черными пятнами, как у леопарда.</a:t>
            </a:r>
          </a:p>
          <a:p>
            <a:r>
              <a:rPr lang="ru-RU" sz="2000" dirty="0" smtClean="0">
                <a:solidFill>
                  <a:sysClr val="windowText" lastClr="000000"/>
                </a:solidFill>
              </a:rPr>
              <a:t>Дикие жирафы живут в африканских саваннах. Саванна- это равнина в Африки, покрытая травой и одиноко растущими деревьями. Едят жирафы не траву, а листья с верхушек деревьев. Пасутся жирафы только рано утром или вечером, когда спадет жара. У жирафа чуткие уши и зоркие глаза, и высокий рост помогает ему увидеть приближающегося хищника и объявить тревогу, поэтому рядом с жирафом пасутся стада антилоп, зебр и страусов.</a:t>
            </a:r>
            <a:endParaRPr lang="ru-RU" sz="2000" dirty="0">
              <a:solidFill>
                <a:sysClr val="windowText" lastClr="000000"/>
              </a:solidFill>
            </a:endParaRPr>
          </a:p>
        </p:txBody>
      </p:sp>
      <p:pic>
        <p:nvPicPr>
          <p:cNvPr id="5122" name="Picture 2" descr="Дом жирафа фото, Дом жирафа - Африка фото обои рабочий стол, фото фотографии животные картинка жираф изображение wallpaper giraf"/>
          <p:cNvPicPr>
            <a:picLocks noChangeAspect="1" noChangeArrowheads="1"/>
          </p:cNvPicPr>
          <p:nvPr/>
        </p:nvPicPr>
        <p:blipFill>
          <a:blip r:embed="rId4" cstate="print"/>
          <a:srcRect/>
          <a:stretch>
            <a:fillRect/>
          </a:stretch>
        </p:blipFill>
        <p:spPr bwMode="auto">
          <a:xfrm>
            <a:off x="214282" y="4429132"/>
            <a:ext cx="3533799" cy="2286016"/>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85688" y="857232"/>
            <a:ext cx="8858312" cy="3500462"/>
          </a:xfrm>
        </p:spPr>
        <p:txBody>
          <a:bodyPr>
            <a:normAutofit lnSpcReduction="10000"/>
          </a:bodyPr>
          <a:lstStyle/>
          <a:p>
            <a:pPr algn="l"/>
            <a:r>
              <a:rPr lang="ru-RU" dirty="0" smtClean="0"/>
              <a:t>Бегемот или гиппопотам вырастает до 4, 5 м в длину и 1, 5 м в высоту при весе в 30 </a:t>
            </a:r>
            <a:r>
              <a:rPr lang="ru-RU" dirty="0" err="1" smtClean="0"/>
              <a:t>ц</a:t>
            </a:r>
            <a:r>
              <a:rPr lang="ru-RU" dirty="0" smtClean="0"/>
              <a:t>. Окраска его различна: от светлой красновато-розоватой или бурой до серо-голубой. У бегемота огромные зубы, но питается он только растениями, отрывая их своими сильными губами. Самка бегемота пускает вход зубы, защищая своего детеныша от крокодила, а бегемот-самец, сражаясь с другими бегемотами за свою территорию, способен нанести ими страшные рваные раны.</a:t>
            </a:r>
          </a:p>
          <a:p>
            <a:pPr algn="l"/>
            <a:endParaRPr lang="ru-RU" dirty="0"/>
          </a:p>
        </p:txBody>
      </p:sp>
      <p:pic>
        <p:nvPicPr>
          <p:cNvPr id="6" name="Picture 6" descr="Забавные животные &quot; Развлечения Ивана!"/>
          <p:cNvPicPr>
            <a:picLocks noChangeAspect="1" noChangeArrowheads="1"/>
          </p:cNvPicPr>
          <p:nvPr/>
        </p:nvPicPr>
        <p:blipFill>
          <a:blip r:embed="rId2" cstate="print"/>
          <a:srcRect/>
          <a:stretch>
            <a:fillRect/>
          </a:stretch>
        </p:blipFill>
        <p:spPr bwMode="auto">
          <a:xfrm>
            <a:off x="142844" y="4214818"/>
            <a:ext cx="2843621" cy="2357454"/>
          </a:xfrm>
          <a:prstGeom prst="rect">
            <a:avLst/>
          </a:prstGeom>
          <a:noFill/>
          <a:ln w="28575">
            <a:solidFill>
              <a:schemeClr val="bg1"/>
            </a:solidFill>
          </a:ln>
        </p:spPr>
      </p:pic>
      <p:pic>
        <p:nvPicPr>
          <p:cNvPr id="26626" name="Picture 2" descr="Не гони волну... / Блог им. lo-0-ol / Туристическая социальная сеть"/>
          <p:cNvPicPr>
            <a:picLocks noChangeAspect="1" noChangeArrowheads="1"/>
          </p:cNvPicPr>
          <p:nvPr/>
        </p:nvPicPr>
        <p:blipFill>
          <a:blip r:embed="rId3" cstate="print"/>
          <a:srcRect/>
          <a:stretch>
            <a:fillRect/>
          </a:stretch>
        </p:blipFill>
        <p:spPr bwMode="auto">
          <a:xfrm>
            <a:off x="4714876" y="3786189"/>
            <a:ext cx="4295520" cy="2861891"/>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729</Words>
  <Application>Microsoft Office PowerPoint</Application>
  <PresentationFormat>Экран (4:3)</PresentationFormat>
  <Paragraphs>83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Учебно – методическое пособие:  «ЖИВОТНЫЕ ЖАРКИХ СТРАН»</vt:lpstr>
      <vt:lpstr>Цели: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Учебно – методическое пособие:  «ЖИВОТНЫЕ И ИХ ДЕТЕНЫШИ»</dc:title>
  <dc:creator>дом</dc:creator>
  <cp:lastModifiedBy>user</cp:lastModifiedBy>
  <cp:revision>51</cp:revision>
  <dcterms:created xsi:type="dcterms:W3CDTF">2014-11-22T07:41:13Z</dcterms:created>
  <dcterms:modified xsi:type="dcterms:W3CDTF">2014-11-23T15:27:32Z</dcterms:modified>
</cp:coreProperties>
</file>