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8" r:id="rId3"/>
    <p:sldId id="259" r:id="rId4"/>
    <p:sldId id="260" r:id="rId5"/>
    <p:sldId id="265" r:id="rId6"/>
    <p:sldId id="262" r:id="rId7"/>
    <p:sldId id="263" r:id="rId8"/>
    <p:sldId id="264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06" autoAdjust="0"/>
    <p:restoredTop sz="94660"/>
  </p:normalViewPr>
  <p:slideViewPr>
    <p:cSldViewPr>
      <p:cViewPr varScale="1">
        <p:scale>
          <a:sx n="61" d="100"/>
          <a:sy n="61" d="100"/>
        </p:scale>
        <p:origin x="-153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5CBA5-7C08-44DB-9A22-5B4D1EA23129}" type="datetimeFigureOut">
              <a:rPr lang="ru-RU" smtClean="0"/>
              <a:pPr/>
              <a:t>18.11.2012</a:t>
            </a:fld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A45EF76-AC4F-4F98-8983-581783812B9B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5CBA5-7C08-44DB-9A22-5B4D1EA23129}" type="datetimeFigureOut">
              <a:rPr lang="ru-RU" smtClean="0"/>
              <a:pPr/>
              <a:t>18.11.2012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5EF76-AC4F-4F98-8983-581783812B9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5CBA5-7C08-44DB-9A22-5B4D1EA23129}" type="datetimeFigureOut">
              <a:rPr lang="ru-RU" smtClean="0"/>
              <a:pPr/>
              <a:t>18.11.2012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5EF76-AC4F-4F98-8983-581783812B9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B95CBA5-7C08-44DB-9A22-5B4D1EA23129}" type="datetimeFigureOut">
              <a:rPr lang="ru-RU" smtClean="0"/>
              <a:pPr/>
              <a:t>18.11.2012</a:t>
            </a:fld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0A45EF76-AC4F-4F98-8983-581783812B9B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5CBA5-7C08-44DB-9A22-5B4D1EA23129}" type="datetimeFigureOut">
              <a:rPr lang="ru-RU" smtClean="0"/>
              <a:pPr/>
              <a:t>18.11.2012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5EF76-AC4F-4F98-8983-581783812B9B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5CBA5-7C08-44DB-9A22-5B4D1EA23129}" type="datetimeFigureOut">
              <a:rPr lang="ru-RU" smtClean="0"/>
              <a:pPr/>
              <a:t>18.11.2012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5EF76-AC4F-4F98-8983-581783812B9B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5EF76-AC4F-4F98-8983-581783812B9B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5CBA5-7C08-44DB-9A22-5B4D1EA23129}" type="datetimeFigureOut">
              <a:rPr lang="ru-RU" smtClean="0"/>
              <a:pPr/>
              <a:t>18.11.2012</a:t>
            </a:fld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5CBA5-7C08-44DB-9A22-5B4D1EA23129}" type="datetimeFigureOut">
              <a:rPr lang="ru-RU" smtClean="0"/>
              <a:pPr/>
              <a:t>18.11.2012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5EF76-AC4F-4F98-8983-581783812B9B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5CBA5-7C08-44DB-9A22-5B4D1EA23129}" type="datetimeFigureOut">
              <a:rPr lang="ru-RU" smtClean="0"/>
              <a:pPr/>
              <a:t>18.11.2012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5EF76-AC4F-4F98-8983-581783812B9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B95CBA5-7C08-44DB-9A22-5B4D1EA23129}" type="datetimeFigureOut">
              <a:rPr lang="ru-RU" smtClean="0"/>
              <a:pPr/>
              <a:t>18.11.2012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A45EF76-AC4F-4F98-8983-581783812B9B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5CBA5-7C08-44DB-9A22-5B4D1EA23129}" type="datetimeFigureOut">
              <a:rPr lang="ru-RU" smtClean="0"/>
              <a:pPr/>
              <a:t>18.11.2012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A45EF76-AC4F-4F98-8983-581783812B9B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B95CBA5-7C08-44DB-9A22-5B4D1EA23129}" type="datetimeFigureOut">
              <a:rPr lang="ru-RU" smtClean="0"/>
              <a:pPr/>
              <a:t>18.11.2012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0A45EF76-AC4F-4F98-8983-581783812B9B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6000" dirty="0" smtClean="0"/>
              <a:t>Единица массы грамм.</a:t>
            </a:r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2857488" y="492276"/>
            <a:ext cx="328614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Решение</a:t>
            </a:r>
            <a:endParaRPr kumimoji="0" lang="ru-RU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14282" y="2071678"/>
            <a:ext cx="4177747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dirty="0" smtClean="0"/>
              <a:t>1) 20 </a:t>
            </a:r>
            <a:r>
              <a:rPr lang="ru-RU" sz="3600" dirty="0" smtClean="0"/>
              <a:t>Х</a:t>
            </a:r>
            <a:r>
              <a:rPr lang="ru-RU" sz="6000" dirty="0" smtClean="0"/>
              <a:t> 3= 60</a:t>
            </a:r>
            <a:endParaRPr lang="ru-RU" sz="6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214810" y="2071678"/>
            <a:ext cx="492919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dirty="0" smtClean="0"/>
              <a:t>(км) всё расстояние</a:t>
            </a:r>
            <a:endParaRPr lang="ru-RU" sz="5400" dirty="0"/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214282" y="4101590"/>
            <a:ext cx="35719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2) 60:15=4</a:t>
            </a:r>
            <a:endParaRPr kumimoji="0" lang="ru-RU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3714744" y="4111472"/>
            <a:ext cx="528641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03438" algn="l"/>
              </a:tabLst>
            </a:pPr>
            <a:r>
              <a:rPr kumimoji="0" lang="ru-RU" sz="6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ru-RU" sz="6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дн</a:t>
            </a:r>
            <a:r>
              <a:rPr kumimoji="0" lang="ru-RU" sz="6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) за 15 км.</a:t>
            </a:r>
            <a:endParaRPr kumimoji="0" lang="ru-RU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142844" y="4875138"/>
            <a:ext cx="91440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4638" algn="l"/>
                <a:tab pos="1463675" algn="l"/>
              </a:tabLst>
            </a:pPr>
            <a:r>
              <a:rPr kumimoji="0" lang="ru-RU" sz="6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Ответ:	прошёл бы 15 километров  за 4 дня</a:t>
            </a:r>
            <a:endParaRPr kumimoji="0" lang="ru-RU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3" grpId="0"/>
      <p:bldP spid="3" grpId="0"/>
      <p:bldP spid="4" grpId="0"/>
      <p:bldP spid="23554" grpId="0"/>
      <p:bldP spid="23555" grpId="0"/>
      <p:bldP spid="2355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928661" y="1428734"/>
          <a:ext cx="7072362" cy="37676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7454"/>
                <a:gridCol w="2357454"/>
                <a:gridCol w="2357454"/>
              </a:tblGrid>
              <a:tr h="750099">
                <a:tc>
                  <a:txBody>
                    <a:bodyPr/>
                    <a:lstStyle/>
                    <a:p>
                      <a:r>
                        <a:rPr lang="ru-RU" dirty="0" smtClean="0"/>
                        <a:t>В 1 машину</a:t>
                      </a:r>
                      <a:r>
                        <a:rPr lang="ru-RU" baseline="0" dirty="0" smtClean="0"/>
                        <a:t>  человек.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Количество машин.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Всего</a:t>
                      </a:r>
                      <a:r>
                        <a:rPr lang="ru-RU" baseline="0" dirty="0" smtClean="0"/>
                        <a:t> человек.</a:t>
                      </a:r>
                      <a:endParaRPr lang="ru-RU" dirty="0"/>
                    </a:p>
                  </a:txBody>
                  <a:tcPr/>
                </a:tc>
              </a:tr>
              <a:tr h="750099"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 </a:t>
                      </a:r>
                      <a:r>
                        <a:rPr lang="ru-RU" sz="6000" dirty="0" smtClean="0"/>
                        <a:t>5 </a:t>
                      </a:r>
                      <a:endParaRPr lang="ru-RU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      </a:t>
                      </a:r>
                      <a:r>
                        <a:rPr lang="ru-RU" sz="6000" dirty="0" smtClean="0"/>
                        <a:t>?</a:t>
                      </a:r>
                      <a:endParaRPr lang="ru-RU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   </a:t>
                      </a:r>
                      <a:r>
                        <a:rPr lang="ru-RU" sz="6000" dirty="0" smtClean="0"/>
                        <a:t>35</a:t>
                      </a:r>
                      <a:endParaRPr lang="ru-RU" sz="6000" dirty="0"/>
                    </a:p>
                  </a:txBody>
                  <a:tcPr/>
                </a:tc>
              </a:tr>
              <a:tr h="750099"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  </a:t>
                      </a:r>
                      <a:r>
                        <a:rPr lang="ru-RU" sz="6000" dirty="0" smtClean="0"/>
                        <a:t>5</a:t>
                      </a:r>
                      <a:endParaRPr lang="ru-RU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     </a:t>
                      </a:r>
                      <a:r>
                        <a:rPr lang="ru-RU" sz="6000" dirty="0" smtClean="0"/>
                        <a:t>?</a:t>
                      </a:r>
                      <a:endParaRPr lang="ru-RU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  </a:t>
                      </a:r>
                      <a:r>
                        <a:rPr lang="ru-RU" sz="6000" dirty="0" smtClean="0"/>
                        <a:t>45</a:t>
                      </a:r>
                      <a:endParaRPr lang="ru-RU" sz="6000" dirty="0"/>
                    </a:p>
                  </a:txBody>
                  <a:tcPr/>
                </a:tc>
              </a:tr>
              <a:tr h="750099"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  </a:t>
                      </a:r>
                      <a:r>
                        <a:rPr lang="ru-RU" sz="6000" dirty="0" smtClean="0"/>
                        <a:t>5</a:t>
                      </a:r>
                      <a:endParaRPr lang="ru-RU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    </a:t>
                      </a:r>
                      <a:r>
                        <a:rPr lang="ru-RU" sz="6000" dirty="0" smtClean="0"/>
                        <a:t>?</a:t>
                      </a:r>
                      <a:endParaRPr lang="ru-RU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   </a:t>
                      </a:r>
                      <a:r>
                        <a:rPr lang="ru-RU" sz="6000" dirty="0" smtClean="0"/>
                        <a:t>20</a:t>
                      </a:r>
                      <a:endParaRPr lang="ru-RU" sz="6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928662" y="1428736"/>
            <a:ext cx="2357454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286116" y="1428736"/>
            <a:ext cx="2357454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643570" y="1428736"/>
            <a:ext cx="2357454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928662" y="2143116"/>
            <a:ext cx="2357454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928662" y="3143248"/>
            <a:ext cx="2357454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928662" y="4143380"/>
            <a:ext cx="2357454" cy="1071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3286116" y="4143380"/>
            <a:ext cx="2357454" cy="1071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3286116" y="3143248"/>
            <a:ext cx="2357454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3286116" y="2143116"/>
            <a:ext cx="2357454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5643570" y="2143116"/>
            <a:ext cx="2357454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5643570" y="3143248"/>
            <a:ext cx="2357454" cy="1071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5643570" y="4143380"/>
            <a:ext cx="2357454" cy="1071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5" grpId="1" animBg="1"/>
      <p:bldP spid="6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 noChangeArrowheads="1"/>
          </p:cNvSpPr>
          <p:nvPr/>
        </p:nvSpPr>
        <p:spPr bwMode="auto">
          <a:xfrm>
            <a:off x="2571736" y="98100"/>
            <a:ext cx="35719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Решение.</a:t>
            </a:r>
            <a:endParaRPr kumimoji="0" lang="ru-RU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2844" y="1428736"/>
            <a:ext cx="321471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dirty="0" smtClean="0"/>
              <a:t>1) 35:5=7</a:t>
            </a:r>
            <a:endParaRPr lang="ru-RU" sz="6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000364" y="1500174"/>
            <a:ext cx="585791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dirty="0" smtClean="0"/>
              <a:t>(</a:t>
            </a:r>
            <a:r>
              <a:rPr lang="ru-RU" sz="6000" dirty="0" err="1" smtClean="0"/>
              <a:t>маш</a:t>
            </a:r>
            <a:r>
              <a:rPr lang="ru-RU" sz="6000" dirty="0" smtClean="0"/>
              <a:t>) для 35    человек</a:t>
            </a:r>
            <a:endParaRPr lang="ru-RU" sz="6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3500439"/>
            <a:ext cx="321471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dirty="0" smtClean="0"/>
              <a:t>2) 45:5=9</a:t>
            </a:r>
            <a:endParaRPr lang="ru-RU" sz="6000" dirty="0"/>
          </a:p>
        </p:txBody>
      </p:sp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3428992" y="3714752"/>
            <a:ext cx="5572164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96925" algn="l"/>
              </a:tabLst>
            </a:pPr>
            <a:r>
              <a:rPr kumimoji="0" lang="ru-RU" sz="6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ru-RU" sz="6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маш</a:t>
            </a:r>
            <a:r>
              <a:rPr kumimoji="0" lang="ru-RU" sz="6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) для 45 человек.</a:t>
            </a:r>
            <a:endParaRPr kumimoji="0" lang="ru-RU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3" grpId="0"/>
      <p:bldP spid="3" grpId="0"/>
      <p:bldP spid="4" grpId="0"/>
      <p:bldP spid="5" grpId="0"/>
      <p:bldP spid="3891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571480"/>
            <a:ext cx="3196709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dirty="0" smtClean="0"/>
              <a:t>3) 20:5=4</a:t>
            </a:r>
            <a:endParaRPr lang="ru-RU" sz="6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214678" y="857232"/>
            <a:ext cx="578647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dirty="0" smtClean="0"/>
              <a:t>(</a:t>
            </a:r>
            <a:r>
              <a:rPr lang="ru-RU" sz="6000" dirty="0" err="1" smtClean="0"/>
              <a:t>маш</a:t>
            </a:r>
            <a:r>
              <a:rPr lang="ru-RU" sz="6000" dirty="0" smtClean="0"/>
              <a:t>) для 20 человек.</a:t>
            </a:r>
            <a:endParaRPr lang="ru-RU" sz="6000" dirty="0"/>
          </a:p>
        </p:txBody>
      </p:sp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214282" y="2945593"/>
            <a:ext cx="778674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96925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Ответ: 35 человек-7 машин, 45 человек-9 машин,20 человек-4 машины.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096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285852" y="1643050"/>
          <a:ext cx="6500859" cy="423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6953"/>
                <a:gridCol w="2166953"/>
                <a:gridCol w="2166953"/>
              </a:tblGrid>
              <a:tr h="812403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В 1 машину человек.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Количество машин.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Всего человек.</a:t>
                      </a:r>
                      <a:endParaRPr lang="ru-RU" sz="2800" dirty="0"/>
                    </a:p>
                  </a:txBody>
                  <a:tcPr/>
                </a:tc>
              </a:tr>
              <a:tr h="586455"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</a:t>
                      </a:r>
                      <a:r>
                        <a:rPr lang="ru-RU" sz="6000" dirty="0" smtClean="0"/>
                        <a:t>5</a:t>
                      </a:r>
                      <a:endParaRPr lang="ru-RU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</a:t>
                      </a:r>
                      <a:r>
                        <a:rPr lang="ru-RU" sz="6000" dirty="0" smtClean="0"/>
                        <a:t>?</a:t>
                      </a:r>
                      <a:endParaRPr lang="ru-RU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</a:t>
                      </a:r>
                      <a:r>
                        <a:rPr lang="ru-RU" sz="6000" dirty="0" smtClean="0"/>
                        <a:t>80</a:t>
                      </a:r>
                      <a:endParaRPr lang="ru-RU" sz="6000" dirty="0"/>
                    </a:p>
                  </a:txBody>
                  <a:tcPr/>
                </a:tc>
              </a:tr>
              <a:tr h="586455"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</a:t>
                      </a:r>
                      <a:r>
                        <a:rPr lang="ru-RU" sz="6000" dirty="0" smtClean="0"/>
                        <a:t>5</a:t>
                      </a:r>
                      <a:endParaRPr lang="ru-RU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           </a:t>
                      </a:r>
                      <a:r>
                        <a:rPr lang="ru-RU" sz="6000" dirty="0" smtClean="0"/>
                        <a:t>?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</a:t>
                      </a:r>
                      <a:r>
                        <a:rPr lang="ru-RU" sz="6000" dirty="0" smtClean="0"/>
                        <a:t>65 </a:t>
                      </a:r>
                      <a:endParaRPr lang="ru-RU" sz="6000" dirty="0"/>
                    </a:p>
                  </a:txBody>
                  <a:tcPr/>
                </a:tc>
              </a:tr>
              <a:tr h="586455"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</a:t>
                      </a:r>
                      <a:r>
                        <a:rPr lang="ru-RU" sz="6000" dirty="0" smtClean="0"/>
                        <a:t>5</a:t>
                      </a:r>
                      <a:endParaRPr lang="ru-RU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</a:t>
                      </a:r>
                      <a:r>
                        <a:rPr lang="ru-RU" sz="6000" dirty="0" smtClean="0"/>
                        <a:t>?</a:t>
                      </a:r>
                      <a:endParaRPr lang="ru-RU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</a:t>
                      </a:r>
                      <a:r>
                        <a:rPr lang="ru-RU" sz="6000" dirty="0" smtClean="0"/>
                        <a:t>55</a:t>
                      </a:r>
                      <a:endParaRPr lang="ru-RU" sz="6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285852" y="2500306"/>
            <a:ext cx="2214578" cy="33575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500430" y="2571744"/>
            <a:ext cx="2071702" cy="32861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5572132" y="2571744"/>
            <a:ext cx="2214578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5572132" y="3571876"/>
            <a:ext cx="2214578" cy="13573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572132" y="4929198"/>
            <a:ext cx="2214578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>
            <a:spLocks noChangeArrowheads="1"/>
          </p:cNvSpPr>
          <p:nvPr/>
        </p:nvSpPr>
        <p:spPr bwMode="auto">
          <a:xfrm>
            <a:off x="142844" y="1099499"/>
            <a:ext cx="4429156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74638" algn="l"/>
                <a:tab pos="1463675" algn="l"/>
              </a:tabLst>
            </a:pPr>
            <a:r>
              <a:rPr kumimoji="0" lang="ru-RU" sz="6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1)  80:5=16</a:t>
            </a:r>
            <a:endParaRPr kumimoji="0" lang="ru-RU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2357422" y="214290"/>
            <a:ext cx="378621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Решение.</a:t>
            </a:r>
            <a:endParaRPr kumimoji="0" lang="ru-RU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4143372" y="1214422"/>
            <a:ext cx="5000628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19175" algn="l"/>
              </a:tabLst>
            </a:pPr>
            <a:r>
              <a:rPr kumimoji="0" lang="ru-RU" sz="6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ru-RU" sz="6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маш</a:t>
            </a:r>
            <a:r>
              <a:rPr kumimoji="0" lang="ru-RU" sz="6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) для 80 человек.</a:t>
            </a:r>
            <a:endParaRPr kumimoji="0" lang="ru-RU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214282" y="3104846"/>
            <a:ext cx="4071966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74638" algn="l"/>
                <a:tab pos="1463675" algn="l"/>
              </a:tabLst>
            </a:pPr>
            <a:r>
              <a:rPr kumimoji="0" lang="ru-RU" sz="6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2)  65:5=13</a:t>
            </a:r>
            <a:endParaRPr kumimoji="0" lang="ru-RU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214810" y="3286124"/>
            <a:ext cx="471490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dirty="0" smtClean="0"/>
              <a:t>(</a:t>
            </a:r>
            <a:r>
              <a:rPr lang="ru-RU" sz="6000" dirty="0" err="1" smtClean="0"/>
              <a:t>маш</a:t>
            </a:r>
            <a:r>
              <a:rPr lang="ru-RU" sz="6000" dirty="0" smtClean="0"/>
              <a:t>) для 65  человек.</a:t>
            </a:r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9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9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9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9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5" grpId="0"/>
      <p:bldP spid="41986" grpId="0"/>
      <p:bldP spid="41987" grpId="0"/>
      <p:bldP spid="41988" grpId="0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3" y="1000108"/>
            <a:ext cx="342902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dirty="0" smtClean="0"/>
              <a:t>3)  55:5=11</a:t>
            </a:r>
            <a:endParaRPr lang="ru-RU" sz="6000" dirty="0"/>
          </a:p>
        </p:txBody>
      </p:sp>
      <p:sp>
        <p:nvSpPr>
          <p:cNvPr id="44033" name="Rectangle 1"/>
          <p:cNvSpPr>
            <a:spLocks noChangeArrowheads="1"/>
          </p:cNvSpPr>
          <p:nvPr/>
        </p:nvSpPr>
        <p:spPr bwMode="auto">
          <a:xfrm>
            <a:off x="3500430" y="1214422"/>
            <a:ext cx="5429288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19175" algn="l"/>
              </a:tabLst>
            </a:pPr>
            <a:r>
              <a:rPr kumimoji="0" lang="ru-RU" sz="6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ru-RU" sz="6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маш</a:t>
            </a:r>
            <a:r>
              <a:rPr kumimoji="0" lang="ru-RU" sz="6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) для 55 человек.</a:t>
            </a:r>
            <a:endParaRPr kumimoji="0" lang="ru-RU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214282" y="2928934"/>
            <a:ext cx="8786874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19175" algn="l"/>
              </a:tabLst>
            </a:pPr>
            <a:r>
              <a:rPr kumimoji="0" lang="ru-RU" sz="6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Ответ:80 человек-16 машин,65 человек-13 машин, 55 человек-11 машин.</a:t>
            </a:r>
            <a:endParaRPr kumimoji="0" lang="ru-RU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4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4033" grpId="0"/>
      <p:bldP spid="440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im2-tub.yandex.net/i?id=59168318-07-2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85728"/>
            <a:ext cx="1928826" cy="1876697"/>
          </a:xfrm>
          <a:prstGeom prst="rect">
            <a:avLst/>
          </a:prstGeom>
          <a:noFill/>
        </p:spPr>
      </p:pic>
      <p:pic>
        <p:nvPicPr>
          <p:cNvPr id="2054" name="Picture 6" descr="http://im4-tub.yandex.net/i?id=352673575-01-2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29488" y="1714488"/>
            <a:ext cx="1714512" cy="1714512"/>
          </a:xfrm>
          <a:prstGeom prst="rect">
            <a:avLst/>
          </a:prstGeom>
          <a:noFill/>
        </p:spPr>
      </p:pic>
      <p:pic>
        <p:nvPicPr>
          <p:cNvPr id="2056" name="Picture 8" descr="http://im5-tub.yandex.net/i?id=88068713-02-2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43504" y="571480"/>
            <a:ext cx="2013777" cy="1500198"/>
          </a:xfrm>
          <a:prstGeom prst="rect">
            <a:avLst/>
          </a:prstGeom>
          <a:noFill/>
        </p:spPr>
      </p:pic>
      <p:pic>
        <p:nvPicPr>
          <p:cNvPr id="2058" name="Picture 10" descr="http://im3-tub.yandex.net/i?id=321868510-12-2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428860" y="642918"/>
            <a:ext cx="2000264" cy="2000264"/>
          </a:xfrm>
          <a:prstGeom prst="rect">
            <a:avLst/>
          </a:prstGeom>
          <a:noFill/>
        </p:spPr>
      </p:pic>
      <p:pic>
        <p:nvPicPr>
          <p:cNvPr id="2060" name="Picture 12" descr="http://im0-tub.yandex.net/i?id=61099827-13-2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072066" y="2571744"/>
            <a:ext cx="1905013" cy="1428760"/>
          </a:xfrm>
          <a:prstGeom prst="rect">
            <a:avLst/>
          </a:prstGeom>
          <a:noFill/>
        </p:spPr>
      </p:pic>
      <p:pic>
        <p:nvPicPr>
          <p:cNvPr id="2062" name="Picture 14" descr="http://im3-tub.yandex.net/i?id=14646926-09-2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14282" y="2928934"/>
            <a:ext cx="1571636" cy="2143140"/>
          </a:xfrm>
          <a:prstGeom prst="rect">
            <a:avLst/>
          </a:prstGeom>
          <a:noFill/>
        </p:spPr>
      </p:pic>
      <p:pic>
        <p:nvPicPr>
          <p:cNvPr id="2064" name="Picture 16" descr="http://im3-tub.yandex.net/i?id=14646926-09-2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571868" y="4572008"/>
            <a:ext cx="1500198" cy="2000264"/>
          </a:xfrm>
          <a:prstGeom prst="rect">
            <a:avLst/>
          </a:prstGeom>
          <a:noFill/>
        </p:spPr>
      </p:pic>
      <p:pic>
        <p:nvPicPr>
          <p:cNvPr id="2066" name="Picture 18" descr="http://im3-tub.yandex.net/i?id=14646926-09-2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857356" y="3643314"/>
            <a:ext cx="1643074" cy="2357454"/>
          </a:xfrm>
          <a:prstGeom prst="rect">
            <a:avLst/>
          </a:prstGeom>
          <a:noFill/>
        </p:spPr>
      </p:pic>
      <p:pic>
        <p:nvPicPr>
          <p:cNvPr id="2068" name="Picture 20" descr="http://im3-tub.yandex.net/i?id=14646926-09-2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715272" y="4071942"/>
            <a:ext cx="1428728" cy="1857388"/>
          </a:xfrm>
          <a:prstGeom prst="rect">
            <a:avLst/>
          </a:prstGeom>
          <a:noFill/>
        </p:spPr>
      </p:pic>
      <p:pic>
        <p:nvPicPr>
          <p:cNvPr id="2070" name="Picture 22" descr="http://im3-tub.yandex.net/i?id=14646926-09-2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786446" y="4786322"/>
            <a:ext cx="1571636" cy="1785950"/>
          </a:xfrm>
          <a:prstGeom prst="rect">
            <a:avLst/>
          </a:prstGeom>
          <a:noFill/>
        </p:spPr>
      </p:pic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142844" y="639743"/>
            <a:ext cx="2000264" cy="646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9000-100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143108" y="4000504"/>
            <a:ext cx="121444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8900</a:t>
            </a:r>
            <a:endParaRPr lang="ru-RU" sz="36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2143108" y="961620"/>
            <a:ext cx="250033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1700-100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500034" y="3560142"/>
            <a:ext cx="114300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581150" algn="l"/>
              </a:tabLst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1600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  <a:lumOff val="5000"/>
                </a:schemeClr>
              </a:solidFill>
              <a:effectLst/>
              <a:latin typeface="Arial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143504" y="2786058"/>
            <a:ext cx="21431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5000+3</a:t>
            </a:r>
            <a:r>
              <a:rPr lang="ru-RU" dirty="0" smtClean="0"/>
              <a:t>	</a:t>
            </a:r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3767448" y="5077508"/>
            <a:ext cx="14065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50</a:t>
            </a:r>
            <a:r>
              <a:rPr lang="ru-RU" sz="3600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0</a:t>
            </a:r>
            <a:r>
              <a:rPr lang="ru-RU" sz="3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3</a:t>
            </a:r>
            <a:endParaRPr lang="ru-RU" sz="36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7429520" y="2120765"/>
            <a:ext cx="164307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57563" algn="l"/>
              </a:tabLst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1399+1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6072198" y="5326961"/>
            <a:ext cx="128588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49313" algn="l"/>
              </a:tabLst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1400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  <a:lumOff val="5000"/>
                </a:schemeClr>
              </a:solidFill>
              <a:effectLst/>
              <a:latin typeface="Arial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5357818" y="1071547"/>
            <a:ext cx="207170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6999+1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7858148" y="4721594"/>
            <a:ext cx="128585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20913" algn="l"/>
              </a:tabLst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7000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  <a:lumOff val="5000"/>
                </a:schemeClr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05556E-6 -4.53851E-6 L -0.11805 -0.48253 " pathEditMode="relative" ptsTypes="AA">
                                      <p:cBhvr>
                                        <p:cTn id="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3.83993E-7 L -0.16545 -0.53527 " pathEditMode="relative" ptsTypes="AA">
                                      <p:cBhvr>
                                        <p:cTn id="10" dur="2000" fill="hold"/>
                                        <p:tgtEl>
                                          <p:spTgt spid="20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11111E-6 -2.26694E-6 L 0.26788 -0.30442 " pathEditMode="relative" ptsTypes="AA">
                                      <p:cBhvr>
                                        <p:cTn id="14" dur="2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27778E-6 -3.79366E-6 L 0.2047 -0.4092 " pathEditMode="relative" ptsTypes="AA">
                                      <p:cBhvr>
                                        <p:cTn id="18" dur="20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4.34189E-6 L -0.2441 -0.57691 " pathEditMode="relative" ptsTypes="AA">
                                      <p:cBhvr>
                                        <p:cTn id="22" dur="2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7.5E-6 -1.12885E-6 L -0.23612 -0.53527 " pathEditMode="relative" ptsTypes="AA">
                                      <p:cBhvr>
                                        <p:cTn id="26" dur="2000" fill="hold"/>
                                        <p:tgtEl>
                                          <p:spTgt spid="20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3.01642E-6 L 0.19688 -0.28337 " pathEditMode="relative" ptsTypes="AA">
                                      <p:cBhvr>
                                        <p:cTn id="3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4.16378E-6 L 0.15747 -0.3567 " pathEditMode="relative" ptsTypes="AA">
                                      <p:cBhvr>
                                        <p:cTn id="34" dur="2000" fill="hold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88889E-6 7.54106E-7 L 0.16546 -0.44067 " pathEditMode="relative" ptsTypes="AA">
                                      <p:cBhvr>
                                        <p:cTn id="38" dur="2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4.16378E-6 L 0.2441 -0.40921 " pathEditMode="relative" ptsTypes="AA">
                                      <p:cBhvr>
                                        <p:cTn id="42" dur="2000" fill="hold"/>
                                        <p:tgtEl>
                                          <p:spTgt spid="20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7171" grpId="0"/>
      <p:bldP spid="20" grpId="0"/>
      <p:bldP spid="7173" grpId="0"/>
      <p:bldP spid="717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im5-tub.yandex.net/i?id=358458296-22-2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1071546"/>
            <a:ext cx="1504951" cy="1571636"/>
          </a:xfrm>
          <a:prstGeom prst="rect">
            <a:avLst/>
          </a:prstGeom>
          <a:noFill/>
        </p:spPr>
      </p:pic>
      <p:pic>
        <p:nvPicPr>
          <p:cNvPr id="17412" name="Picture 4" descr="http://im5-tub.yandex.net/i?id=358458296-22-2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00364" y="714356"/>
            <a:ext cx="1500198" cy="1571636"/>
          </a:xfrm>
          <a:prstGeom prst="rect">
            <a:avLst/>
          </a:prstGeom>
          <a:noFill/>
        </p:spPr>
      </p:pic>
      <p:pic>
        <p:nvPicPr>
          <p:cNvPr id="17414" name="Picture 6" descr="http://im5-tub.yandex.net/i?id=358458296-22-2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86512" y="1857364"/>
            <a:ext cx="1500198" cy="1643064"/>
          </a:xfrm>
          <a:prstGeom prst="rect">
            <a:avLst/>
          </a:prstGeom>
          <a:noFill/>
        </p:spPr>
      </p:pic>
      <p:pic>
        <p:nvPicPr>
          <p:cNvPr id="17416" name="Picture 8" descr="http://im5-tub.yandex.net/i?id=358458296-22-2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248" y="3143248"/>
            <a:ext cx="1500198" cy="1643074"/>
          </a:xfrm>
          <a:prstGeom prst="rect">
            <a:avLst/>
          </a:prstGeom>
          <a:noFill/>
        </p:spPr>
      </p:pic>
      <p:pic>
        <p:nvPicPr>
          <p:cNvPr id="17418" name="Picture 10" descr="http://im5-tub.yandex.net/i?id=358458296-22-2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166" y="3143248"/>
            <a:ext cx="1571636" cy="1571636"/>
          </a:xfrm>
          <a:prstGeom prst="rect">
            <a:avLst/>
          </a:prstGeom>
          <a:noFill/>
        </p:spPr>
      </p:pic>
      <p:pic>
        <p:nvPicPr>
          <p:cNvPr id="17420" name="Picture 12" descr="http://im5-tub.yandex.net/i?id=358458296-22-2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15140" y="142852"/>
            <a:ext cx="1862141" cy="1500198"/>
          </a:xfrm>
          <a:prstGeom prst="rect">
            <a:avLst/>
          </a:prstGeom>
          <a:noFill/>
        </p:spPr>
      </p:pic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1000100" y="1485160"/>
            <a:ext cx="121444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57563" algn="l"/>
              </a:tabLst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5204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6929454" y="551926"/>
            <a:ext cx="121444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57563" algn="l"/>
              </a:tabLst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5246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4500562" y="3705999"/>
            <a:ext cx="114300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57563" algn="l"/>
              </a:tabLst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5260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1643042" y="3712212"/>
            <a:ext cx="114300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57563" algn="l"/>
              </a:tabLst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5042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6429388" y="2428868"/>
            <a:ext cx="1500166" cy="642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0213" algn="ctr"/>
                <a:tab pos="4597400" algn="l"/>
              </a:tabLst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2546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3143240" y="1142984"/>
            <a:ext cx="114297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0213" algn="ctr"/>
                <a:tab pos="4597400" algn="l"/>
              </a:tabLst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2460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im5-tub.yandex.net/i?id=358458296-22-2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480" y="2000240"/>
            <a:ext cx="1576389" cy="1643074"/>
          </a:xfrm>
          <a:prstGeom prst="rect">
            <a:avLst/>
          </a:prstGeom>
          <a:noFill/>
        </p:spPr>
      </p:pic>
      <p:pic>
        <p:nvPicPr>
          <p:cNvPr id="18436" name="Picture 4" descr="http://im5-tub.yandex.net/i?id=358458296-22-2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1857364"/>
            <a:ext cx="1576389" cy="1643074"/>
          </a:xfrm>
          <a:prstGeom prst="rect">
            <a:avLst/>
          </a:prstGeom>
          <a:noFill/>
        </p:spPr>
      </p:pic>
      <p:pic>
        <p:nvPicPr>
          <p:cNvPr id="18438" name="Picture 6" descr="http://im5-tub.yandex.net/i?id=358458296-22-2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86116" y="1928802"/>
            <a:ext cx="1362075" cy="1643074"/>
          </a:xfrm>
          <a:prstGeom prst="rect">
            <a:avLst/>
          </a:prstGeom>
          <a:noFill/>
        </p:spPr>
      </p:pic>
      <p:pic>
        <p:nvPicPr>
          <p:cNvPr id="18440" name="Picture 8" descr="http://im5-tub.yandex.net/i?id=358458296-22-2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3438" y="1928802"/>
            <a:ext cx="1362075" cy="1643074"/>
          </a:xfrm>
          <a:prstGeom prst="rect">
            <a:avLst/>
          </a:prstGeom>
          <a:noFill/>
        </p:spPr>
      </p:pic>
      <p:pic>
        <p:nvPicPr>
          <p:cNvPr id="18442" name="Picture 10" descr="http://im5-tub.yandex.net/i?id=358458296-22-2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00760" y="2071678"/>
            <a:ext cx="1362075" cy="1571636"/>
          </a:xfrm>
          <a:prstGeom prst="rect">
            <a:avLst/>
          </a:prstGeom>
          <a:noFill/>
        </p:spPr>
      </p:pic>
      <p:pic>
        <p:nvPicPr>
          <p:cNvPr id="18444" name="Picture 12" descr="http://im5-tub.yandex.net/i?id=358458296-22-2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58082" y="2071678"/>
            <a:ext cx="1362075" cy="1571636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285720" y="2285992"/>
            <a:ext cx="117371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 smtClean="0"/>
              <a:t>2546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928794" y="2428868"/>
            <a:ext cx="112082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 smtClean="0"/>
              <a:t>2560</a:t>
            </a:r>
            <a:endParaRPr lang="ru-RU" sz="36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428992" y="2428868"/>
            <a:ext cx="117371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 smtClean="0"/>
              <a:t>5042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714876" y="2285993"/>
            <a:ext cx="121444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/>
              <a:t>5204</a:t>
            </a:r>
            <a:endParaRPr lang="ru-RU" sz="36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6072198" y="2500306"/>
            <a:ext cx="122661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 </a:t>
            </a:r>
            <a:r>
              <a:rPr lang="ru-RU" sz="3600" dirty="0" smtClean="0"/>
              <a:t>5246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7500958" y="2500306"/>
            <a:ext cx="117371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 smtClean="0"/>
              <a:t>5260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im8-tub.yandex.net/i?id=57853947-12-2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714356"/>
            <a:ext cx="2014549" cy="1357322"/>
          </a:xfrm>
          <a:prstGeom prst="rect">
            <a:avLst/>
          </a:prstGeom>
          <a:noFill/>
        </p:spPr>
      </p:pic>
      <p:pic>
        <p:nvPicPr>
          <p:cNvPr id="19460" name="Picture 4" descr="http://im0-tub.yandex.net/i?id=298752109-06-2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48" y="2409882"/>
            <a:ext cx="1500198" cy="1590612"/>
          </a:xfrm>
          <a:prstGeom prst="rect">
            <a:avLst/>
          </a:prstGeom>
          <a:noFill/>
        </p:spPr>
      </p:pic>
      <p:pic>
        <p:nvPicPr>
          <p:cNvPr id="19464" name="Picture 8" descr="http://im2-tub.yandex.net/i?id=56814523-12-2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57224" y="4286256"/>
            <a:ext cx="1143008" cy="1390651"/>
          </a:xfrm>
          <a:prstGeom prst="rect">
            <a:avLst/>
          </a:prstGeom>
          <a:noFill/>
        </p:spPr>
      </p:pic>
      <p:sp>
        <p:nvSpPr>
          <p:cNvPr id="10" name="Равно 9"/>
          <p:cNvSpPr/>
          <p:nvPr/>
        </p:nvSpPr>
        <p:spPr>
          <a:xfrm>
            <a:off x="2928926" y="2857496"/>
            <a:ext cx="914400" cy="9144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Равно 10"/>
          <p:cNvSpPr/>
          <p:nvPr/>
        </p:nvSpPr>
        <p:spPr>
          <a:xfrm>
            <a:off x="3071802" y="928670"/>
            <a:ext cx="914400" cy="9144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" name="Равно 11"/>
          <p:cNvSpPr/>
          <p:nvPr/>
        </p:nvSpPr>
        <p:spPr>
          <a:xfrm>
            <a:off x="2857488" y="4572008"/>
            <a:ext cx="914400" cy="9144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4071934" y="1071546"/>
            <a:ext cx="1428760" cy="8290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92188" algn="l"/>
              </a:tabLst>
            </a:pP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1000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786182" y="3000372"/>
            <a:ext cx="150019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4800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5000</a:t>
            </a:r>
            <a:endParaRPr lang="ru-RU" dirty="0" smtClean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3929058" y="4643446"/>
            <a:ext cx="928662" cy="844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671638" algn="l"/>
              </a:tabLst>
            </a:pP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60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 flipH="1">
            <a:off x="5286380" y="3071811"/>
            <a:ext cx="107157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4800" dirty="0" smtClean="0">
                <a:solidFill>
                  <a:prstClr val="black"/>
                </a:solidFill>
              </a:rPr>
              <a:t>кг</a:t>
            </a:r>
            <a:endParaRPr lang="ru-RU" sz="4800" dirty="0">
              <a:solidFill>
                <a:prstClr val="black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4786314" y="4714884"/>
            <a:ext cx="10001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4800" dirty="0" smtClean="0">
                <a:solidFill>
                  <a:prstClr val="black"/>
                </a:solidFill>
              </a:rPr>
              <a:t>кг</a:t>
            </a:r>
            <a:endParaRPr lang="ru-RU" sz="4800" dirty="0">
              <a:solidFill>
                <a:prstClr val="black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4714876" y="4643446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5500694" y="1120383"/>
            <a:ext cx="114297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022725" algn="l"/>
              </a:tabLst>
            </a:pP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кг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500694" y="1071546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5214942" y="300037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19" grpId="0" animBg="1"/>
      <p:bldP spid="2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im3-tub.yandex.net/i?id=378896343-10-2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785794"/>
            <a:ext cx="1643074" cy="1643074"/>
          </a:xfrm>
          <a:prstGeom prst="rect">
            <a:avLst/>
          </a:prstGeom>
          <a:noFill/>
        </p:spPr>
      </p:pic>
      <p:pic>
        <p:nvPicPr>
          <p:cNvPr id="20484" name="Picture 4" descr="http://im3-tub.yandex.net/i?id=260767837-11-2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10" y="2857496"/>
            <a:ext cx="1362075" cy="1428750"/>
          </a:xfrm>
          <a:prstGeom prst="rect">
            <a:avLst/>
          </a:prstGeom>
          <a:noFill/>
        </p:spPr>
      </p:pic>
      <p:pic>
        <p:nvPicPr>
          <p:cNvPr id="20486" name="Picture 6" descr="http://im0-tub.yandex.net/i?id=57131501-14-2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2910" y="4857760"/>
            <a:ext cx="1917884" cy="1571636"/>
          </a:xfrm>
          <a:prstGeom prst="rect">
            <a:avLst/>
          </a:prstGeom>
          <a:noFill/>
        </p:spPr>
      </p:pic>
      <p:sp>
        <p:nvSpPr>
          <p:cNvPr id="5" name="Равно 4"/>
          <p:cNvSpPr/>
          <p:nvPr/>
        </p:nvSpPr>
        <p:spPr>
          <a:xfrm>
            <a:off x="2786050" y="4857760"/>
            <a:ext cx="914400" cy="9144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Равно 5"/>
          <p:cNvSpPr/>
          <p:nvPr/>
        </p:nvSpPr>
        <p:spPr>
          <a:xfrm>
            <a:off x="2857488" y="3000372"/>
            <a:ext cx="914400" cy="9144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Равно 6"/>
          <p:cNvSpPr/>
          <p:nvPr/>
        </p:nvSpPr>
        <p:spPr>
          <a:xfrm>
            <a:off x="2857488" y="1214422"/>
            <a:ext cx="914400" cy="9144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714744" y="1214422"/>
            <a:ext cx="64294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992188" algn="l"/>
                <a:tab pos="2970213" algn="ctr"/>
              </a:tabLst>
            </a:pPr>
            <a:r>
              <a:rPr lang="ru-RU" sz="4800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2</a:t>
            </a:r>
            <a:endParaRPr lang="ru-RU" dirty="0" smtClean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786182" y="3143248"/>
            <a:ext cx="928694" cy="8631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3735388" algn="l"/>
              </a:tabLst>
            </a:pPr>
            <a:r>
              <a:rPr lang="ru-RU" sz="4800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12</a:t>
            </a:r>
            <a:endParaRPr lang="ru-RU" dirty="0" smtClean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714744" y="5000636"/>
            <a:ext cx="121444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dirty="0" smtClean="0"/>
              <a:t>500</a:t>
            </a:r>
            <a:endParaRPr lang="ru-RU" sz="48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4643438" y="3214687"/>
            <a:ext cx="100013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dirty="0" smtClean="0"/>
              <a:t>кг</a:t>
            </a:r>
            <a:endParaRPr lang="ru-RU" sz="48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4214810" y="1285861"/>
            <a:ext cx="11430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4800" dirty="0" smtClean="0">
                <a:solidFill>
                  <a:prstClr val="black"/>
                </a:solidFill>
              </a:rPr>
              <a:t>кг</a:t>
            </a:r>
            <a:endParaRPr lang="ru-RU" sz="4800" dirty="0">
              <a:solidFill>
                <a:prstClr val="black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286248" y="121442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4643438" y="300037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857752" y="5092034"/>
            <a:ext cx="71438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г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4786314" y="5000636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2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Блок-схема: перфолента 3"/>
          <p:cNvSpPr/>
          <p:nvPr/>
        </p:nvSpPr>
        <p:spPr>
          <a:xfrm>
            <a:off x="2143108" y="1643050"/>
            <a:ext cx="5000660" cy="3214710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/>
              <a:t>1кг=1000г</a:t>
            </a:r>
            <a:endParaRPr lang="ru-RU" sz="7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авно 2"/>
          <p:cNvSpPr/>
          <p:nvPr/>
        </p:nvSpPr>
        <p:spPr>
          <a:xfrm>
            <a:off x="3214678" y="928670"/>
            <a:ext cx="1143008" cy="785818"/>
          </a:xfrm>
          <a:prstGeom prst="mathEqual">
            <a:avLst>
              <a:gd name="adj1" fmla="val 23520"/>
              <a:gd name="adj2" fmla="val 1564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286248" y="785794"/>
            <a:ext cx="192882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0" dirty="0" smtClean="0"/>
              <a:t>5 кг</a:t>
            </a:r>
            <a:endParaRPr lang="ru-RU" sz="8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857752" y="2000241"/>
            <a:ext cx="142876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0" dirty="0" smtClean="0"/>
              <a:t>кг</a:t>
            </a:r>
            <a:endParaRPr lang="ru-RU" sz="8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143504" y="1071546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072198" y="857233"/>
            <a:ext cx="185738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0" dirty="0" smtClean="0"/>
              <a:t>208</a:t>
            </a:r>
            <a:endParaRPr lang="ru-RU" sz="8000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7715272" y="820683"/>
            <a:ext cx="571504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58900" algn="l"/>
                <a:tab pos="2970213" algn="ctr"/>
              </a:tabLst>
            </a:pPr>
            <a:r>
              <a:rPr kumimoji="0" lang="ru-RU" sz="8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г</a:t>
            </a:r>
            <a:endParaRPr kumimoji="0" lang="ru-RU" sz="8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786710" y="1000108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28596" y="1643050"/>
            <a:ext cx="250033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dirty="0" smtClean="0"/>
              <a:t>1030</a:t>
            </a:r>
            <a:r>
              <a:rPr lang="ru-RU" sz="7200" dirty="0" smtClean="0"/>
              <a:t> г</a:t>
            </a:r>
            <a:endParaRPr lang="ru-RU" sz="72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642910" y="857232"/>
            <a:ext cx="250033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dirty="0" smtClean="0"/>
              <a:t>5208 г</a:t>
            </a:r>
            <a:endParaRPr lang="ru-RU" sz="6000" dirty="0"/>
          </a:p>
        </p:txBody>
      </p:sp>
      <p:sp>
        <p:nvSpPr>
          <p:cNvPr id="12" name="Равно 11"/>
          <p:cNvSpPr/>
          <p:nvPr/>
        </p:nvSpPr>
        <p:spPr>
          <a:xfrm>
            <a:off x="3214678" y="1928802"/>
            <a:ext cx="1143008" cy="9144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286248" y="2000240"/>
            <a:ext cx="78581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dirty="0" smtClean="0"/>
              <a:t>1</a:t>
            </a:r>
            <a:endParaRPr lang="ru-RU" sz="60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6215074" y="2000240"/>
            <a:ext cx="114300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dirty="0" smtClean="0"/>
              <a:t>30 </a:t>
            </a:r>
            <a:endParaRPr lang="ru-RU" sz="60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7286644" y="2000240"/>
            <a:ext cx="92869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dirty="0" smtClean="0"/>
              <a:t>г</a:t>
            </a:r>
            <a:endParaRPr lang="ru-RU" sz="60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5000628" y="2143116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7215206" y="2071678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500034" y="3000372"/>
            <a:ext cx="2183611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dirty="0" smtClean="0"/>
              <a:t>7005г </a:t>
            </a:r>
            <a:endParaRPr lang="ru-RU" sz="6000" dirty="0"/>
          </a:p>
        </p:txBody>
      </p:sp>
      <p:sp>
        <p:nvSpPr>
          <p:cNvPr id="20" name="Равно 19"/>
          <p:cNvSpPr/>
          <p:nvPr/>
        </p:nvSpPr>
        <p:spPr>
          <a:xfrm>
            <a:off x="3143240" y="3143248"/>
            <a:ext cx="1057276" cy="9144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4214810" y="3214686"/>
            <a:ext cx="307183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dirty="0" smtClean="0"/>
              <a:t>7 кг </a:t>
            </a:r>
            <a:endParaRPr lang="ru-RU" sz="6000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6000760" y="3214686"/>
            <a:ext cx="1015021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dirty="0" smtClean="0"/>
              <a:t>5 г</a:t>
            </a:r>
            <a:endParaRPr lang="ru-RU" sz="6000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4857752" y="3286124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6500826" y="3286124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500034" y="4286256"/>
            <a:ext cx="235745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dirty="0" smtClean="0"/>
              <a:t>6060 г</a:t>
            </a:r>
            <a:endParaRPr lang="ru-RU" sz="6000" dirty="0"/>
          </a:p>
        </p:txBody>
      </p:sp>
      <p:sp>
        <p:nvSpPr>
          <p:cNvPr id="26" name="Равно 25"/>
          <p:cNvSpPr/>
          <p:nvPr/>
        </p:nvSpPr>
        <p:spPr>
          <a:xfrm>
            <a:off x="3071802" y="4429132"/>
            <a:ext cx="985838" cy="9144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4929190" y="4500570"/>
            <a:ext cx="117615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b="1" dirty="0" smtClean="0">
                <a:solidFill>
                  <a:prstClr val="white"/>
                </a:solidFill>
              </a:rPr>
              <a:t>кг </a:t>
            </a:r>
            <a:endParaRPr lang="ru-RU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4286248" y="4500570"/>
            <a:ext cx="71438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dirty="0" smtClean="0"/>
              <a:t>6</a:t>
            </a:r>
            <a:endParaRPr lang="ru-RU" sz="6000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6143636" y="4643446"/>
            <a:ext cx="1016625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dirty="0" smtClean="0"/>
              <a:t>60</a:t>
            </a:r>
            <a:endParaRPr lang="ru-RU" sz="6000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7286644" y="4643446"/>
            <a:ext cx="114300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dirty="0" smtClean="0"/>
              <a:t>г</a:t>
            </a:r>
            <a:endParaRPr lang="ru-RU" sz="6000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5000628" y="450057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7143768" y="4643446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7" grpId="0" animBg="1"/>
      <p:bldP spid="18" grpId="0" animBg="1"/>
      <p:bldP spid="23" grpId="0" animBg="1"/>
      <p:bldP spid="24" grpId="0" animBg="1"/>
      <p:bldP spid="35" grpId="0" animBg="1"/>
      <p:bldP spid="3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642910" y="857232"/>
          <a:ext cx="7429554" cy="4863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76518"/>
                <a:gridCol w="2809897"/>
                <a:gridCol w="2143139"/>
              </a:tblGrid>
              <a:tr h="785817">
                <a:tc>
                  <a:txBody>
                    <a:bodyPr/>
                    <a:lstStyle/>
                    <a:p>
                      <a:r>
                        <a:rPr lang="ru-RU" sz="4000" dirty="0" err="1" smtClean="0"/>
                        <a:t>Расстоя-ние</a:t>
                      </a:r>
                      <a:r>
                        <a:rPr lang="ru-RU" sz="4000" dirty="0" smtClean="0"/>
                        <a:t> за 1 день, км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err="1" smtClean="0"/>
                        <a:t>Количестводней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Всё </a:t>
                      </a:r>
                      <a:r>
                        <a:rPr lang="ru-RU" sz="4000" dirty="0" err="1" smtClean="0"/>
                        <a:t>расстоя-ние</a:t>
                      </a:r>
                      <a:r>
                        <a:rPr lang="ru-RU" sz="4000" dirty="0" smtClean="0"/>
                        <a:t>,</a:t>
                      </a:r>
                      <a:r>
                        <a:rPr lang="ru-RU" sz="4000" baseline="0" dirty="0" smtClean="0"/>
                        <a:t> км</a:t>
                      </a:r>
                      <a:endParaRPr lang="ru-RU" sz="4000" dirty="0"/>
                    </a:p>
                  </a:txBody>
                  <a:tcPr/>
                </a:tc>
              </a:tr>
              <a:tr h="1166820"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  </a:t>
                      </a:r>
                      <a:r>
                        <a:rPr lang="ru-RU" sz="6000" dirty="0" smtClean="0"/>
                        <a:t>20</a:t>
                      </a:r>
                      <a:endParaRPr lang="ru-RU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       </a:t>
                      </a:r>
                      <a:r>
                        <a:rPr lang="ru-RU" sz="6000" dirty="0" smtClean="0"/>
                        <a:t> 3</a:t>
                      </a:r>
                      <a:endParaRPr lang="ru-RU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      </a:t>
                      </a:r>
                      <a:r>
                        <a:rPr lang="ru-RU" sz="6000" dirty="0" smtClean="0"/>
                        <a:t>?</a:t>
                      </a:r>
                      <a:endParaRPr lang="ru-RU" sz="6000" dirty="0"/>
                    </a:p>
                  </a:txBody>
                  <a:tcPr/>
                </a:tc>
              </a:tr>
              <a:tr h="1166820"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      </a:t>
                      </a:r>
                      <a:r>
                        <a:rPr lang="ru-RU" sz="6000" dirty="0" smtClean="0"/>
                        <a:t>15</a:t>
                      </a:r>
                      <a:endParaRPr lang="ru-RU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           </a:t>
                      </a:r>
                      <a:r>
                        <a:rPr lang="ru-RU" sz="6000" dirty="0" smtClean="0"/>
                        <a:t>?</a:t>
                      </a:r>
                      <a:endParaRPr lang="ru-RU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   </a:t>
                      </a:r>
                      <a:r>
                        <a:rPr lang="ru-RU" sz="6000" dirty="0" smtClean="0"/>
                        <a:t>? </a:t>
                      </a:r>
                      <a:endParaRPr lang="ru-RU" sz="6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261</TotalTime>
  <Words>254</Words>
  <Application>Microsoft Office PowerPoint</Application>
  <PresentationFormat>Экран (4:3)</PresentationFormat>
  <Paragraphs>108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Бумажная</vt:lpstr>
      <vt:lpstr>Единица массы грамм.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Company>DG Win&amp;Soft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OMEGA</dc:creator>
  <cp:lastModifiedBy>1</cp:lastModifiedBy>
  <cp:revision>28</cp:revision>
  <dcterms:created xsi:type="dcterms:W3CDTF">2004-01-01T20:23:01Z</dcterms:created>
  <dcterms:modified xsi:type="dcterms:W3CDTF">2012-11-18T12:51:22Z</dcterms:modified>
</cp:coreProperties>
</file>