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EA166-E53B-4FAA-8BB1-D3B320DE6CB8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028A8-427A-447D-8889-888C95A61E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/>
          <a:lstStyle/>
          <a:p>
            <a:r>
              <a:rPr lang="ru-RU" dirty="0" smtClean="0"/>
              <a:t>Турнир знатоков </a:t>
            </a:r>
            <a:r>
              <a:rPr lang="ru-RU" dirty="0" smtClean="0"/>
              <a:t>русского </a:t>
            </a:r>
            <a:r>
              <a:rPr lang="ru-RU" dirty="0" smtClean="0"/>
              <a:t>языка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9076" y="5399586"/>
            <a:ext cx="3925412" cy="1101248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выполнила: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Кучер А. И.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гимназия № 74 г. Санкт-Петербурга</a:t>
            </a:r>
          </a:p>
          <a:p>
            <a:pPr algn="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UZZ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7469336" cy="5602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7239000" cy="1143000"/>
          </a:xfrm>
        </p:spPr>
        <p:txBody>
          <a:bodyPr>
            <a:normAutofit/>
            <a:scene3d>
              <a:camera prst="perspectiveRelaxedModerately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Конкурс 4: собери пословицу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609636"/>
            <a:ext cx="17281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сердитых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1609636"/>
            <a:ext cx="1224136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возят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609636"/>
            <a:ext cx="100811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1609636"/>
            <a:ext cx="64807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057908"/>
            <a:ext cx="93610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077072"/>
            <a:ext cx="151216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минутку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4057908"/>
            <a:ext cx="17281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упустишь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4077072"/>
            <a:ext cx="18002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потеряешь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04 0.0636 -0.01007 0.1272 0.04062 0.15263 C 0.09132 0.17807 0.25937 0.17969 0.30434 0.15263 C 0.3493 0.12558 0.30885 0.01526 0.31007 -0.00971 C 0.31128 -0.03469 0.31146 -0.01642 0.31163 0.00208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0.00647 L 0.16667 0.006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393 C 0.05139 0.0562 0.09531 0.11656 0.02656 0.14432 C -0.04201 0.17207 -0.31649 0.18548 -0.40434 0.16305 C -0.49201 0.14085 -0.49601 0.07586 -0.5 0.01064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873 C -0.02917 0.07655 -0.05816 0.13436 0.00434 0.15772 C 0.06684 0.18108 0.30382 0.18501 0.37534 0.15957 C 0.44687 0.13413 0.4401 0.06961 0.43333 0.00509 " pathEditMode="relative" rAng="0" ptsTypes="aa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7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65402E-6 L 0.10643 0.0039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434 C 0.02795 0.05111 0.05608 0.11679 0.01163 0.14408 C -0.03281 0.17137 -0.21198 0.17252 -0.26666 0.14986 C -0.32135 0.1272 -0.31875 0.06799 -0.31597 0.00879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RelaxedModerately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Конкурс 5. «Капитаны, вперед!»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772816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  о        </a:t>
            </a:r>
            <a:r>
              <a:rPr lang="ru-RU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772816"/>
            <a:ext cx="792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772816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3808" y="177281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1772816"/>
            <a:ext cx="360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1772816"/>
            <a:ext cx="432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1571612"/>
            <a:ext cx="5601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Орфограмма</a:t>
            </a:r>
            <a:endParaRPr lang="ru-RU" sz="7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1059 -2.32192E-6 C 0.14531 0.04047 0.18507 0.08164 0.1809 0.11263 C 0.17708 0.14339 0.12969 0.16397 0.08264 0.18525 " pathEditMode="relative" rAng="0" ptsTypes="a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9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5104 -2.32192E-6 C -0.07864 0.02868 -0.1059 0.05828 -0.11406 0.09089 C -0.12187 0.1235 -0.11145 0.15935 -0.10069 0.19565 " pathEditMode="relative" rAng="0" ptsTypes="a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98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22 -0.00301 C -0.09514 0.09598 -0.18907 0.19519 -0.20556 0.28076 C -0.22205 0.36633 -0.12049 0.52729 -0.09966 0.51064 C -0.07882 0.49399 -0.07986 0.33719 -0.08091 0.18039 " pathEditMode="relative" rAng="0" ptsTypes="aaaA">
                                      <p:cBhvr>
                                        <p:cTn id="6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265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504 -2.32192E-6 C 0.06268 0.1383 0.12032 0.2766 0.1231 0.35893 C 0.12605 0.44126 0.0526 0.52244 0.02171 0.49422 C -0.00938 0.46601 -0.03629 0.32748 -0.06303 0.18918 " pathEditMode="relative" rAng="0" ptsTypes="aa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5" grpId="2"/>
      <p:bldP spid="7" grpId="0"/>
      <p:bldP spid="7" grpId="1"/>
      <p:bldP spid="7" grpId="2"/>
      <p:bldP spid="8" grpId="0"/>
      <p:bldP spid="8" grpId="1"/>
      <p:bldP spid="9" grpId="0" build="allAtOnce"/>
      <p:bldP spid="9" grpId="1" build="allAtOnce"/>
      <p:bldP spid="10" grpId="0"/>
      <p:bldP spid="10" grpId="1"/>
      <p:bldP spid="10" grpId="2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060848"/>
            <a:ext cx="4320480" cy="29457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TextBox 9"/>
          <p:cNvSpPr txBox="1"/>
          <p:nvPr/>
        </p:nvSpPr>
        <p:spPr>
          <a:xfrm>
            <a:off x="755576" y="26064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72" y="188640"/>
            <a:ext cx="7239000" cy="740022"/>
          </a:xfrm>
        </p:spPr>
        <p:txBody>
          <a:bodyPr>
            <a:normAutofit/>
            <a:scene3d>
              <a:camera prst="perspectiveAbove"/>
              <a:lightRig rig="flat" dir="tl">
                <a:rot lat="0" lon="0" rev="6600000"/>
              </a:lightRig>
            </a:scene3d>
            <a:sp3d extrusionH="25400" contourW="8890">
              <a:bevelT w="38100" h="31750" prst="relaxedInset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Конкурс 1: «Вопрос- ответ»</a:t>
            </a:r>
            <a:endParaRPr lang="ru-RU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6257940" cy="533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букв в русском алфавите?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282603"/>
            <a:ext cx="571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Чего в русском алфавите больше: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гласных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 или гласных звуков?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955325"/>
            <a:ext cx="557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называется часть речи, обозначающая действие предмета?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5497313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какой части речи могут заменять существительные в предложениях?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2883755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</a:rPr>
              <a:t>Гласных букв, </a:t>
            </a:r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</a:rPr>
              <a:t>их 10, а гласных звуков всего 6</a:t>
            </a:r>
            <a:endParaRPr lang="ru-RU" sz="2400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375" y="4345552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 smtClean="0">
                <a:solidFill>
                  <a:srgbClr val="C00000"/>
                </a:solidFill>
              </a:rPr>
              <a:t>Глагол</a:t>
            </a:r>
            <a:endParaRPr lang="ru-RU" sz="2400" i="1" u="sng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6260793" y="1214422"/>
            <a:ext cx="668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>
                <a:solidFill>
                  <a:srgbClr val="FF0000"/>
                </a:solidFill>
              </a:rPr>
              <a:t>33</a:t>
            </a:r>
            <a:endParaRPr lang="ru-RU" sz="2400" i="1" u="sng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6446" y="6000768"/>
            <a:ext cx="2287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 smtClean="0">
                <a:solidFill>
                  <a:schemeClr val="accent5">
                    <a:lumMod val="75000"/>
                  </a:schemeClr>
                </a:solidFill>
              </a:rPr>
              <a:t>Местоимения</a:t>
            </a:r>
            <a:endParaRPr lang="ru-RU" sz="2400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  <p:bldP spid="8" grpId="0"/>
      <p:bldP spid="14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27424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называется общая часть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родственных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слов?</a:t>
            </a: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497049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Когда у существительных после шипящих на конце слова пишется мягкий знак?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68" y="2143116"/>
            <a:ext cx="6572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Какая часть слова служит для связи слов в предложении?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642918"/>
            <a:ext cx="6500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называется главный член предложения, отвечающий на вопросы «кто?» и «что?»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5276" y="1345156"/>
            <a:ext cx="2093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 smtClean="0">
                <a:solidFill>
                  <a:schemeClr val="accent2">
                    <a:lumMod val="75000"/>
                  </a:schemeClr>
                </a:solidFill>
              </a:rPr>
              <a:t>Подлежащее</a:t>
            </a:r>
            <a:endParaRPr lang="ru-RU" sz="2400" i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16216" y="2643182"/>
            <a:ext cx="1813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 smtClean="0">
                <a:solidFill>
                  <a:srgbClr val="0070C0"/>
                </a:solidFill>
              </a:rPr>
              <a:t>Окончание</a:t>
            </a:r>
            <a:endParaRPr lang="ru-RU" sz="2400" i="1" u="sng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4345552"/>
            <a:ext cx="6203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>
                <a:solidFill>
                  <a:srgbClr val="00B0F0"/>
                </a:solidFill>
                <a:cs typeface="Times New Roman" pitchFamily="18" charset="0"/>
              </a:rPr>
              <a:t>Когда эти существительные женского </a:t>
            </a:r>
            <a:r>
              <a:rPr lang="ru-RU" sz="2400" i="1" u="sng" dirty="0" smtClean="0">
                <a:solidFill>
                  <a:srgbClr val="00B0F0"/>
                </a:solidFill>
                <a:cs typeface="Times New Roman" pitchFamily="18" charset="0"/>
              </a:rPr>
              <a:t>рода единственного числа</a:t>
            </a:r>
            <a:endParaRPr lang="ru-RU" sz="2400" i="1" u="sng" dirty="0">
              <a:solidFill>
                <a:srgbClr val="00B0F0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3702" y="577431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smtClean="0">
                <a:solidFill>
                  <a:srgbClr val="00B050"/>
                </a:solidFill>
              </a:rPr>
              <a:t>Корень</a:t>
            </a:r>
            <a:endParaRPr lang="ru-RU" sz="2400" i="1" u="sng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402611_large_3085196_x_e13c2d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76672"/>
            <a:ext cx="2831196" cy="44648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57224"/>
          </a:xfrm>
        </p:spPr>
        <p:txBody>
          <a:bodyPr>
            <a:normAutofit/>
            <a:scene3d>
              <a:camera prst="perspectiveRelaxedModerately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2: знатоки словарных слов</a:t>
            </a:r>
            <a:endParaRPr lang="ru-RU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214422"/>
            <a:ext cx="3471858" cy="153383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100" dirty="0" smtClean="0">
                <a:solidFill>
                  <a:srgbClr val="FF0000"/>
                </a:solidFill>
              </a:rPr>
              <a:t>Деревянный кафтан, </a:t>
            </a:r>
          </a:p>
          <a:p>
            <a:pPr>
              <a:buNone/>
            </a:pPr>
            <a:r>
              <a:rPr lang="ru-RU" sz="2100" dirty="0" smtClean="0">
                <a:solidFill>
                  <a:srgbClr val="FF0000"/>
                </a:solidFill>
              </a:rPr>
              <a:t>В нем живет цветной Иван, </a:t>
            </a:r>
          </a:p>
          <a:p>
            <a:pPr>
              <a:buNone/>
            </a:pPr>
            <a:r>
              <a:rPr lang="ru-RU" sz="2100" dirty="0" smtClean="0">
                <a:solidFill>
                  <a:srgbClr val="FF0000"/>
                </a:solidFill>
              </a:rPr>
              <a:t>Любит он альбом, тетрадь,</a:t>
            </a:r>
          </a:p>
          <a:p>
            <a:pPr>
              <a:buNone/>
            </a:pPr>
            <a:r>
              <a:rPr lang="ru-RU" sz="2100" dirty="0" smtClean="0">
                <a:solidFill>
                  <a:srgbClr val="FF0000"/>
                </a:solidFill>
              </a:rPr>
              <a:t>А я люблю им рисовать.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013176"/>
            <a:ext cx="27093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</a:rPr>
              <a:t>Не вода и не суша – 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На лодке не уплывешь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И ногами не пройдешь.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img1203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86549"/>
            <a:ext cx="4860032" cy="34714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1760" y="26369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К…р…</a:t>
            </a:r>
            <a:r>
              <a:rPr lang="ru-RU" dirty="0" err="1" smtClean="0"/>
              <a:t>ндаш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62373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Б…лото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625638" y="262762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82828" y="262762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215074" y="622802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9512" y="548680"/>
            <a:ext cx="3158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Всегда шагаем мы вдвоем,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Похожие, как братья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Мы за обедом под столом,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А ночью – под кроватью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932040" y="4437112"/>
            <a:ext cx="3000396" cy="15121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зашел в зеленый дом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недолго пробыл в нем</a:t>
            </a: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>
                <a:tab pos="449263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Оказался этот дом 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Быстро в городе другом.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photo_101_23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0"/>
            <a:ext cx="3936776" cy="2952582"/>
          </a:xfrm>
          <a:prstGeom prst="rect">
            <a:avLst/>
          </a:prstGeo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3384376" cy="26167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7624" y="19888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Б…</a:t>
            </a:r>
            <a:r>
              <a:rPr lang="ru-RU" dirty="0" err="1" smtClean="0"/>
              <a:t>тинки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06382" y="198884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В…гон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054530" y="620294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908720"/>
            <a:ext cx="35397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Каждый день роняет листочек.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А как год пройдет – </a:t>
            </a:r>
          </a:p>
          <a:p>
            <a:r>
              <a:rPr lang="ru-RU" dirty="0" smtClean="0">
                <a:solidFill>
                  <a:schemeClr val="accent6"/>
                </a:solidFill>
              </a:rPr>
              <a:t>Последний листик отпадет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884855"/>
            <a:ext cx="3025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На привале нам помог: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Суп варил, картошку пек.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Для похода он хорош,</a:t>
            </a:r>
          </a:p>
          <a:p>
            <a:pPr algn="r"/>
            <a:r>
              <a:rPr lang="ru-RU" dirty="0" smtClean="0">
                <a:solidFill>
                  <a:srgbClr val="C00000"/>
                </a:solidFill>
              </a:rPr>
              <a:t>Да с собой не понесешь…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548679"/>
            <a:ext cx="3367261" cy="2244841"/>
          </a:xfrm>
          <a:prstGeom prst="rect">
            <a:avLst/>
          </a:prstGeom>
        </p:spPr>
      </p:pic>
      <p:pic>
        <p:nvPicPr>
          <p:cNvPr id="7" name="Рисунок 6" descr="bkotel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212976"/>
            <a:ext cx="3672408" cy="3605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20608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К…л…</a:t>
            </a:r>
            <a:r>
              <a:rPr lang="ru-RU" dirty="0" err="1" smtClean="0"/>
              <a:t>ндарь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544522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…</a:t>
            </a:r>
            <a:r>
              <a:rPr lang="ru-RU" dirty="0" err="1" smtClean="0"/>
              <a:t>гонь</a:t>
            </a:r>
            <a:r>
              <a:rPr lang="ru-RU" dirty="0" smtClean="0"/>
              <a:t> и к…стер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78348" y="57028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544522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11192" y="206084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60366" y="20608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836284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11251"/>
            <a:ext cx="4427240" cy="34497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908720"/>
            <a:ext cx="2427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 землю копала – 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Ничуть не устала.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 кто со мной копал,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Тот и устал.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4847" y="4305870"/>
            <a:ext cx="31261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Красный нос в землю врос,</a:t>
            </a:r>
          </a:p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А зеленый хвост не нужен,</a:t>
            </a:r>
          </a:p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Нужен только красный нос.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Рисунок 6" descr="4791953be8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2772827"/>
            <a:ext cx="2808312" cy="38965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1680" y="22048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Л…пата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887638" y="21955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М…</a:t>
            </a:r>
            <a:r>
              <a:rPr lang="ru-RU" dirty="0" err="1" smtClean="0"/>
              <a:t>рковь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64034" y="53639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548680"/>
            <a:ext cx="2335579" cy="1644774"/>
          </a:xfrm>
          <a:prstGeom prst="rect">
            <a:avLst/>
          </a:prstGeom>
        </p:spPr>
      </p:pic>
      <p:pic>
        <p:nvPicPr>
          <p:cNvPr id="6" name="Рисунок 5" descr="toma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0"/>
            <a:ext cx="2467992" cy="2467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14290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Как на нашей грядке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Выросли загадки –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Сочные да крупные,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Вот такие круглые.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Летом зеленеют,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К осени краснеют.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4797152"/>
            <a:ext cx="3429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B050"/>
                </a:solidFill>
              </a:rPr>
              <a:t>Осень в сад 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К нам пришла,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Красный факел зажгла.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Здесь дрозды,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Скворцы снуют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И, галдя, его клюют.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8" name="Рисунок 7" descr="0a27a658ea2bae5010fcec75bffbde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28292"/>
            <a:ext cx="4106563" cy="3120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20608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П…м…</a:t>
            </a:r>
            <a:r>
              <a:rPr lang="ru-RU" dirty="0" err="1" smtClean="0"/>
              <a:t>доры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620696" y="206084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969872" y="206084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55776" y="638132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Р…</a:t>
            </a:r>
            <a:r>
              <a:rPr lang="ru-RU" dirty="0" err="1" smtClean="0"/>
              <a:t>бина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66910" y="637203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72385lov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636912"/>
            <a:ext cx="1440160" cy="19202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357214"/>
            <a:ext cx="7239000" cy="1143000"/>
          </a:xfrm>
        </p:spPr>
        <p:txBody>
          <a:bodyPr>
            <a:scene3d>
              <a:camera prst="perspectiveAbove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Конкурс 3: Ребусы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895327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16713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289532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4047455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440749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3356992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119675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0016-016-L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13244"/>
            <a:ext cx="1103515" cy="659572"/>
          </a:xfrm>
          <a:prstGeom prst="rect">
            <a:avLst/>
          </a:prstGeom>
        </p:spPr>
      </p:pic>
      <p:pic>
        <p:nvPicPr>
          <p:cNvPr id="12" name="Рисунок 11" descr="3209a21b0b_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0504" y="2556085"/>
            <a:ext cx="745232" cy="1016931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251520" y="4437112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99992" y="1268760"/>
            <a:ext cx="10081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24128" y="321297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16016" y="83671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527159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7584" y="5157192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5616" y="527159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6016" y="580526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76056" y="5805264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24128" y="580526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552" y="1916832"/>
            <a:ext cx="1389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клятва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55776" y="248360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красиво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475656" y="4077072"/>
            <a:ext cx="1524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комната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1520" y="58581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картридж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40152" y="98072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подкова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40152" y="472514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Иван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16216" y="616530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237</TotalTime>
  <Words>403</Words>
  <Application>Microsoft Office PowerPoint</Application>
  <PresentationFormat>Экран (4:3)</PresentationFormat>
  <Paragraphs>127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Турнир знатоков русского языка</vt:lpstr>
      <vt:lpstr>Конкурс 1: «Вопрос- ответ»</vt:lpstr>
      <vt:lpstr>Слайд 3</vt:lpstr>
      <vt:lpstr>Конкурс 2: знатоки словарных слов</vt:lpstr>
      <vt:lpstr>Слайд 5</vt:lpstr>
      <vt:lpstr>Слайд 6</vt:lpstr>
      <vt:lpstr>Слайд 7</vt:lpstr>
      <vt:lpstr>Слайд 8</vt:lpstr>
      <vt:lpstr>Конкурс 3: Ребусы</vt:lpstr>
      <vt:lpstr>Конкурс 4: собери пословицу</vt:lpstr>
      <vt:lpstr>Конкурс 5. «Капитаны, вперед!»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Турнир знатоков Русского языка</dc:title>
  <dc:creator>24A</dc:creator>
  <cp:lastModifiedBy>24A</cp:lastModifiedBy>
  <cp:revision>34</cp:revision>
  <dcterms:created xsi:type="dcterms:W3CDTF">2013-12-12T09:13:22Z</dcterms:created>
  <dcterms:modified xsi:type="dcterms:W3CDTF">2014-01-10T09:53:06Z</dcterms:modified>
</cp:coreProperties>
</file>