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90" r:id="rId3"/>
    <p:sldId id="292" r:id="rId4"/>
    <p:sldId id="260" r:id="rId5"/>
    <p:sldId id="295" r:id="rId6"/>
    <p:sldId id="281" r:id="rId7"/>
    <p:sldId id="287" r:id="rId8"/>
    <p:sldId id="286" r:id="rId9"/>
    <p:sldId id="312" r:id="rId10"/>
    <p:sldId id="324" r:id="rId11"/>
    <p:sldId id="303" r:id="rId12"/>
    <p:sldId id="316" r:id="rId13"/>
    <p:sldId id="317" r:id="rId14"/>
    <p:sldId id="302" r:id="rId15"/>
    <p:sldId id="319" r:id="rId16"/>
    <p:sldId id="328" r:id="rId17"/>
    <p:sldId id="30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60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Есть ли у тебя косметика?</c:v>
                </c:pt>
                <c:pt idx="1">
                  <c:v>Разрешают ли тебе красится?</c:v>
                </c:pt>
                <c:pt idx="2">
                  <c:v>Хочется ли тебе красится?</c:v>
                </c:pt>
                <c:pt idx="3">
                  <c:v>Вредна ли  косметика для здоровья?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67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Есть ли у тебя косметика?</c:v>
                </c:pt>
                <c:pt idx="1">
                  <c:v>Разрешают ли тебе красится?</c:v>
                </c:pt>
                <c:pt idx="2">
                  <c:v>Хочется ли тебе красится?</c:v>
                </c:pt>
                <c:pt idx="3">
                  <c:v>Вредна ли  косметика для здоровья?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38</c:v>
                </c:pt>
                <c:pt idx="2">
                  <c:v>76</c:v>
                </c:pt>
                <c:pt idx="3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Есть ли у тебя косметика?</c:v>
                </c:pt>
                <c:pt idx="1">
                  <c:v>Разрешают ли тебе красится?</c:v>
                </c:pt>
                <c:pt idx="2">
                  <c:v>Хочется ли тебе красится?</c:v>
                </c:pt>
                <c:pt idx="3">
                  <c:v>Вредна ли  косметика для здоровья?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</c:v>
                </c:pt>
                <c:pt idx="1">
                  <c:v>67</c:v>
                </c:pt>
                <c:pt idx="2">
                  <c:v>92</c:v>
                </c:pt>
                <c:pt idx="3">
                  <c:v>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Есть ли у тебя косметика?</c:v>
                </c:pt>
                <c:pt idx="1">
                  <c:v>Разрешают ли тебе красится?</c:v>
                </c:pt>
                <c:pt idx="2">
                  <c:v>Хочется ли тебе красится?</c:v>
                </c:pt>
                <c:pt idx="3">
                  <c:v>Вредна ли  косметика для здоровья?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100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08192"/>
        <c:axId val="128009728"/>
      </c:barChart>
      <c:catAx>
        <c:axId val="12800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009728"/>
        <c:crosses val="autoZero"/>
        <c:auto val="1"/>
        <c:lblAlgn val="ctr"/>
        <c:lblOffset val="100"/>
        <c:noMultiLvlLbl val="0"/>
      </c:catAx>
      <c:valAx>
        <c:axId val="12800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00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34448575679577"/>
          <c:y val="0.39291238556510627"/>
          <c:w val="0.14380419856868051"/>
          <c:h val="0.21417522886978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Лист1!$A$2:$A$13</c:f>
              <c:strCache>
                <c:ptCount val="9"/>
                <c:pt idx="0">
                  <c:v>Johnson`s baby</c:v>
                </c:pt>
                <c:pt idx="1">
                  <c:v>Принцесса</c:v>
                </c:pt>
                <c:pt idx="2">
                  <c:v>Маленькая Фея</c:v>
                </c:pt>
                <c:pt idx="3">
                  <c:v>Курносики</c:v>
                </c:pt>
                <c:pt idx="4">
                  <c:v>Дракоша</c:v>
                </c:pt>
                <c:pt idx="5">
                  <c:v>Ушастый нянь</c:v>
                </c:pt>
                <c:pt idx="6">
                  <c:v>Тип-топ</c:v>
                </c:pt>
                <c:pt idx="7">
                  <c:v>Мое солнышко</c:v>
                </c:pt>
                <c:pt idx="8">
                  <c:v>Spider-Man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</c:v>
                </c:pt>
                <c:pt idx="1">
                  <c:v>3.2</c:v>
                </c:pt>
                <c:pt idx="2">
                  <c:v>5</c:v>
                </c:pt>
                <c:pt idx="3">
                  <c:v>1.2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Считаешь ли ты косметику опасной для здоровья?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 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7F29D-0E29-4697-823B-818C9334D36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C55BEC-DDF1-4DB4-84C9-4463E16025FB}">
      <dgm:prSet phldrT="[Текст]"/>
      <dgm:spPr/>
      <dgm:t>
        <a:bodyPr/>
        <a:lstStyle/>
        <a:p>
          <a:r>
            <a:rPr lang="ru-RU" dirty="0" smtClean="0"/>
            <a:t>Косметические средства для детей</a:t>
          </a:r>
          <a:endParaRPr lang="ru-RU" dirty="0"/>
        </a:p>
      </dgm:t>
    </dgm:pt>
    <dgm:pt modelId="{59CFFE97-4485-4DAA-844D-8C222A4C0BEE}" type="parTrans" cxnId="{C7E54812-5895-44E9-A23A-32807F712E82}">
      <dgm:prSet/>
      <dgm:spPr/>
      <dgm:t>
        <a:bodyPr/>
        <a:lstStyle/>
        <a:p>
          <a:endParaRPr lang="ru-RU"/>
        </a:p>
      </dgm:t>
    </dgm:pt>
    <dgm:pt modelId="{6649E936-8A9A-4FEA-82D9-60689C881118}" type="sibTrans" cxnId="{C7E54812-5895-44E9-A23A-32807F712E82}">
      <dgm:prSet/>
      <dgm:spPr/>
      <dgm:t>
        <a:bodyPr/>
        <a:lstStyle/>
        <a:p>
          <a:endParaRPr lang="ru-RU"/>
        </a:p>
      </dgm:t>
    </dgm:pt>
    <dgm:pt modelId="{9D24668D-BEC1-44BE-81CB-1E5D862F8D83}">
      <dgm:prSet phldrT="[Текст]"/>
      <dgm:spPr/>
      <dgm:t>
        <a:bodyPr/>
        <a:lstStyle/>
        <a:p>
          <a:r>
            <a:rPr lang="ru-RU" dirty="0" smtClean="0"/>
            <a:t>Гигиеническая косметика</a:t>
          </a:r>
          <a:endParaRPr lang="ru-RU" dirty="0"/>
        </a:p>
      </dgm:t>
    </dgm:pt>
    <dgm:pt modelId="{14634114-1A3F-4F91-A401-148DAAAC89E8}" type="parTrans" cxnId="{394F6F0A-E2B4-414E-B3E6-D76A4367AA90}">
      <dgm:prSet/>
      <dgm:spPr/>
      <dgm:t>
        <a:bodyPr/>
        <a:lstStyle/>
        <a:p>
          <a:endParaRPr lang="ru-RU"/>
        </a:p>
      </dgm:t>
    </dgm:pt>
    <dgm:pt modelId="{DF01341F-6CC2-4A70-BE81-CF0390467DB1}" type="sibTrans" cxnId="{394F6F0A-E2B4-414E-B3E6-D76A4367AA90}">
      <dgm:prSet/>
      <dgm:spPr/>
      <dgm:t>
        <a:bodyPr/>
        <a:lstStyle/>
        <a:p>
          <a:endParaRPr lang="ru-RU"/>
        </a:p>
      </dgm:t>
    </dgm:pt>
    <dgm:pt modelId="{3B7BFEEA-122A-43EB-8BBF-500BD77E4244}">
      <dgm:prSet phldrT="[Текст]"/>
      <dgm:spPr/>
      <dgm:t>
        <a:bodyPr/>
        <a:lstStyle/>
        <a:p>
          <a:r>
            <a:rPr lang="ru-RU" dirty="0" smtClean="0"/>
            <a:t>Декоративная косметика</a:t>
          </a:r>
          <a:endParaRPr lang="ru-RU" dirty="0"/>
        </a:p>
      </dgm:t>
    </dgm:pt>
    <dgm:pt modelId="{D42DCEDF-03D2-47FB-B0B4-82D0DDC0F014}" type="parTrans" cxnId="{42ABFBAB-5F4D-4634-852C-B51E0F6E85D2}">
      <dgm:prSet/>
      <dgm:spPr/>
      <dgm:t>
        <a:bodyPr/>
        <a:lstStyle/>
        <a:p>
          <a:endParaRPr lang="ru-RU"/>
        </a:p>
      </dgm:t>
    </dgm:pt>
    <dgm:pt modelId="{3B9C1D06-76AA-401E-8F96-24DC9F172039}" type="sibTrans" cxnId="{42ABFBAB-5F4D-4634-852C-B51E0F6E85D2}">
      <dgm:prSet/>
      <dgm:spPr/>
      <dgm:t>
        <a:bodyPr/>
        <a:lstStyle/>
        <a:p>
          <a:endParaRPr lang="ru-RU"/>
        </a:p>
      </dgm:t>
    </dgm:pt>
    <dgm:pt modelId="{76E57708-E37D-423D-AC7D-D3A485A9930B}">
      <dgm:prSet phldrT="[Текст]"/>
      <dgm:spPr/>
      <dgm:t>
        <a:bodyPr/>
        <a:lstStyle/>
        <a:p>
          <a:r>
            <a:rPr lang="ru-RU" dirty="0" smtClean="0"/>
            <a:t>Лечебная косметика</a:t>
          </a:r>
          <a:endParaRPr lang="ru-RU" dirty="0"/>
        </a:p>
      </dgm:t>
    </dgm:pt>
    <dgm:pt modelId="{E84E5EC5-A0CB-4CEF-A8D5-D8B0CD1E59DF}" type="parTrans" cxnId="{7221FED7-D81A-448E-840B-05A68AD35920}">
      <dgm:prSet/>
      <dgm:spPr/>
      <dgm:t>
        <a:bodyPr/>
        <a:lstStyle/>
        <a:p>
          <a:endParaRPr lang="ru-RU"/>
        </a:p>
      </dgm:t>
    </dgm:pt>
    <dgm:pt modelId="{31862406-3B14-43DA-BAA2-58FAD00CB1E0}" type="sibTrans" cxnId="{7221FED7-D81A-448E-840B-05A68AD35920}">
      <dgm:prSet/>
      <dgm:spPr/>
      <dgm:t>
        <a:bodyPr/>
        <a:lstStyle/>
        <a:p>
          <a:endParaRPr lang="ru-RU"/>
        </a:p>
      </dgm:t>
    </dgm:pt>
    <dgm:pt modelId="{46E7E84A-CC51-4BBF-A3A8-A9CFDD8E4ED1}" type="pres">
      <dgm:prSet presAssocID="{B367F29D-0E29-4697-823B-818C9334D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B69CD6-DC8B-4859-B23A-002F77AF0FC0}" type="pres">
      <dgm:prSet presAssocID="{0FC55BEC-DDF1-4DB4-84C9-4463E16025FB}" presName="hierRoot1" presStyleCnt="0">
        <dgm:presLayoutVars>
          <dgm:hierBranch val="init"/>
        </dgm:presLayoutVars>
      </dgm:prSet>
      <dgm:spPr/>
    </dgm:pt>
    <dgm:pt modelId="{D46F7EDF-9EBE-4645-9786-7D18D94B0691}" type="pres">
      <dgm:prSet presAssocID="{0FC55BEC-DDF1-4DB4-84C9-4463E16025FB}" presName="rootComposite1" presStyleCnt="0"/>
      <dgm:spPr/>
    </dgm:pt>
    <dgm:pt modelId="{354F9765-B75D-45D0-AE5B-75ABCE30428D}" type="pres">
      <dgm:prSet presAssocID="{0FC55BEC-DDF1-4DB4-84C9-4463E16025FB}" presName="rootText1" presStyleLbl="node0" presStyleIdx="0" presStyleCnt="1" custScaleX="130644" custScaleY="109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FC5E35-53A6-42E2-B2CB-34473F79D43F}" type="pres">
      <dgm:prSet presAssocID="{0FC55BEC-DDF1-4DB4-84C9-4463E16025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1F6AA51-8F57-4006-96EB-86105D5CE9B5}" type="pres">
      <dgm:prSet presAssocID="{0FC55BEC-DDF1-4DB4-84C9-4463E16025FB}" presName="hierChild2" presStyleCnt="0"/>
      <dgm:spPr/>
    </dgm:pt>
    <dgm:pt modelId="{DAF817E9-7E75-422C-AA4C-88D3378CCCA2}" type="pres">
      <dgm:prSet presAssocID="{14634114-1A3F-4F91-A401-148DAAAC89E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9B1BA6F-D78A-45A0-9318-95533243614C}" type="pres">
      <dgm:prSet presAssocID="{9D24668D-BEC1-44BE-81CB-1E5D862F8D83}" presName="hierRoot2" presStyleCnt="0">
        <dgm:presLayoutVars>
          <dgm:hierBranch val="init"/>
        </dgm:presLayoutVars>
      </dgm:prSet>
      <dgm:spPr/>
    </dgm:pt>
    <dgm:pt modelId="{AF3B7CB2-FF0C-46DF-8D35-CDEAD2B7C7E8}" type="pres">
      <dgm:prSet presAssocID="{9D24668D-BEC1-44BE-81CB-1E5D862F8D83}" presName="rootComposite" presStyleCnt="0"/>
      <dgm:spPr/>
    </dgm:pt>
    <dgm:pt modelId="{907783D6-4B2D-41A3-BCC0-B8BFCCD33CD0}" type="pres">
      <dgm:prSet presAssocID="{9D24668D-BEC1-44BE-81CB-1E5D862F8D83}" presName="rootText" presStyleLbl="node2" presStyleIdx="0" presStyleCnt="3" custScaleY="119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148C6-29D1-44D2-95DC-87B6B9860B97}" type="pres">
      <dgm:prSet presAssocID="{9D24668D-BEC1-44BE-81CB-1E5D862F8D83}" presName="rootConnector" presStyleLbl="node2" presStyleIdx="0" presStyleCnt="3"/>
      <dgm:spPr/>
      <dgm:t>
        <a:bodyPr/>
        <a:lstStyle/>
        <a:p>
          <a:endParaRPr lang="ru-RU"/>
        </a:p>
      </dgm:t>
    </dgm:pt>
    <dgm:pt modelId="{36D31BC0-1113-4DDF-8055-79127F18C175}" type="pres">
      <dgm:prSet presAssocID="{9D24668D-BEC1-44BE-81CB-1E5D862F8D83}" presName="hierChild4" presStyleCnt="0"/>
      <dgm:spPr/>
    </dgm:pt>
    <dgm:pt modelId="{C3FAC6E7-F6C6-4988-BF6C-87D4371C9A47}" type="pres">
      <dgm:prSet presAssocID="{9D24668D-BEC1-44BE-81CB-1E5D862F8D83}" presName="hierChild5" presStyleCnt="0"/>
      <dgm:spPr/>
    </dgm:pt>
    <dgm:pt modelId="{B3530E19-5B6A-4EC6-B51E-DB43FE734F43}" type="pres">
      <dgm:prSet presAssocID="{D42DCEDF-03D2-47FB-B0B4-82D0DDC0F01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9515F41-3DAF-411D-B4A7-2CF59684E32B}" type="pres">
      <dgm:prSet presAssocID="{3B7BFEEA-122A-43EB-8BBF-500BD77E4244}" presName="hierRoot2" presStyleCnt="0">
        <dgm:presLayoutVars>
          <dgm:hierBranch val="init"/>
        </dgm:presLayoutVars>
      </dgm:prSet>
      <dgm:spPr/>
    </dgm:pt>
    <dgm:pt modelId="{3CC38F42-F171-4219-95F7-9CA27F8A2BE7}" type="pres">
      <dgm:prSet presAssocID="{3B7BFEEA-122A-43EB-8BBF-500BD77E4244}" presName="rootComposite" presStyleCnt="0"/>
      <dgm:spPr/>
    </dgm:pt>
    <dgm:pt modelId="{80CBBE6C-91F2-4918-8669-A4F036B15B07}" type="pres">
      <dgm:prSet presAssocID="{3B7BFEEA-122A-43EB-8BBF-500BD77E4244}" presName="rootText" presStyleLbl="node2" presStyleIdx="1" presStyleCnt="3" custScaleY="119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01FE6-675B-4706-840B-3667EBE5C50A}" type="pres">
      <dgm:prSet presAssocID="{3B7BFEEA-122A-43EB-8BBF-500BD77E4244}" presName="rootConnector" presStyleLbl="node2" presStyleIdx="1" presStyleCnt="3"/>
      <dgm:spPr/>
      <dgm:t>
        <a:bodyPr/>
        <a:lstStyle/>
        <a:p>
          <a:endParaRPr lang="ru-RU"/>
        </a:p>
      </dgm:t>
    </dgm:pt>
    <dgm:pt modelId="{6CB5CB13-3049-4437-A91F-17A91AAAF53A}" type="pres">
      <dgm:prSet presAssocID="{3B7BFEEA-122A-43EB-8BBF-500BD77E4244}" presName="hierChild4" presStyleCnt="0"/>
      <dgm:spPr/>
    </dgm:pt>
    <dgm:pt modelId="{91796292-B34E-4F06-9FB8-DE5D1D04432F}" type="pres">
      <dgm:prSet presAssocID="{3B7BFEEA-122A-43EB-8BBF-500BD77E4244}" presName="hierChild5" presStyleCnt="0"/>
      <dgm:spPr/>
    </dgm:pt>
    <dgm:pt modelId="{1DF38AE2-DEAB-4725-951C-5F6A03C41CF1}" type="pres">
      <dgm:prSet presAssocID="{E84E5EC5-A0CB-4CEF-A8D5-D8B0CD1E59D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34A2EEB-2E38-414D-B9AF-25B3CB148236}" type="pres">
      <dgm:prSet presAssocID="{76E57708-E37D-423D-AC7D-D3A485A9930B}" presName="hierRoot2" presStyleCnt="0">
        <dgm:presLayoutVars>
          <dgm:hierBranch val="init"/>
        </dgm:presLayoutVars>
      </dgm:prSet>
      <dgm:spPr/>
    </dgm:pt>
    <dgm:pt modelId="{BC79B6D9-DAE9-4093-BB14-9358536ADB26}" type="pres">
      <dgm:prSet presAssocID="{76E57708-E37D-423D-AC7D-D3A485A9930B}" presName="rootComposite" presStyleCnt="0"/>
      <dgm:spPr/>
    </dgm:pt>
    <dgm:pt modelId="{EDE1D78E-FB89-4E4E-A0CD-B37D247E263B}" type="pres">
      <dgm:prSet presAssocID="{76E57708-E37D-423D-AC7D-D3A485A9930B}" presName="rootText" presStyleLbl="node2" presStyleIdx="2" presStyleCnt="3" custScaleY="116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44C2F-C1DB-4547-B5D4-4B4814312400}" type="pres">
      <dgm:prSet presAssocID="{76E57708-E37D-423D-AC7D-D3A485A9930B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1C696B-BC04-484A-BD39-79B134D92E3F}" type="pres">
      <dgm:prSet presAssocID="{76E57708-E37D-423D-AC7D-D3A485A9930B}" presName="hierChild4" presStyleCnt="0"/>
      <dgm:spPr/>
    </dgm:pt>
    <dgm:pt modelId="{5B600009-27D8-4003-AF85-308CD08E4E85}" type="pres">
      <dgm:prSet presAssocID="{76E57708-E37D-423D-AC7D-D3A485A9930B}" presName="hierChild5" presStyleCnt="0"/>
      <dgm:spPr/>
    </dgm:pt>
    <dgm:pt modelId="{4FCB296C-0B9B-4CC3-B39B-CA2C23FFE0ED}" type="pres">
      <dgm:prSet presAssocID="{0FC55BEC-DDF1-4DB4-84C9-4463E16025FB}" presName="hierChild3" presStyleCnt="0"/>
      <dgm:spPr/>
    </dgm:pt>
  </dgm:ptLst>
  <dgm:cxnLst>
    <dgm:cxn modelId="{3C05C2AB-D6AC-4F22-A0E9-00755C19985B}" type="presOf" srcId="{9D24668D-BEC1-44BE-81CB-1E5D862F8D83}" destId="{907783D6-4B2D-41A3-BCC0-B8BFCCD33CD0}" srcOrd="0" destOrd="0" presId="urn:microsoft.com/office/officeart/2005/8/layout/orgChart1"/>
    <dgm:cxn modelId="{EBA69DC7-B73D-4D7B-B8D7-AE99D125E091}" type="presOf" srcId="{0FC55BEC-DDF1-4DB4-84C9-4463E16025FB}" destId="{354F9765-B75D-45D0-AE5B-75ABCE30428D}" srcOrd="0" destOrd="0" presId="urn:microsoft.com/office/officeart/2005/8/layout/orgChart1"/>
    <dgm:cxn modelId="{6C569E6B-2D9E-485D-B2F6-585A441228BD}" type="presOf" srcId="{3B7BFEEA-122A-43EB-8BBF-500BD77E4244}" destId="{FD701FE6-675B-4706-840B-3667EBE5C50A}" srcOrd="1" destOrd="0" presId="urn:microsoft.com/office/officeart/2005/8/layout/orgChart1"/>
    <dgm:cxn modelId="{42ABFBAB-5F4D-4634-852C-B51E0F6E85D2}" srcId="{0FC55BEC-DDF1-4DB4-84C9-4463E16025FB}" destId="{3B7BFEEA-122A-43EB-8BBF-500BD77E4244}" srcOrd="1" destOrd="0" parTransId="{D42DCEDF-03D2-47FB-B0B4-82D0DDC0F014}" sibTransId="{3B9C1D06-76AA-401E-8F96-24DC9F172039}"/>
    <dgm:cxn modelId="{0582FB40-B666-4016-BB16-8A92A2FB03AB}" type="presOf" srcId="{14634114-1A3F-4F91-A401-148DAAAC89E8}" destId="{DAF817E9-7E75-422C-AA4C-88D3378CCCA2}" srcOrd="0" destOrd="0" presId="urn:microsoft.com/office/officeart/2005/8/layout/orgChart1"/>
    <dgm:cxn modelId="{BA754AE6-0599-4E7E-BE0B-74175A0985EB}" type="presOf" srcId="{B367F29D-0E29-4697-823B-818C9334D367}" destId="{46E7E84A-CC51-4BBF-A3A8-A9CFDD8E4ED1}" srcOrd="0" destOrd="0" presId="urn:microsoft.com/office/officeart/2005/8/layout/orgChart1"/>
    <dgm:cxn modelId="{7221FED7-D81A-448E-840B-05A68AD35920}" srcId="{0FC55BEC-DDF1-4DB4-84C9-4463E16025FB}" destId="{76E57708-E37D-423D-AC7D-D3A485A9930B}" srcOrd="2" destOrd="0" parTransId="{E84E5EC5-A0CB-4CEF-A8D5-D8B0CD1E59DF}" sibTransId="{31862406-3B14-43DA-BAA2-58FAD00CB1E0}"/>
    <dgm:cxn modelId="{A21546C5-B839-4925-B420-B49FFAE7F4B1}" type="presOf" srcId="{3B7BFEEA-122A-43EB-8BBF-500BD77E4244}" destId="{80CBBE6C-91F2-4918-8669-A4F036B15B07}" srcOrd="0" destOrd="0" presId="urn:microsoft.com/office/officeart/2005/8/layout/orgChart1"/>
    <dgm:cxn modelId="{9DBD49AE-AEF9-4CFD-A235-FABE371C937B}" type="presOf" srcId="{76E57708-E37D-423D-AC7D-D3A485A9930B}" destId="{EDE1D78E-FB89-4E4E-A0CD-B37D247E263B}" srcOrd="0" destOrd="0" presId="urn:microsoft.com/office/officeart/2005/8/layout/orgChart1"/>
    <dgm:cxn modelId="{945C4FC2-32EE-442B-9F8A-2A8B0F458E1E}" type="presOf" srcId="{76E57708-E37D-423D-AC7D-D3A485A9930B}" destId="{7AE44C2F-C1DB-4547-B5D4-4B4814312400}" srcOrd="1" destOrd="0" presId="urn:microsoft.com/office/officeart/2005/8/layout/orgChart1"/>
    <dgm:cxn modelId="{394F6F0A-E2B4-414E-B3E6-D76A4367AA90}" srcId="{0FC55BEC-DDF1-4DB4-84C9-4463E16025FB}" destId="{9D24668D-BEC1-44BE-81CB-1E5D862F8D83}" srcOrd="0" destOrd="0" parTransId="{14634114-1A3F-4F91-A401-148DAAAC89E8}" sibTransId="{DF01341F-6CC2-4A70-BE81-CF0390467DB1}"/>
    <dgm:cxn modelId="{C7E54812-5895-44E9-A23A-32807F712E82}" srcId="{B367F29D-0E29-4697-823B-818C9334D367}" destId="{0FC55BEC-DDF1-4DB4-84C9-4463E16025FB}" srcOrd="0" destOrd="0" parTransId="{59CFFE97-4485-4DAA-844D-8C222A4C0BEE}" sibTransId="{6649E936-8A9A-4FEA-82D9-60689C881118}"/>
    <dgm:cxn modelId="{5DA9100E-6B16-432D-8819-75B48B3ED5B8}" type="presOf" srcId="{D42DCEDF-03D2-47FB-B0B4-82D0DDC0F014}" destId="{B3530E19-5B6A-4EC6-B51E-DB43FE734F43}" srcOrd="0" destOrd="0" presId="urn:microsoft.com/office/officeart/2005/8/layout/orgChart1"/>
    <dgm:cxn modelId="{2FE34119-7912-4C8B-AEB8-9A8A74BFADB7}" type="presOf" srcId="{9D24668D-BEC1-44BE-81CB-1E5D862F8D83}" destId="{507148C6-29D1-44D2-95DC-87B6B9860B97}" srcOrd="1" destOrd="0" presId="urn:microsoft.com/office/officeart/2005/8/layout/orgChart1"/>
    <dgm:cxn modelId="{095D5645-DEB2-426B-9393-371559BDDE83}" type="presOf" srcId="{E84E5EC5-A0CB-4CEF-A8D5-D8B0CD1E59DF}" destId="{1DF38AE2-DEAB-4725-951C-5F6A03C41CF1}" srcOrd="0" destOrd="0" presId="urn:microsoft.com/office/officeart/2005/8/layout/orgChart1"/>
    <dgm:cxn modelId="{BD48D826-6AB8-41F1-9570-07CBD8FB4858}" type="presOf" srcId="{0FC55BEC-DDF1-4DB4-84C9-4463E16025FB}" destId="{C2FC5E35-53A6-42E2-B2CB-34473F79D43F}" srcOrd="1" destOrd="0" presId="urn:microsoft.com/office/officeart/2005/8/layout/orgChart1"/>
    <dgm:cxn modelId="{A504AE95-ABDA-4216-938F-B63802199B61}" type="presParOf" srcId="{46E7E84A-CC51-4BBF-A3A8-A9CFDD8E4ED1}" destId="{F5B69CD6-DC8B-4859-B23A-002F77AF0FC0}" srcOrd="0" destOrd="0" presId="urn:microsoft.com/office/officeart/2005/8/layout/orgChart1"/>
    <dgm:cxn modelId="{4F9F8CBE-74BE-4827-A97B-933A20270A7D}" type="presParOf" srcId="{F5B69CD6-DC8B-4859-B23A-002F77AF0FC0}" destId="{D46F7EDF-9EBE-4645-9786-7D18D94B0691}" srcOrd="0" destOrd="0" presId="urn:microsoft.com/office/officeart/2005/8/layout/orgChart1"/>
    <dgm:cxn modelId="{A9C08A47-5CED-4114-9643-602FEDEC88C7}" type="presParOf" srcId="{D46F7EDF-9EBE-4645-9786-7D18D94B0691}" destId="{354F9765-B75D-45D0-AE5B-75ABCE30428D}" srcOrd="0" destOrd="0" presId="urn:microsoft.com/office/officeart/2005/8/layout/orgChart1"/>
    <dgm:cxn modelId="{B624FC5D-7809-4D03-ACCD-67464F64261D}" type="presParOf" srcId="{D46F7EDF-9EBE-4645-9786-7D18D94B0691}" destId="{C2FC5E35-53A6-42E2-B2CB-34473F79D43F}" srcOrd="1" destOrd="0" presId="urn:microsoft.com/office/officeart/2005/8/layout/orgChart1"/>
    <dgm:cxn modelId="{606B14B1-58C4-4AD9-BE8F-695A64837718}" type="presParOf" srcId="{F5B69CD6-DC8B-4859-B23A-002F77AF0FC0}" destId="{D1F6AA51-8F57-4006-96EB-86105D5CE9B5}" srcOrd="1" destOrd="0" presId="urn:microsoft.com/office/officeart/2005/8/layout/orgChart1"/>
    <dgm:cxn modelId="{21AB4FE8-A195-4456-95D0-B4EB90203398}" type="presParOf" srcId="{D1F6AA51-8F57-4006-96EB-86105D5CE9B5}" destId="{DAF817E9-7E75-422C-AA4C-88D3378CCCA2}" srcOrd="0" destOrd="0" presId="urn:microsoft.com/office/officeart/2005/8/layout/orgChart1"/>
    <dgm:cxn modelId="{714CA0A2-824C-4001-8A31-F45C59E0A97B}" type="presParOf" srcId="{D1F6AA51-8F57-4006-96EB-86105D5CE9B5}" destId="{A9B1BA6F-D78A-45A0-9318-95533243614C}" srcOrd="1" destOrd="0" presId="urn:microsoft.com/office/officeart/2005/8/layout/orgChart1"/>
    <dgm:cxn modelId="{64D2316D-A732-4D5C-A205-F9922DA7F3EC}" type="presParOf" srcId="{A9B1BA6F-D78A-45A0-9318-95533243614C}" destId="{AF3B7CB2-FF0C-46DF-8D35-CDEAD2B7C7E8}" srcOrd="0" destOrd="0" presId="urn:microsoft.com/office/officeart/2005/8/layout/orgChart1"/>
    <dgm:cxn modelId="{E11EAEA9-0623-4775-A260-B015FC91D693}" type="presParOf" srcId="{AF3B7CB2-FF0C-46DF-8D35-CDEAD2B7C7E8}" destId="{907783D6-4B2D-41A3-BCC0-B8BFCCD33CD0}" srcOrd="0" destOrd="0" presId="urn:microsoft.com/office/officeart/2005/8/layout/orgChart1"/>
    <dgm:cxn modelId="{06E7077D-E0C5-4EA9-8754-866D63700165}" type="presParOf" srcId="{AF3B7CB2-FF0C-46DF-8D35-CDEAD2B7C7E8}" destId="{507148C6-29D1-44D2-95DC-87B6B9860B97}" srcOrd="1" destOrd="0" presId="urn:microsoft.com/office/officeart/2005/8/layout/orgChart1"/>
    <dgm:cxn modelId="{07E461A8-9CF7-478F-BAA9-A2331CD559A4}" type="presParOf" srcId="{A9B1BA6F-D78A-45A0-9318-95533243614C}" destId="{36D31BC0-1113-4DDF-8055-79127F18C175}" srcOrd="1" destOrd="0" presId="urn:microsoft.com/office/officeart/2005/8/layout/orgChart1"/>
    <dgm:cxn modelId="{41D9C108-9752-4A9F-A8CA-7C9DD6637728}" type="presParOf" srcId="{A9B1BA6F-D78A-45A0-9318-95533243614C}" destId="{C3FAC6E7-F6C6-4988-BF6C-87D4371C9A47}" srcOrd="2" destOrd="0" presId="urn:microsoft.com/office/officeart/2005/8/layout/orgChart1"/>
    <dgm:cxn modelId="{58EB5FF3-7D70-4EEF-9EF8-666737E02B47}" type="presParOf" srcId="{D1F6AA51-8F57-4006-96EB-86105D5CE9B5}" destId="{B3530E19-5B6A-4EC6-B51E-DB43FE734F43}" srcOrd="2" destOrd="0" presId="urn:microsoft.com/office/officeart/2005/8/layout/orgChart1"/>
    <dgm:cxn modelId="{0FC55B6C-562B-4D8E-BE7B-7A9CA86C3E9C}" type="presParOf" srcId="{D1F6AA51-8F57-4006-96EB-86105D5CE9B5}" destId="{B9515F41-3DAF-411D-B4A7-2CF59684E32B}" srcOrd="3" destOrd="0" presId="urn:microsoft.com/office/officeart/2005/8/layout/orgChart1"/>
    <dgm:cxn modelId="{4FFFFFDD-34EE-433A-B38E-69CC2FA423C1}" type="presParOf" srcId="{B9515F41-3DAF-411D-B4A7-2CF59684E32B}" destId="{3CC38F42-F171-4219-95F7-9CA27F8A2BE7}" srcOrd="0" destOrd="0" presId="urn:microsoft.com/office/officeart/2005/8/layout/orgChart1"/>
    <dgm:cxn modelId="{11A1545C-7F7A-452A-AF73-8D5CD1D82307}" type="presParOf" srcId="{3CC38F42-F171-4219-95F7-9CA27F8A2BE7}" destId="{80CBBE6C-91F2-4918-8669-A4F036B15B07}" srcOrd="0" destOrd="0" presId="urn:microsoft.com/office/officeart/2005/8/layout/orgChart1"/>
    <dgm:cxn modelId="{98742ED0-1CD2-4E30-B316-4B24050D6AC0}" type="presParOf" srcId="{3CC38F42-F171-4219-95F7-9CA27F8A2BE7}" destId="{FD701FE6-675B-4706-840B-3667EBE5C50A}" srcOrd="1" destOrd="0" presId="urn:microsoft.com/office/officeart/2005/8/layout/orgChart1"/>
    <dgm:cxn modelId="{02BE7487-ABB8-4969-8BBB-50F824A3175E}" type="presParOf" srcId="{B9515F41-3DAF-411D-B4A7-2CF59684E32B}" destId="{6CB5CB13-3049-4437-A91F-17A91AAAF53A}" srcOrd="1" destOrd="0" presId="urn:microsoft.com/office/officeart/2005/8/layout/orgChart1"/>
    <dgm:cxn modelId="{B859AC1B-E281-410A-BF70-468EEB97B75E}" type="presParOf" srcId="{B9515F41-3DAF-411D-B4A7-2CF59684E32B}" destId="{91796292-B34E-4F06-9FB8-DE5D1D04432F}" srcOrd="2" destOrd="0" presId="urn:microsoft.com/office/officeart/2005/8/layout/orgChart1"/>
    <dgm:cxn modelId="{A23331C9-15ED-4921-9B4B-ED24BE5854AA}" type="presParOf" srcId="{D1F6AA51-8F57-4006-96EB-86105D5CE9B5}" destId="{1DF38AE2-DEAB-4725-951C-5F6A03C41CF1}" srcOrd="4" destOrd="0" presId="urn:microsoft.com/office/officeart/2005/8/layout/orgChart1"/>
    <dgm:cxn modelId="{831EDCAB-F64C-4EB6-850B-01F0A379C8AB}" type="presParOf" srcId="{D1F6AA51-8F57-4006-96EB-86105D5CE9B5}" destId="{934A2EEB-2E38-414D-B9AF-25B3CB148236}" srcOrd="5" destOrd="0" presId="urn:microsoft.com/office/officeart/2005/8/layout/orgChart1"/>
    <dgm:cxn modelId="{1880E0E6-683E-417F-81D8-C4006BEE1491}" type="presParOf" srcId="{934A2EEB-2E38-414D-B9AF-25B3CB148236}" destId="{BC79B6D9-DAE9-4093-BB14-9358536ADB26}" srcOrd="0" destOrd="0" presId="urn:microsoft.com/office/officeart/2005/8/layout/orgChart1"/>
    <dgm:cxn modelId="{2D689B6A-4539-46B6-801F-37C9E49748CB}" type="presParOf" srcId="{BC79B6D9-DAE9-4093-BB14-9358536ADB26}" destId="{EDE1D78E-FB89-4E4E-A0CD-B37D247E263B}" srcOrd="0" destOrd="0" presId="urn:microsoft.com/office/officeart/2005/8/layout/orgChart1"/>
    <dgm:cxn modelId="{C145E657-1EE5-4C4B-8A6E-F065045336F4}" type="presParOf" srcId="{BC79B6D9-DAE9-4093-BB14-9358536ADB26}" destId="{7AE44C2F-C1DB-4547-B5D4-4B4814312400}" srcOrd="1" destOrd="0" presId="urn:microsoft.com/office/officeart/2005/8/layout/orgChart1"/>
    <dgm:cxn modelId="{CCBBBC44-2ADF-427E-954F-7056F95331CE}" type="presParOf" srcId="{934A2EEB-2E38-414D-B9AF-25B3CB148236}" destId="{101C696B-BC04-484A-BD39-79B134D92E3F}" srcOrd="1" destOrd="0" presId="urn:microsoft.com/office/officeart/2005/8/layout/orgChart1"/>
    <dgm:cxn modelId="{A12A3310-7F8F-42A0-82CE-83F5E01C59CE}" type="presParOf" srcId="{934A2EEB-2E38-414D-B9AF-25B3CB148236}" destId="{5B600009-27D8-4003-AF85-308CD08E4E85}" srcOrd="2" destOrd="0" presId="urn:microsoft.com/office/officeart/2005/8/layout/orgChart1"/>
    <dgm:cxn modelId="{D6E5843B-6169-48E2-9657-27A9C51603B9}" type="presParOf" srcId="{F5B69CD6-DC8B-4859-B23A-002F77AF0FC0}" destId="{4FCB296C-0B9B-4CC3-B39B-CA2C23FFE0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38AE2-DEAB-4725-951C-5F6A03C41CF1}">
      <dsp:nvSpPr>
        <dsp:cNvPr id="0" name=""/>
        <dsp:cNvSpPr/>
      </dsp:nvSpPr>
      <dsp:spPr>
        <a:xfrm>
          <a:off x="4114799" y="188085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30E19-5B6A-4EC6-B51E-DB43FE734F43}">
      <dsp:nvSpPr>
        <dsp:cNvPr id="0" name=""/>
        <dsp:cNvSpPr/>
      </dsp:nvSpPr>
      <dsp:spPr>
        <a:xfrm>
          <a:off x="4069079" y="188085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817E9-7E75-422C-AA4C-88D3378CCCA2}">
      <dsp:nvSpPr>
        <dsp:cNvPr id="0" name=""/>
        <dsp:cNvSpPr/>
      </dsp:nvSpPr>
      <dsp:spPr>
        <a:xfrm>
          <a:off x="1203548" y="188085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F9765-B75D-45D0-AE5B-75ABCE30428D}">
      <dsp:nvSpPr>
        <dsp:cNvPr id="0" name=""/>
        <dsp:cNvSpPr/>
      </dsp:nvSpPr>
      <dsp:spPr>
        <a:xfrm>
          <a:off x="2543157" y="565145"/>
          <a:ext cx="3143285" cy="1315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Косметические средства для детей</a:t>
          </a:r>
          <a:endParaRPr lang="ru-RU" sz="2700" kern="1200" dirty="0"/>
        </a:p>
      </dsp:txBody>
      <dsp:txXfrm>
        <a:off x="2543157" y="565145"/>
        <a:ext cx="3143285" cy="1315705"/>
      </dsp:txXfrm>
    </dsp:sp>
    <dsp:sp modelId="{907783D6-4B2D-41A3-BCC0-B8BFCCD33CD0}">
      <dsp:nvSpPr>
        <dsp:cNvPr id="0" name=""/>
        <dsp:cNvSpPr/>
      </dsp:nvSpPr>
      <dsp:spPr>
        <a:xfrm>
          <a:off x="552" y="2386109"/>
          <a:ext cx="2405992" cy="1438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Гигиеническая косметика</a:t>
          </a:r>
          <a:endParaRPr lang="ru-RU" sz="2700" kern="1200" dirty="0"/>
        </a:p>
      </dsp:txBody>
      <dsp:txXfrm>
        <a:off x="552" y="2386109"/>
        <a:ext cx="2405992" cy="1438170"/>
      </dsp:txXfrm>
    </dsp:sp>
    <dsp:sp modelId="{80CBBE6C-91F2-4918-8669-A4F036B15B07}">
      <dsp:nvSpPr>
        <dsp:cNvPr id="0" name=""/>
        <dsp:cNvSpPr/>
      </dsp:nvSpPr>
      <dsp:spPr>
        <a:xfrm>
          <a:off x="2911803" y="2386109"/>
          <a:ext cx="2405992" cy="1438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Декоративная косметика</a:t>
          </a:r>
          <a:endParaRPr lang="ru-RU" sz="2700" kern="1200" dirty="0"/>
        </a:p>
      </dsp:txBody>
      <dsp:txXfrm>
        <a:off x="2911803" y="2386109"/>
        <a:ext cx="2405992" cy="1438182"/>
      </dsp:txXfrm>
    </dsp:sp>
    <dsp:sp modelId="{EDE1D78E-FB89-4E4E-A0CD-B37D247E263B}">
      <dsp:nvSpPr>
        <dsp:cNvPr id="0" name=""/>
        <dsp:cNvSpPr/>
      </dsp:nvSpPr>
      <dsp:spPr>
        <a:xfrm>
          <a:off x="5823054" y="2386109"/>
          <a:ext cx="2405992" cy="1400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Лечебная косметика</a:t>
          </a:r>
          <a:endParaRPr lang="ru-RU" sz="2700" kern="1200" dirty="0"/>
        </a:p>
      </dsp:txBody>
      <dsp:txXfrm>
        <a:off x="5823054" y="2386109"/>
        <a:ext cx="2405992" cy="140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D58B-B1DA-46A4-86B3-3D05B55B690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C716-5E9F-4580-BCC9-3DD29E2739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6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C716-5E9F-4580-BCC9-3DD29E2739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C716-5E9F-4580-BCC9-3DD29E2739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A5743-3128-4822-81D0-BA6FB64DAB2C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1B248-65B0-4957-B4BD-89B21BF5A0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7"/>
            <a:ext cx="7772400" cy="18573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Детская косметика </a:t>
            </a:r>
            <a:br>
              <a:rPr lang="ru-RU" sz="4800" dirty="0" smtClean="0"/>
            </a:br>
            <a:r>
              <a:rPr lang="ru-RU" sz="4800" dirty="0" smtClean="0"/>
              <a:t>«ЗА» и «ПРОТИВ»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42862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000" b="1" dirty="0" smtClean="0"/>
              <a:t>                               </a:t>
            </a:r>
          </a:p>
          <a:p>
            <a:pPr algn="l"/>
            <a:endParaRPr lang="ru-RU" sz="2000" b="1" dirty="0" smtClean="0"/>
          </a:p>
          <a:p>
            <a:pPr algn="l"/>
            <a:r>
              <a:rPr lang="ru-RU" sz="2800" b="1" dirty="0" smtClean="0"/>
              <a:t>МОУ </a:t>
            </a:r>
            <a:r>
              <a:rPr lang="ru-RU" sz="2800" b="1" dirty="0" err="1" smtClean="0"/>
              <a:t>оош</a:t>
            </a:r>
            <a:r>
              <a:rPr lang="ru-RU" sz="2800" b="1" dirty="0" smtClean="0"/>
              <a:t> №78</a:t>
            </a:r>
          </a:p>
          <a:p>
            <a:pPr algn="l"/>
            <a:r>
              <a:rPr lang="ru-RU" sz="2800" b="1" dirty="0" smtClean="0"/>
              <a:t> 4 «А» класс 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93234"/>
            <a:ext cx="5357850" cy="397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3429024" cy="1057260"/>
          </a:xfrm>
        </p:spPr>
        <p:txBody>
          <a:bodyPr/>
          <a:lstStyle/>
          <a:p>
            <a:r>
              <a:rPr lang="ru-RU" sz="3600" dirty="0" smtClean="0"/>
              <a:t>Мы провели анкетирование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928802"/>
            <a:ext cx="3000396" cy="3643338"/>
          </a:xfr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На вопросы анкеты отвечали девочки начальных классов нашей школы. </a:t>
            </a:r>
          </a:p>
          <a:p>
            <a:r>
              <a:rPr lang="ru-RU" dirty="0" smtClean="0"/>
              <a:t>     График  указывает на положительные ответы.</a:t>
            </a:r>
          </a:p>
          <a:p>
            <a:r>
              <a:rPr lang="ru-RU" b="1" dirty="0" smtClean="0"/>
              <a:t>     Вывод: </a:t>
            </a:r>
          </a:p>
          <a:p>
            <a:r>
              <a:rPr lang="ru-RU" sz="1300" dirty="0" smtClean="0"/>
              <a:t>      </a:t>
            </a:r>
            <a:r>
              <a:rPr lang="ru-RU" sz="1600" dirty="0" smtClean="0"/>
              <a:t>Чем старше девочки, тем больше им хочется пользоваться косметикой.     О вреде косметики они или не знают или считают , что взрослые преувеличивают опасность.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00430" y="1643050"/>
          <a:ext cx="535785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857520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Ассортимент детской косметики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357554" y="500042"/>
          <a:ext cx="544356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28614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Диаграмма ассортимента детской косметики</a:t>
            </a:r>
            <a:endParaRPr lang="ru-RU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Эмблемы известных марок детской косметики</a:t>
            </a:r>
            <a:endParaRPr lang="ru-RU" sz="4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35745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14554"/>
            <a:ext cx="178595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178595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500570"/>
            <a:ext cx="164307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572008"/>
            <a:ext cx="157163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86256"/>
            <a:ext cx="171451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Результаты анкетирования: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357298"/>
          <a:ext cx="8358246" cy="4424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3140"/>
                <a:gridCol w="2000264"/>
                <a:gridCol w="2143140"/>
                <a:gridCol w="207170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Нужна ли  </a:t>
                      </a:r>
                      <a:r>
                        <a:rPr lang="ru-RU" sz="1400" dirty="0" smtClean="0"/>
                        <a:t>школьникам</a:t>
                      </a:r>
                      <a:r>
                        <a:rPr lang="ru-RU" sz="1600" dirty="0" smtClean="0"/>
                        <a:t> декоративная косметика?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Можно ли без опаски пользоваться детской косметикой?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Должна ли детская косметика  продаваться в обычных магазинах?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Школьный фельдшер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Психолог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2 «А» класса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Учитель 4 «А» класса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Мальчики нашего класса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91%;</a:t>
                      </a:r>
                      <a:r>
                        <a:rPr lang="ru-RU" baseline="0" dirty="0" smtClean="0"/>
                        <a:t> Да 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73%; Да 27%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Нет46%; Да 54%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Девочки нашего класса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91%; Нет 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83%; Нет 17%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60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Потребительский анализ косметических средств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97000"/>
          <a:ext cx="8286808" cy="535349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28547"/>
                <a:gridCol w="1286031"/>
                <a:gridCol w="928694"/>
                <a:gridCol w="1714512"/>
                <a:gridCol w="1571636"/>
                <a:gridCol w="1857388"/>
              </a:tblGrid>
              <a:tr h="244454"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 </a:t>
                      </a:r>
                      <a:r>
                        <a:rPr lang="ru-RU" sz="1000" dirty="0" smtClean="0"/>
                        <a:t>средства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Эмблема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Назначение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Потребительский анализ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Состав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Рекомендации по использованию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Побочные эффекты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</a:tr>
              <a:tr h="75884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Принцесса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Тени для век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Содержит </a:t>
                      </a:r>
                      <a:r>
                        <a:rPr lang="ru-RU" sz="900" dirty="0"/>
                        <a:t>витамины </a:t>
                      </a:r>
                      <a:r>
                        <a:rPr lang="ru-RU" sz="900" dirty="0" smtClean="0"/>
                        <a:t>А,Е,В5,В3. Отдушки. Эмульгаторы TEA (</a:t>
                      </a:r>
                      <a:r>
                        <a:rPr lang="ru-RU" sz="900" dirty="0" err="1" smtClean="0"/>
                        <a:t>Trithanolamine</a:t>
                      </a:r>
                      <a:r>
                        <a:rPr lang="ru-RU" sz="900" dirty="0" smtClean="0"/>
                        <a:t>)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Пользоваться под присмотром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Взрослых. Не </a:t>
                      </a:r>
                      <a:r>
                        <a:rPr lang="ru-RU" sz="900" baseline="0" dirty="0" smtClean="0"/>
                        <a:t> для ежедневного использования.</a:t>
                      </a:r>
                      <a:endParaRPr lang="ru-RU" sz="90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Возможна аллергия, заболевания кожи, воспаление век. Срок годности ограничен.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  <a:tr h="715330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Маленькая фея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Лак для ногтей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Не </a:t>
                      </a:r>
                      <a:r>
                        <a:rPr lang="ru-RU" sz="900" dirty="0"/>
                        <a:t>содержит ацетон</a:t>
                      </a:r>
                      <a:r>
                        <a:rPr lang="ru-RU" sz="900" dirty="0" smtClean="0"/>
                        <a:t>. Отдушки. </a:t>
                      </a:r>
                      <a:r>
                        <a:rPr lang="ru-RU" sz="900" dirty="0" err="1" smtClean="0"/>
                        <a:t>Эмульгаторы.TEA</a:t>
                      </a:r>
                      <a:r>
                        <a:rPr lang="ru-RU" sz="900" dirty="0" smtClean="0"/>
                        <a:t> (</a:t>
                      </a:r>
                      <a:r>
                        <a:rPr lang="ru-RU" sz="900" dirty="0" err="1" smtClean="0"/>
                        <a:t>Trithanolamine</a:t>
                      </a:r>
                      <a:r>
                        <a:rPr lang="ru-RU" sz="900" dirty="0" smtClean="0"/>
                        <a:t>)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Пользоваться под присмотром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взрослых. Не </a:t>
                      </a:r>
                      <a:r>
                        <a:rPr lang="ru-RU" sz="900" baseline="0" dirty="0" smtClean="0"/>
                        <a:t> для ежедневного использования.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Возможна </a:t>
                      </a:r>
                      <a:r>
                        <a:rPr lang="ru-RU" sz="900" dirty="0" smtClean="0"/>
                        <a:t>аллергия. Срок годности ограничен.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  <a:tr h="1006502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Ушастый нянь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/>
                        <a:t>Шампунь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Содержит </a:t>
                      </a:r>
                      <a:r>
                        <a:rPr lang="ru-RU" sz="900" dirty="0"/>
                        <a:t>натуральные  компоненты: масло календулы, персика</a:t>
                      </a:r>
                      <a:r>
                        <a:rPr lang="ru-RU" sz="900" dirty="0" smtClean="0"/>
                        <a:t>. Отдушки. Эмульгаторы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Защищает волосы от воздействия окружающей среды 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/>
                        <a:t>Возможна </a:t>
                      </a:r>
                      <a:r>
                        <a:rPr lang="ru-RU" sz="900" dirty="0" smtClean="0"/>
                        <a:t>аллергия, воспаление и раздражение при попадании шампуня в глаза. Срок годности ограничен.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  <a:tr h="715330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Дракоша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000" dirty="0"/>
                        <a:t>Зубная паста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Содержит </a:t>
                      </a:r>
                      <a:r>
                        <a:rPr lang="ru-RU" sz="900" dirty="0"/>
                        <a:t>витамины  </a:t>
                      </a:r>
                      <a:r>
                        <a:rPr lang="ru-RU" sz="900" dirty="0" smtClean="0"/>
                        <a:t>А, Е, В5,В3. Отдушки. Эмульгаторы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/>
                        <a:t>Защищает зубы от возникновения кариеса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 Отбеливатели влияют на эмаль зубов. Срок годности ограничен.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  <a:tr h="757058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Мое солнышко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/>
                        <a:t>Жидкое мыло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Содержит </a:t>
                      </a:r>
                      <a:r>
                        <a:rPr lang="ru-RU" sz="900" dirty="0"/>
                        <a:t>натуральные  компоненты: масло авокадо</a:t>
                      </a:r>
                      <a:r>
                        <a:rPr lang="ru-RU" sz="900" dirty="0" smtClean="0"/>
                        <a:t>. Эмульгаторы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Предотвращает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чрезмерное высушивание кожи.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Возможна аллергия, воспаление и раздражение кожи. Срок годности ограничен.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  <a:tr h="61246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/>
                        <a:t>Johnson's Baby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99" marR="275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Масло для тела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Содержит </a:t>
                      </a:r>
                      <a:r>
                        <a:rPr lang="ru-RU" sz="900" dirty="0"/>
                        <a:t>витамины  А, Е, </a:t>
                      </a:r>
                      <a:r>
                        <a:rPr lang="ru-RU" sz="900" dirty="0" smtClean="0"/>
                        <a:t>В5,В3. DEA – </a:t>
                      </a:r>
                      <a:r>
                        <a:rPr lang="ru-RU" sz="900" dirty="0" err="1" smtClean="0"/>
                        <a:t>diethanolamine</a:t>
                      </a:r>
                      <a:r>
                        <a:rPr lang="ru-RU" sz="900" dirty="0" smtClean="0"/>
                        <a:t>. Эмульгаторы.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/>
                        <a:t>Защищает от воздействия окружающей среды</a:t>
                      </a:r>
                      <a:endParaRPr lang="ru-RU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Возможна аллергия, воспаление и раздражение кожи. Срок годности ограничен.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599" marR="27599" marT="0" marB="0" anchor="ctr"/>
                </a:tc>
              </a:tr>
            </a:tbl>
          </a:graphicData>
        </a:graphic>
      </p:graphicFrame>
      <p:pic>
        <p:nvPicPr>
          <p:cNvPr id="4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1000132" cy="571504"/>
          </a:xfrm>
          <a:prstGeom prst="rect">
            <a:avLst/>
          </a:prstGeom>
          <a:noFill/>
        </p:spPr>
      </p:pic>
      <p:pic>
        <p:nvPicPr>
          <p:cNvPr id="5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823909" cy="571504"/>
          </a:xfrm>
          <a:prstGeom prst="rect">
            <a:avLst/>
          </a:prstGeom>
          <a:noFill/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929066"/>
            <a:ext cx="714380" cy="428628"/>
          </a:xfrm>
          <a:prstGeom prst="rect">
            <a:avLst/>
          </a:prstGeom>
          <a:noFill/>
        </p:spPr>
      </p:pic>
      <p:pic>
        <p:nvPicPr>
          <p:cNvPr id="7" name="Рисунок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642942" cy="571504"/>
          </a:xfrm>
          <a:prstGeom prst="rect">
            <a:avLst/>
          </a:prstGeom>
          <a:noFill/>
        </p:spPr>
      </p:pic>
      <p:pic>
        <p:nvPicPr>
          <p:cNvPr id="8" name="Рисунок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500702"/>
            <a:ext cx="785818" cy="571504"/>
          </a:xfrm>
          <a:prstGeom prst="rect">
            <a:avLst/>
          </a:prstGeom>
          <a:noFill/>
        </p:spPr>
      </p:pic>
      <p:pic>
        <p:nvPicPr>
          <p:cNvPr id="9" name="Рисунок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6215082"/>
            <a:ext cx="785786" cy="45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3857652" cy="1500199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2828784"/>
            <a:ext cx="2390804" cy="25290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Мы спросили девочек еще раз:</a:t>
            </a:r>
          </a:p>
          <a:p>
            <a:pPr algn="ctr"/>
            <a:r>
              <a:rPr lang="ru-RU" sz="2000" dirty="0" smtClean="0"/>
              <a:t>Вредна ли декоративная косметика?</a:t>
            </a:r>
            <a:endParaRPr lang="ru-RU" sz="20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type="pic" idx="1"/>
          </p:nvPr>
        </p:nvGraphicFramePr>
        <p:xfrm>
          <a:off x="4143372" y="1000108"/>
          <a:ext cx="471490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              </a:t>
            </a:r>
          </a:p>
          <a:p>
            <a:pPr algn="ctr">
              <a:buNone/>
            </a:pPr>
            <a:r>
              <a:rPr lang="ru-RU" dirty="0" smtClean="0"/>
              <a:t>                     Вывод напрашивается сам собою:</a:t>
            </a:r>
          </a:p>
          <a:p>
            <a:pPr algn="ctr">
              <a:buNone/>
            </a:pPr>
            <a:r>
              <a:rPr lang="ru-RU" dirty="0" smtClean="0"/>
              <a:t>                  Кто же прекраснее нас с тобою?</a:t>
            </a:r>
          </a:p>
          <a:p>
            <a:pPr algn="ctr">
              <a:buNone/>
            </a:pPr>
            <a:r>
              <a:rPr lang="ru-RU" dirty="0" smtClean="0"/>
              <a:t>               За организмом нужно следить,</a:t>
            </a:r>
          </a:p>
          <a:p>
            <a:pPr algn="ctr">
              <a:buNone/>
            </a:pPr>
            <a:r>
              <a:rPr lang="ru-RU" dirty="0" smtClean="0"/>
              <a:t>                                     А впечатление не косметикой производить!</a:t>
            </a:r>
          </a:p>
          <a:p>
            <a:pPr algn="ctr">
              <a:buNone/>
            </a:pPr>
            <a:r>
              <a:rPr lang="ru-RU" dirty="0" smtClean="0"/>
              <a:t>                             Все хорошо может быть только в меру,</a:t>
            </a:r>
          </a:p>
          <a:p>
            <a:pPr algn="ctr">
              <a:buNone/>
            </a:pPr>
            <a:r>
              <a:rPr lang="ru-RU" dirty="0" smtClean="0"/>
              <a:t>                                  А нам с тобой что исправлять, к примеру?</a:t>
            </a:r>
          </a:p>
          <a:p>
            <a:pPr algn="ctr">
              <a:buNone/>
            </a:pPr>
            <a:r>
              <a:rPr lang="ru-RU" dirty="0" smtClean="0"/>
              <a:t>                      Косметика детская: за или против?</a:t>
            </a:r>
          </a:p>
          <a:p>
            <a:pPr algn="ctr">
              <a:buNone/>
            </a:pPr>
            <a:r>
              <a:rPr lang="ru-RU" dirty="0" smtClean="0"/>
              <a:t>                                 Вред ли огромный иль польза, напротив?     </a:t>
            </a:r>
          </a:p>
          <a:p>
            <a:pPr algn="ctr">
              <a:buNone/>
            </a:pPr>
            <a:r>
              <a:rPr lang="ru-RU" dirty="0" smtClean="0"/>
              <a:t>              Каждый сам для себя решает,</a:t>
            </a:r>
          </a:p>
          <a:p>
            <a:pPr algn="ctr">
              <a:buNone/>
            </a:pPr>
            <a:r>
              <a:rPr lang="ru-RU" dirty="0" smtClean="0"/>
              <a:t>                        Как поступить всегда сам выбирает!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Зачем нам что-то менять, подкрашивать,</a:t>
            </a:r>
          </a:p>
          <a:p>
            <a:pPr algn="ctr">
              <a:buNone/>
            </a:pPr>
            <a:r>
              <a:rPr lang="ru-RU" dirty="0" smtClean="0"/>
              <a:t>    украшать, если мы и так красивые для наших близких и друзей?</a:t>
            </a:r>
          </a:p>
          <a:p>
            <a:pPr>
              <a:buNone/>
            </a:pPr>
            <a:r>
              <a:rPr lang="ru-RU" dirty="0" smtClean="0"/>
              <a:t>      Берегите свое здоровье!          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872927" cy="36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0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85" y="214290"/>
            <a:ext cx="878689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2000240"/>
            <a:ext cx="7929618" cy="37862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выяснить, как влияют </a:t>
            </a:r>
          </a:p>
          <a:p>
            <a:pPr>
              <a:buNone/>
            </a:pPr>
            <a:r>
              <a:rPr lang="ru-RU" sz="2200" dirty="0" smtClean="0"/>
              <a:t>на здоровье детей</a:t>
            </a:r>
          </a:p>
          <a:p>
            <a:pPr>
              <a:buNone/>
            </a:pPr>
            <a:r>
              <a:rPr lang="ru-RU" sz="2200" dirty="0" smtClean="0"/>
              <a:t> гигиенические </a:t>
            </a:r>
          </a:p>
          <a:p>
            <a:pPr>
              <a:buNone/>
            </a:pPr>
            <a:r>
              <a:rPr lang="ru-RU" sz="2200" dirty="0" smtClean="0"/>
              <a:t>косметические средства;</a:t>
            </a:r>
          </a:p>
          <a:p>
            <a:r>
              <a:rPr lang="ru-RU" sz="2200" dirty="0" smtClean="0"/>
              <a:t>узнать, в чем польза </a:t>
            </a:r>
          </a:p>
          <a:p>
            <a:pPr>
              <a:buNone/>
            </a:pPr>
            <a:r>
              <a:rPr lang="ru-RU" sz="2200" dirty="0" smtClean="0"/>
              <a:t>и вред декоративной косметики для девочек.</a:t>
            </a:r>
          </a:p>
          <a:p>
            <a:endParaRPr lang="ru-RU" b="1" dirty="0"/>
          </a:p>
        </p:txBody>
      </p:sp>
      <p:pic>
        <p:nvPicPr>
          <p:cNvPr id="2050" name="Picture 2" descr="C:\Users\Семён\Desktop\Проект\P101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170894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7786742" cy="41687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3400" dirty="0" smtClean="0"/>
          </a:p>
          <a:p>
            <a:r>
              <a:rPr lang="ru-RU" sz="3400" dirty="0" smtClean="0"/>
              <a:t>Ознакомиться с влиянием</a:t>
            </a:r>
            <a:r>
              <a:rPr lang="ru-RU" sz="3400" b="1" dirty="0" smtClean="0"/>
              <a:t> </a:t>
            </a:r>
            <a:r>
              <a:rPr lang="ru-RU" sz="3400" dirty="0" smtClean="0"/>
              <a:t>детской косметики на здоровье.</a:t>
            </a:r>
          </a:p>
          <a:p>
            <a:r>
              <a:rPr lang="ru-RU" sz="3400" dirty="0" smtClean="0"/>
              <a:t>Выяснить спрос на детскую косметику среди своих сверстников.</a:t>
            </a:r>
          </a:p>
          <a:p>
            <a:r>
              <a:rPr lang="ru-RU" sz="3400" dirty="0" smtClean="0"/>
              <a:t>Сделать выводы и </a:t>
            </a:r>
          </a:p>
          <a:p>
            <a:pPr>
              <a:buNone/>
            </a:pPr>
            <a:r>
              <a:rPr lang="ru-RU" sz="3400" dirty="0" smtClean="0"/>
              <a:t>   поделиться ими </a:t>
            </a:r>
          </a:p>
          <a:p>
            <a:pPr>
              <a:buNone/>
            </a:pPr>
            <a:r>
              <a:rPr lang="ru-RU" sz="3400" dirty="0" smtClean="0"/>
              <a:t>   с одноклассниками.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Гипотезы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85786" y="1928803"/>
            <a:ext cx="7643866" cy="37862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Допустим, что детская декоративная косметика наносит вред организму,</a:t>
            </a:r>
          </a:p>
          <a:p>
            <a:pPr>
              <a:buNone/>
            </a:pPr>
            <a:r>
              <a:rPr lang="ru-RU" sz="2800" dirty="0" smtClean="0"/>
              <a:t>   но если правильно ухаживать за собой,</a:t>
            </a:r>
          </a:p>
          <a:p>
            <a:pPr>
              <a:buNone/>
            </a:pPr>
            <a:r>
              <a:rPr lang="ru-RU" sz="2800" dirty="0" smtClean="0"/>
              <a:t>   то  даже некрасивый человек </a:t>
            </a:r>
          </a:p>
          <a:p>
            <a:pPr>
              <a:buNone/>
            </a:pPr>
            <a:r>
              <a:rPr lang="ru-RU" sz="2800" dirty="0" smtClean="0"/>
              <a:t>   станет красивым.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00164"/>
            <a:ext cx="2571768" cy="23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  </a:t>
            </a:r>
            <a:br>
              <a:rPr lang="ru-RU" sz="4800" b="1" dirty="0" smtClean="0"/>
            </a:br>
            <a:r>
              <a:rPr lang="ru-RU" sz="4800" b="1" dirty="0" smtClean="0"/>
              <a:t>       </a:t>
            </a:r>
            <a:br>
              <a:rPr lang="ru-RU" sz="4800" b="1" dirty="0" smtClean="0"/>
            </a:br>
            <a:r>
              <a:rPr lang="ru-RU" sz="4800" b="1" dirty="0" smtClean="0"/>
              <a:t>Актуальность проекта: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043890" cy="4610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Увеличение ассортимента детской косметики,</a:t>
            </a:r>
          </a:p>
          <a:p>
            <a:pPr>
              <a:buNone/>
            </a:pPr>
            <a:r>
              <a:rPr lang="ru-RU" dirty="0" smtClean="0"/>
              <a:t>    ее необдуманное использование приводит</a:t>
            </a:r>
          </a:p>
          <a:p>
            <a:pPr>
              <a:buNone/>
            </a:pPr>
            <a:r>
              <a:rPr lang="ru-RU" dirty="0" smtClean="0"/>
              <a:t>    к участившимся случаям  возникновения</a:t>
            </a:r>
          </a:p>
          <a:p>
            <a:pPr>
              <a:buNone/>
            </a:pPr>
            <a:r>
              <a:rPr lang="ru-RU" dirty="0" smtClean="0"/>
              <a:t>    аллергии и других </a:t>
            </a:r>
          </a:p>
          <a:p>
            <a:pPr>
              <a:buNone/>
            </a:pPr>
            <a:r>
              <a:rPr lang="ru-RU" dirty="0" smtClean="0"/>
              <a:t>    кожных заболеваний </a:t>
            </a:r>
          </a:p>
          <a:p>
            <a:pPr>
              <a:buNone/>
            </a:pPr>
            <a:r>
              <a:rPr lang="ru-RU" dirty="0" smtClean="0"/>
              <a:t>    на косметические </a:t>
            </a:r>
          </a:p>
          <a:p>
            <a:pPr>
              <a:buNone/>
            </a:pPr>
            <a:r>
              <a:rPr lang="ru-RU" dirty="0" smtClean="0"/>
              <a:t>    средства у девочек </a:t>
            </a:r>
          </a:p>
          <a:p>
            <a:pPr>
              <a:buNone/>
            </a:pPr>
            <a:r>
              <a:rPr lang="ru-RU" dirty="0" smtClean="0"/>
              <a:t>    нашего класса.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Семён\Desktop\Проект\P101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012906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Методы исследования: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643182"/>
            <a:ext cx="7258072" cy="36814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Поисковый.</a:t>
            </a:r>
          </a:p>
          <a:p>
            <a:r>
              <a:rPr lang="ru-RU" sz="2800" dirty="0" smtClean="0"/>
              <a:t>Метод анкетирования.</a:t>
            </a:r>
          </a:p>
          <a:p>
            <a:r>
              <a:rPr lang="ru-RU" sz="2800" dirty="0" smtClean="0"/>
              <a:t>Словесный.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9" y="2071678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b="1" dirty="0" smtClean="0"/>
              <a:t>Поставленная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35480"/>
            <a:ext cx="7500990" cy="4389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800" dirty="0" smtClean="0"/>
              <a:t>Детская косметика – вред или польза?</a:t>
            </a:r>
          </a:p>
          <a:p>
            <a:r>
              <a:rPr lang="ru-RU" sz="2800" dirty="0" smtClean="0"/>
              <a:t>Как быть модным, красивым и не навредить здоровью? </a:t>
            </a:r>
          </a:p>
          <a:p>
            <a:r>
              <a:rPr lang="ru-RU" sz="2800" dirty="0" smtClean="0"/>
              <a:t> Можно ли скрыться от </a:t>
            </a:r>
          </a:p>
          <a:p>
            <a:pPr>
              <a:buNone/>
            </a:pPr>
            <a:r>
              <a:rPr lang="ru-RU" sz="2800" dirty="0" smtClean="0"/>
              <a:t>опасности, покупая</a:t>
            </a:r>
          </a:p>
          <a:p>
            <a:pPr>
              <a:buNone/>
            </a:pPr>
            <a:r>
              <a:rPr lang="ru-RU" sz="2800" dirty="0" smtClean="0"/>
              <a:t> декоративную косметику?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Результаты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Поделились с одноклассниками полученными выводами, обратили их внимание на пользу «народной» косметики и парфюмерии, в отличие от экологически опасной.</a:t>
            </a:r>
          </a:p>
          <a:p>
            <a:r>
              <a:rPr lang="ru-RU" sz="2400" b="1" dirty="0" smtClean="0"/>
              <a:t> </a:t>
            </a:r>
            <a:r>
              <a:rPr lang="ru-RU" sz="2400" dirty="0" smtClean="0"/>
              <a:t>Разработали сценарий классного часа « Как быть красивым и здоровым?»</a:t>
            </a:r>
          </a:p>
          <a:p>
            <a:r>
              <a:rPr lang="ru-RU" sz="2400" dirty="0" smtClean="0"/>
              <a:t>Создали буклет для девочек класса с рекомендациями по выбору и правилами пользования детской косметикой.</a:t>
            </a:r>
          </a:p>
          <a:p>
            <a:r>
              <a:rPr lang="ru-RU" sz="2400" dirty="0" smtClean="0"/>
              <a:t>Подготовили выставку гигиенической косметики, которой мы рекомендуем пользоваться.</a:t>
            </a:r>
          </a:p>
          <a:p>
            <a:r>
              <a:rPr lang="ru-RU" sz="2400" dirty="0" smtClean="0"/>
              <a:t>Оформили стенд для одноклассников из истории косметики «Это интересно».</a:t>
            </a:r>
          </a:p>
          <a:p>
            <a:r>
              <a:rPr lang="ru-RU" sz="2400" dirty="0" smtClean="0"/>
              <a:t>Представили результаты своей работы в виде  презентации на страничке «Здоровье» школьного сайта.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http://mou78.togliatty.rosshkola.ru/roditelyam/konkurs.aspx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косметики на Руси</a:t>
            </a: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3108" y="2071678"/>
            <a:ext cx="6500858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В России косметика появилась в 17 веке. В моду стали входить белила и румяна, которые применялись в большом количестве. Часто русские женщины выглядели нелепо из-за неумелого применения декоративной косметики. Пудра и румяна накладывались густым слоем, из-за чего лицо напоминало маску.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Совсем по-иному выглядели девушки из простонародья. Все они обладали прекрасной и бархатистой кожей. Для румян часто пользовались бодягой, а также соками моркови и свеклы. Народная медицина Древней Руси хранит в себе множество рецептов по уходу за телом и волосами. Наши бабушки в качестве косметических средств широко применяли лекарственные растения, хлебный квас, кисломолочные продукты, рассол от соленых огурцов, яичный желток, отруби, продукты пчеловодства, а также растительные соки и жиры.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В Древней Руси гигиене и уходу за кожей также уделяли большое внимание. Для освежения тела делали массажи с мазями, приготовленными на травах, применяли так называемый “холодец” — настой из мяты. Косметика русских женщин основывалась не только на применении продуктов животного происхождения - молока, простокваши, сметаны, меда и животных жиров. До нас дошли рецепты наших предков, в которых огуречный сок, отвар петрушки делают лицо белым, а растительные жиры смягчают и восстанавливают эластичность кожи лица, шеи и рук. Свеклой румянили щеки. Им были хорошо известны и лечебные свойства дикорастущих трав. Настоем василька, например, протирали жирную, пористую кожу. Подорожник, листья крапивы, мать-и-мачехи, корни лопуха применяли при перхоти и выпадении волос.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16560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975</Words>
  <Application>Microsoft Office PowerPoint</Application>
  <PresentationFormat>Экран (4:3)</PresentationFormat>
  <Paragraphs>164</Paragraphs>
  <Slides>18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Детская косметика  «ЗА» и «ПРОТИВ»</vt:lpstr>
      <vt:lpstr>    Цели работы: </vt:lpstr>
      <vt:lpstr>Задачи работы:</vt:lpstr>
      <vt:lpstr>  Гипотезы исследования: </vt:lpstr>
      <vt:lpstr>             Актуальность проекта: </vt:lpstr>
      <vt:lpstr>Методы исследования: </vt:lpstr>
      <vt:lpstr>Поставленная проблема</vt:lpstr>
      <vt:lpstr> Результаты проекта:</vt:lpstr>
      <vt:lpstr>Использование косметики на Руси</vt:lpstr>
      <vt:lpstr>Мы провели анкетирование</vt:lpstr>
      <vt:lpstr>Ассортимент детской косметики</vt:lpstr>
      <vt:lpstr>Диаграмма ассортимента детской косметики</vt:lpstr>
      <vt:lpstr>Эмблемы известных марок детской косметики</vt:lpstr>
      <vt:lpstr>Результаты анкетирования:  </vt:lpstr>
      <vt:lpstr>Потребительский анализ косметических средств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Семён</dc:creator>
  <cp:lastModifiedBy>Светлана</cp:lastModifiedBy>
  <cp:revision>113</cp:revision>
  <dcterms:created xsi:type="dcterms:W3CDTF">2011-09-16T16:06:11Z</dcterms:created>
  <dcterms:modified xsi:type="dcterms:W3CDTF">2012-11-13T13:33:16Z</dcterms:modified>
</cp:coreProperties>
</file>