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7" r:id="rId4"/>
    <p:sldId id="258" r:id="rId5"/>
    <p:sldId id="260" r:id="rId6"/>
    <p:sldId id="263" r:id="rId7"/>
    <p:sldId id="262" r:id="rId8"/>
    <p:sldId id="261" r:id="rId9"/>
    <p:sldId id="266" r:id="rId10"/>
    <p:sldId id="264" r:id="rId11"/>
    <p:sldId id="267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B0EF910-5BE7-4457-8EEB-284F94ED282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7746F3D-0F81-462D-A009-DB3B20578E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406640" cy="1472184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ВОСПИТАТЕЛЬНАЯ  СИСТЕМА  КЛАССА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« Первые шаги … »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32656"/>
            <a:ext cx="7406640" cy="626469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i="1" dirty="0" smtClean="0"/>
              <a:t>МБУ средняя общеобразовательная школа с углубленным изучением отдельных предметов № 13 г.о. Тольятти</a:t>
            </a:r>
          </a:p>
          <a:p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sz="2400" b="1" i="1" dirty="0" smtClean="0">
                <a:latin typeface="+mj-lt"/>
              </a:rPr>
              <a:t>Автор:</a:t>
            </a:r>
            <a:r>
              <a:rPr lang="ru-RU" sz="2400" dirty="0" smtClean="0"/>
              <a:t>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учитель начальных классов, </a:t>
            </a:r>
          </a:p>
          <a:p>
            <a:pPr algn="r"/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магистр педагогики </a:t>
            </a:r>
          </a:p>
          <a:p>
            <a:pPr algn="r"/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Тогобецкая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Е.Ю.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Участие </a:t>
            </a:r>
            <a:r>
              <a:rPr lang="ru-RU" sz="3200" i="1" dirty="0" smtClean="0"/>
              <a:t>учителей - предметников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 smtClean="0"/>
              <a:t>воспитательной системе</a:t>
            </a:r>
            <a:endParaRPr lang="ru-RU" sz="3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1196752"/>
            <a:ext cx="3096344" cy="194421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Педагогический консилиум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Все, кто работают с учеником, получают информацию о психическом, физическом, умственном развитии ребенка, его индивидуальных способностях, возможностях и трудностях.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ru-RU" sz="1100" b="1" dirty="0" smtClean="0">
              <a:solidFill>
                <a:srgbClr val="CC0000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26625" name="Picture 1" descr="C:\Users\лшндл\Desktop\-0-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16832"/>
            <a:ext cx="2076450" cy="2757488"/>
          </a:xfrm>
          <a:prstGeom prst="rect">
            <a:avLst/>
          </a:prstGeom>
          <a:noFill/>
        </p:spPr>
      </p:pic>
      <p:sp>
        <p:nvSpPr>
          <p:cNvPr id="8" name="Волна 7"/>
          <p:cNvSpPr/>
          <p:nvPr/>
        </p:nvSpPr>
        <p:spPr>
          <a:xfrm>
            <a:off x="3419872" y="1268760"/>
            <a:ext cx="2304256" cy="1224136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Учителя - предметники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156176" y="980728"/>
            <a:ext cx="2743200" cy="1371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Наблюдение,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анализ, обмен информацией, способы решения возникающих проблем, распределение функций в работе с ребенком.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1520" y="3356992"/>
            <a:ext cx="3096344" cy="54793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Индивидуальные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беседы, совместные размышления.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b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51520" y="4077072"/>
            <a:ext cx="2971800" cy="10081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Принятие предложений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учителей, проявление их инициативы, замечаний, проблем.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39552" y="5301208"/>
            <a:ext cx="2664296" cy="136815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Подготовка  детей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олимпиадам, конкурсам, творческим проектам и исследовательским работам, праздникам.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275856" y="5085184"/>
            <a:ext cx="2304256" cy="148478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Участие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во всех мероприятиях с детьми. А также выступление на родительских собраниях и встречах.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96136" y="4653136"/>
            <a:ext cx="2857500" cy="187220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Обмен опытом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педагогической работы, поддержка стремления учителей оказать педагогическую поддержку ребенку, установить сотруднические отношения с родителями.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868144" y="2492896"/>
            <a:ext cx="3086100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Специальные семинары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педагогов, посещение учебных занятий с последующим обсуждением действий учителей по отношению к конкретному ребенку и способов взаимодействия педагогов с коллективом.</a:t>
            </a:r>
            <a:b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3347864" y="414908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99992" y="4581128"/>
            <a:ext cx="1202432" cy="338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355976" y="4509120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5724128" y="1484784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508104" y="2924944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427984" y="4271392"/>
            <a:ext cx="1418456" cy="16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347864" y="234888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419872" y="3284984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Особенность  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dirty="0" smtClean="0"/>
              <a:t>воспитательной    системы</a:t>
            </a:r>
            <a:endParaRPr lang="ru-RU" sz="36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899592" y="1844824"/>
            <a:ext cx="8034096" cy="44294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Первая ступень</a:t>
            </a:r>
            <a:endParaRPr lang="ru-RU" sz="3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000" i="1" dirty="0" smtClean="0"/>
              <a:t>Образовательный уровень: начально-адаптивный</a:t>
            </a:r>
            <a:endParaRPr lang="ru-RU" sz="3000" i="1" dirty="0" smtClean="0"/>
          </a:p>
          <a:p>
            <a:r>
              <a:rPr lang="ru-RU" sz="3000" b="1" dirty="0" smtClean="0"/>
              <a:t>  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Вторая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ступень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3000" i="1" dirty="0" smtClean="0"/>
              <a:t>Образовательный </a:t>
            </a:r>
            <a:r>
              <a:rPr lang="ru-RU" sz="3000" i="1" dirty="0" smtClean="0"/>
              <a:t>уровень: </a:t>
            </a:r>
            <a:r>
              <a:rPr lang="ru-RU" sz="3000" i="1" dirty="0" smtClean="0"/>
              <a:t>поисково-зондирующий</a:t>
            </a:r>
            <a:r>
              <a:rPr lang="ru-RU" sz="3000" dirty="0" smtClean="0"/>
              <a:t>  </a:t>
            </a:r>
            <a:endParaRPr lang="ru-RU" sz="3000" dirty="0" smtClean="0"/>
          </a:p>
          <a:p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   Третья ступень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3000" i="1" dirty="0" smtClean="0"/>
              <a:t>Образовательный </a:t>
            </a:r>
            <a:r>
              <a:rPr lang="ru-RU" sz="3000" i="1" dirty="0" smtClean="0"/>
              <a:t>уровень </a:t>
            </a:r>
            <a:r>
              <a:rPr lang="ru-RU" sz="3000" i="1" dirty="0" smtClean="0"/>
              <a:t>лабораторно - исследовательский </a:t>
            </a:r>
            <a:endParaRPr lang="ru-RU" sz="3000" i="1" dirty="0" smtClean="0"/>
          </a:p>
          <a:p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   Четвертая ступень</a:t>
            </a:r>
            <a:endParaRPr lang="ru-RU" sz="3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000" i="1" dirty="0" smtClean="0"/>
              <a:t>Образовательный </a:t>
            </a:r>
            <a:r>
              <a:rPr lang="ru-RU" sz="3000" i="1" dirty="0" smtClean="0"/>
              <a:t>у</a:t>
            </a:r>
            <a:r>
              <a:rPr lang="ru-RU" sz="3000" i="1" dirty="0" smtClean="0"/>
              <a:t>ровень </a:t>
            </a:r>
            <a:r>
              <a:rPr lang="ru-RU" sz="3000" i="1" dirty="0" smtClean="0"/>
              <a:t>коммуникации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sz="3600" dirty="0" smtClean="0"/>
              <a:t>В основу </a:t>
            </a:r>
            <a:r>
              <a:rPr lang="ru-RU" sz="3600" i="1" dirty="0" smtClean="0"/>
              <a:t>тематического планирования </a:t>
            </a:r>
            <a:r>
              <a:rPr lang="ru-RU" sz="3600" dirty="0" smtClean="0"/>
              <a:t>включены </a:t>
            </a:r>
            <a:r>
              <a:rPr lang="ru-RU" sz="3600" dirty="0" smtClean="0"/>
              <a:t>следующие направления</a:t>
            </a:r>
            <a:r>
              <a:rPr lang="ru-RU" sz="3600" dirty="0" smtClean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2924944"/>
            <a:ext cx="2952328" cy="12024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Направления 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547664" y="1700808"/>
            <a:ext cx="2232248" cy="77038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Коллектив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Загнутый угол 12"/>
          <p:cNvSpPr/>
          <p:nvPr/>
        </p:nvSpPr>
        <p:spPr>
          <a:xfrm>
            <a:off x="179512" y="2852936"/>
            <a:ext cx="2232248" cy="698376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Здоровье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Загнутый угол 13"/>
          <p:cNvSpPr/>
          <p:nvPr/>
        </p:nvSpPr>
        <p:spPr>
          <a:xfrm>
            <a:off x="539552" y="4293096"/>
            <a:ext cx="2088232" cy="698376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Труд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Загнутый угол 14"/>
          <p:cNvSpPr/>
          <p:nvPr/>
        </p:nvSpPr>
        <p:spPr>
          <a:xfrm>
            <a:off x="2195736" y="5373216"/>
            <a:ext cx="2088232" cy="698376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Творчество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Загнутый угол 15"/>
          <p:cNvSpPr/>
          <p:nvPr/>
        </p:nvSpPr>
        <p:spPr>
          <a:xfrm>
            <a:off x="5220072" y="5373216"/>
            <a:ext cx="2304256" cy="77038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Семья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Загнутый угол 16"/>
          <p:cNvSpPr/>
          <p:nvPr/>
        </p:nvSpPr>
        <p:spPr>
          <a:xfrm>
            <a:off x="6300192" y="4149080"/>
            <a:ext cx="2304256" cy="77038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Отечество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6444208" y="2780928"/>
            <a:ext cx="2304256" cy="77038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Культура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Загнутый угол 18"/>
          <p:cNvSpPr/>
          <p:nvPr/>
        </p:nvSpPr>
        <p:spPr>
          <a:xfrm>
            <a:off x="5220072" y="1484784"/>
            <a:ext cx="2160240" cy="77038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Знания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6156176" y="3717032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2483768" y="2996952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1475656" y="3789040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131840" y="4365104"/>
            <a:ext cx="64807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148064" y="429309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932040" y="2348880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 flipV="1">
            <a:off x="3635896" y="2564904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2636912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78098"/>
          </a:xfrm>
        </p:spPr>
        <p:txBody>
          <a:bodyPr anchor="ctr">
            <a:normAutofit/>
          </a:bodyPr>
          <a:lstStyle/>
          <a:p>
            <a:r>
              <a:rPr lang="ru-RU" dirty="0" smtClean="0"/>
              <a:t>Ожидаемые </a:t>
            </a:r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3848" y="2492896"/>
            <a:ext cx="2664296" cy="14184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8144" y="1268760"/>
            <a:ext cx="2952328" cy="14184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12160" y="3284984"/>
            <a:ext cx="2304256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4293096"/>
            <a:ext cx="2448272" cy="242088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63888" y="5157192"/>
            <a:ext cx="2664296" cy="1224136"/>
          </a:xfrm>
          <a:prstGeom prst="roundRect">
            <a:avLst>
              <a:gd name="adj" fmla="val 2279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4437112"/>
            <a:ext cx="3168352" cy="194421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520" y="2996952"/>
            <a:ext cx="2808312" cy="108012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3528" y="1124744"/>
            <a:ext cx="2592288" cy="158417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03848" y="2564904"/>
            <a:ext cx="2592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Личность,</a:t>
            </a: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способная строить достойную жизнь</a:t>
            </a:r>
            <a:endParaRPr kumimoji="0" lang="ru-RU" sz="1800" b="0" i="0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95536" y="1124744"/>
            <a:ext cx="24482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Умение думать, размышлять, познавать все новое, интеллектуально развиваться, много читать.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95536" y="3192071"/>
            <a:ext cx="241176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Привычка трудиться на благо людей и себя.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7544" y="4755341"/>
            <a:ext cx="277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Любить свою семью и  дорожить ее традициями. Интересоваться историческим прошлым и настоящим нашей Родины.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635896" y="5229200"/>
            <a:ext cx="24837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Умение формировать свое мнение. Контактировать с детьми и взрослыми.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516216" y="4293096"/>
            <a:ext cx="21957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Быть целеустремленным, настойчивым, ответственным, преданным, исполнительным, отзывчивым, дружелюбным и добрым.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12160" y="3356992"/>
            <a:ext cx="2195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Умение найти себя в коллективе.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156176" y="1463878"/>
            <a:ext cx="24117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Желание заниматься физкультурой и спортом, заботиться о своем здоровье.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5940152" y="2852936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7" idx="3"/>
          </p:cNvCxnSpPr>
          <p:nvPr/>
        </p:nvCxnSpPr>
        <p:spPr>
          <a:xfrm flipH="1" flipV="1">
            <a:off x="2915816" y="1916832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499992" y="4005064"/>
            <a:ext cx="7200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364088" y="407707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267744" y="2852936"/>
            <a:ext cx="79208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3203848" y="4005064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5004048" y="177281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060848"/>
            <a:ext cx="7498080" cy="1143000"/>
          </a:xfrm>
        </p:spPr>
        <p:txBody>
          <a:bodyPr>
            <a:normAutofit/>
          </a:bodyPr>
          <a:lstStyle/>
          <a:p>
            <a:r>
              <a:rPr lang="ru-RU" sz="6000" i="1" dirty="0" smtClean="0"/>
              <a:t>Спасибо за внимание</a:t>
            </a:r>
            <a:endParaRPr lang="ru-RU" sz="6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28701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Актуальность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данной воспитательной системы класса: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учет возрастных и индивидуальных способностей школьников,</a:t>
            </a:r>
          </a:p>
          <a:p>
            <a:r>
              <a:rPr lang="ru-RU" dirty="0" smtClean="0"/>
              <a:t>развитие задатков и творческого потенциала, способностей и дарований,</a:t>
            </a:r>
          </a:p>
          <a:p>
            <a:r>
              <a:rPr lang="ru-RU" dirty="0" smtClean="0"/>
              <a:t>действие под девизом «</a:t>
            </a:r>
            <a:r>
              <a:rPr lang="ru-RU" i="1" dirty="0" smtClean="0"/>
              <a:t>Помоги мне это сделать самому</a:t>
            </a:r>
            <a:r>
              <a:rPr lang="ru-RU" dirty="0" smtClean="0"/>
              <a:t>»,</a:t>
            </a:r>
          </a:p>
          <a:p>
            <a:r>
              <a:rPr lang="ru-RU" dirty="0" smtClean="0"/>
              <a:t>укрепление межличностных связей в коллективе, </a:t>
            </a:r>
          </a:p>
          <a:p>
            <a:r>
              <a:rPr lang="ru-RU" dirty="0" smtClean="0"/>
              <a:t> создание психологически комфортной воспитательной среды.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благоприятных условий для максимального развития каждого ребенка,    сохранение    его    неповторимости,    раскрытие    его    потенциальных способностей,   духовного,   умственного   и   физического   совершенствования   на каждом возрастном этапе.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Задачи: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Способствовать установлению положительного психологического климата в классе, в содружестве с учителями, родителями.</a:t>
            </a:r>
          </a:p>
          <a:p>
            <a:r>
              <a:rPr lang="ru-RU" dirty="0" smtClean="0"/>
              <a:t> Предоставить возможности младшему школьнику реализовать себя в учебе, воспитывать потребность в открытии новых знаний.</a:t>
            </a:r>
          </a:p>
          <a:p>
            <a:r>
              <a:rPr lang="ru-RU" dirty="0" smtClean="0"/>
              <a:t> Формировать навыки трудовой деятельности.</a:t>
            </a:r>
          </a:p>
          <a:p>
            <a:r>
              <a:rPr lang="ru-RU" dirty="0" smtClean="0"/>
              <a:t> Научить соблюдать гигиенические нормы и культуру быта, воспитывать потребность в здоровом образе жизни.</a:t>
            </a:r>
          </a:p>
          <a:p>
            <a:r>
              <a:rPr lang="ru-RU" dirty="0" smtClean="0"/>
              <a:t> Развивать способности учащихся соотносить культурные и социальные нормы с собственным поведением во всех видах деятельности.</a:t>
            </a:r>
          </a:p>
          <a:p>
            <a:r>
              <a:rPr lang="ru-RU" dirty="0" smtClean="0"/>
              <a:t> Формировать чувство гражданственности и патриотизма,</a:t>
            </a:r>
          </a:p>
          <a:p>
            <a:r>
              <a:rPr lang="ru-RU" dirty="0" smtClean="0"/>
              <a:t> Помочь ребенку осознать свой статус в семье, воспитывать уважение к</a:t>
            </a:r>
            <a:br>
              <a:rPr lang="ru-RU" dirty="0" smtClean="0"/>
            </a:br>
            <a:r>
              <a:rPr lang="ru-RU" dirty="0" smtClean="0"/>
              <a:t>членам семьи.</a:t>
            </a:r>
          </a:p>
          <a:p>
            <a:r>
              <a:rPr lang="ru-RU" dirty="0" smtClean="0"/>
              <a:t> Создать условия для творческой реализации.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Назначение</a:t>
            </a:r>
            <a:r>
              <a:rPr lang="ru-RU" sz="3600" dirty="0" smtClean="0"/>
              <a:t>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воспитательной системы класса «Первые шаги …»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txBody>
          <a:bodyPr/>
          <a:lstStyle/>
          <a:p>
            <a:r>
              <a:rPr lang="ru-RU" dirty="0" smtClean="0"/>
              <a:t>Данная  воспитательная система класса предназначена формировать у младших школьников такие качества личности, которые помогут им в будущем состояться во взрослой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80243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Концептуальные </a:t>
            </a:r>
            <a:r>
              <a:rPr lang="ru-RU" sz="4000" b="1" dirty="0" smtClean="0"/>
              <a:t>подходы</a:t>
            </a:r>
            <a:r>
              <a:rPr lang="ru-RU" sz="4000" dirty="0" smtClean="0"/>
              <a:t> к разработке системы </a:t>
            </a:r>
            <a:br>
              <a:rPr lang="ru-RU" sz="4000" dirty="0" smtClean="0"/>
            </a:br>
            <a:r>
              <a:rPr lang="ru-RU" sz="4000" dirty="0" smtClean="0"/>
              <a:t>воспитания класса </a:t>
            </a:r>
            <a:br>
              <a:rPr lang="ru-RU" sz="4000" dirty="0" smtClean="0"/>
            </a:br>
            <a:r>
              <a:rPr lang="ru-RU" sz="4000" dirty="0" smtClean="0"/>
              <a:t>«Первые шаги …»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Система развития и самореализации личности </a:t>
            </a:r>
            <a:endParaRPr lang="ru-RU" sz="36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rgbClr val="CC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lang="ru-RU" sz="1800" b="1" dirty="0" smtClean="0">
                <a:solidFill>
                  <a:srgbClr val="CC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Внеклассная деятельность</a:t>
            </a:r>
            <a:r>
              <a:rPr lang="ru-RU" sz="1400" b="1" dirty="0" smtClean="0">
                <a:solidFill>
                  <a:srgbClr val="CC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 </a:t>
            </a:r>
            <a:r>
              <a:rPr lang="ru-RU" sz="1400" b="1" dirty="0" smtClean="0">
                <a:solidFill>
                  <a:srgbClr val="CC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r>
              <a:rPr lang="ru-RU" sz="1800" b="1" dirty="0" smtClean="0">
                <a:solidFill>
                  <a:srgbClr val="CC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Дополнительное </a:t>
            </a:r>
            <a:r>
              <a:rPr lang="ru-RU" sz="1800" b="1" dirty="0" smtClean="0">
                <a:solidFill>
                  <a:srgbClr val="CC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образование</a:t>
            </a:r>
            <a:endParaRPr lang="ru-RU" sz="1800" dirty="0"/>
          </a:p>
        </p:txBody>
      </p:sp>
      <p:pic>
        <p:nvPicPr>
          <p:cNvPr id="2050" name="Рисунок 1" descr="1219831762_12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852936"/>
            <a:ext cx="12668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Выноска-облако 9"/>
          <p:cNvSpPr/>
          <p:nvPr/>
        </p:nvSpPr>
        <p:spPr>
          <a:xfrm>
            <a:off x="5796136" y="2636912"/>
            <a:ext cx="2448272" cy="936104"/>
          </a:xfrm>
          <a:prstGeom prst="cloudCallout">
            <a:avLst>
              <a:gd name="adj1" fmla="val -71003"/>
              <a:gd name="adj2" fmla="val 1584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>
            <a:off x="5508104" y="1772816"/>
            <a:ext cx="2448272" cy="936104"/>
          </a:xfrm>
          <a:prstGeom prst="cloudCallout">
            <a:avLst>
              <a:gd name="adj1" fmla="val -65986"/>
              <a:gd name="adj2" fmla="val 7999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Выноска-облако 11"/>
          <p:cNvSpPr/>
          <p:nvPr/>
        </p:nvSpPr>
        <p:spPr>
          <a:xfrm>
            <a:off x="1403648" y="5517232"/>
            <a:ext cx="2448272" cy="936104"/>
          </a:xfrm>
          <a:prstGeom prst="cloudCallout">
            <a:avLst>
              <a:gd name="adj1" fmla="val 65571"/>
              <a:gd name="adj2" fmla="val -9933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носка-облако 12"/>
          <p:cNvSpPr/>
          <p:nvPr/>
        </p:nvSpPr>
        <p:spPr>
          <a:xfrm>
            <a:off x="1187624" y="4437112"/>
            <a:ext cx="2448272" cy="1080120"/>
          </a:xfrm>
          <a:prstGeom prst="cloudCallout">
            <a:avLst>
              <a:gd name="adj1" fmla="val 76162"/>
              <a:gd name="adj2" fmla="val -6949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-облако 13"/>
          <p:cNvSpPr/>
          <p:nvPr/>
        </p:nvSpPr>
        <p:spPr>
          <a:xfrm>
            <a:off x="1475656" y="3501008"/>
            <a:ext cx="1872208" cy="936104"/>
          </a:xfrm>
          <a:prstGeom prst="cloudCallout">
            <a:avLst>
              <a:gd name="adj1" fmla="val 83324"/>
              <a:gd name="adj2" fmla="val -1185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носка-облако 14"/>
          <p:cNvSpPr/>
          <p:nvPr/>
        </p:nvSpPr>
        <p:spPr>
          <a:xfrm>
            <a:off x="1043608" y="2564904"/>
            <a:ext cx="2448272" cy="936104"/>
          </a:xfrm>
          <a:prstGeom prst="cloudCallout">
            <a:avLst>
              <a:gd name="adj1" fmla="val 75048"/>
              <a:gd name="adj2" fmla="val 2896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носка-облако 15"/>
          <p:cNvSpPr/>
          <p:nvPr/>
        </p:nvSpPr>
        <p:spPr>
          <a:xfrm>
            <a:off x="1547664" y="1772816"/>
            <a:ext cx="2448272" cy="936104"/>
          </a:xfrm>
          <a:prstGeom prst="cloudCallout">
            <a:avLst>
              <a:gd name="adj1" fmla="val 59996"/>
              <a:gd name="adj2" fmla="val 75622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ыноска-облако 16"/>
          <p:cNvSpPr/>
          <p:nvPr/>
        </p:nvSpPr>
        <p:spPr>
          <a:xfrm>
            <a:off x="6228184" y="4509120"/>
            <a:ext cx="2448272" cy="936104"/>
          </a:xfrm>
          <a:prstGeom prst="cloudCallout">
            <a:avLst>
              <a:gd name="adj1" fmla="val -92743"/>
              <a:gd name="adj2" fmla="val -9641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Выноска-облако 17"/>
          <p:cNvSpPr/>
          <p:nvPr/>
        </p:nvSpPr>
        <p:spPr>
          <a:xfrm>
            <a:off x="6012160" y="5229200"/>
            <a:ext cx="2448272" cy="936104"/>
          </a:xfrm>
          <a:prstGeom prst="cloudCallout">
            <a:avLst>
              <a:gd name="adj1" fmla="val -75463"/>
              <a:gd name="adj2" fmla="val -84752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Выноска-облако 18"/>
          <p:cNvSpPr/>
          <p:nvPr/>
        </p:nvSpPr>
        <p:spPr>
          <a:xfrm>
            <a:off x="4644008" y="5733256"/>
            <a:ext cx="2448272" cy="936104"/>
          </a:xfrm>
          <a:prstGeom prst="cloudCallout">
            <a:avLst>
              <a:gd name="adj1" fmla="val -41458"/>
              <a:gd name="adj2" fmla="val -1212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Выноска-облако 19"/>
          <p:cNvSpPr/>
          <p:nvPr/>
        </p:nvSpPr>
        <p:spPr>
          <a:xfrm>
            <a:off x="6156176" y="3573016"/>
            <a:ext cx="2448272" cy="936104"/>
          </a:xfrm>
          <a:prstGeom prst="cloudCallout">
            <a:avLst>
              <a:gd name="adj1" fmla="val -83267"/>
              <a:gd name="adj2" fmla="val -4392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07704" y="1988840"/>
            <a:ext cx="1656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Праздники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47664" y="2780928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Конкурсы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907704" y="3717032"/>
            <a:ext cx="12961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Кружки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03648" y="4509120"/>
            <a:ext cx="20882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Детское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объединение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Волгарята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763688" y="5661248"/>
            <a:ext cx="16196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Групповые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занятия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Овальная выноска 30"/>
          <p:cNvSpPr/>
          <p:nvPr/>
        </p:nvSpPr>
        <p:spPr>
          <a:xfrm>
            <a:off x="179512" y="4437112"/>
            <a:ext cx="1130424" cy="612648"/>
          </a:xfrm>
          <a:prstGeom prst="wedgeEllipseCallout">
            <a:avLst>
              <a:gd name="adj1" fmla="val 94006"/>
              <a:gd name="adj2" fmla="val -6670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ьная выноска 31"/>
          <p:cNvSpPr/>
          <p:nvPr/>
        </p:nvSpPr>
        <p:spPr>
          <a:xfrm>
            <a:off x="467544" y="6093296"/>
            <a:ext cx="1259632" cy="612648"/>
          </a:xfrm>
          <a:prstGeom prst="wedgeEllipseCallout">
            <a:avLst>
              <a:gd name="adj1" fmla="val 77678"/>
              <a:gd name="adj2" fmla="val -3329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Овальная выноска 32"/>
          <p:cNvSpPr/>
          <p:nvPr/>
        </p:nvSpPr>
        <p:spPr>
          <a:xfrm>
            <a:off x="179512" y="3717032"/>
            <a:ext cx="1093912" cy="612648"/>
          </a:xfrm>
          <a:prstGeom prst="wedgeEllipseCallout">
            <a:avLst>
              <a:gd name="adj1" fmla="val 89790"/>
              <a:gd name="adj2" fmla="val 458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ьная выноска 33"/>
          <p:cNvSpPr/>
          <p:nvPr/>
        </p:nvSpPr>
        <p:spPr>
          <a:xfrm>
            <a:off x="179512" y="3140968"/>
            <a:ext cx="1273424" cy="540640"/>
          </a:xfrm>
          <a:prstGeom prst="wedgeEllipseCallout">
            <a:avLst>
              <a:gd name="adj1" fmla="val 73730"/>
              <a:gd name="adj2" fmla="val 6234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3212976"/>
            <a:ext cx="1163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Шахматы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51520" y="3789040"/>
            <a:ext cx="1043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Театр</a:t>
            </a:r>
            <a:r>
              <a:rPr lang="ru-RU" sz="1400" b="1" dirty="0" smtClean="0">
                <a:solidFill>
                  <a:srgbClr val="780E64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79512" y="4509120"/>
            <a:ext cx="1187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Оригами</a:t>
            </a:r>
            <a:r>
              <a:rPr lang="ru-RU" sz="1400" b="1" dirty="0" smtClean="0">
                <a:solidFill>
                  <a:srgbClr val="780E64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67544" y="6165304"/>
            <a:ext cx="1260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Риторика</a:t>
            </a:r>
            <a:endParaRPr lang="ru-RU" dirty="0"/>
          </a:p>
        </p:txBody>
      </p:sp>
      <p:sp>
        <p:nvSpPr>
          <p:cNvPr id="40" name="Овальная выноска 39"/>
          <p:cNvSpPr/>
          <p:nvPr/>
        </p:nvSpPr>
        <p:spPr>
          <a:xfrm>
            <a:off x="3347864" y="6093296"/>
            <a:ext cx="1259632" cy="612648"/>
          </a:xfrm>
          <a:prstGeom prst="wedgeEllipseCallout">
            <a:avLst>
              <a:gd name="adj1" fmla="val -61006"/>
              <a:gd name="adj2" fmla="val -3551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491880" y="6237312"/>
            <a:ext cx="970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Логика</a:t>
            </a:r>
            <a:endParaRPr lang="ru-RU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796136" y="1988840"/>
            <a:ext cx="1907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Филармония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084168" y="2811705"/>
            <a:ext cx="1907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Кукольный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театр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444208" y="3686254"/>
            <a:ext cx="20882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Краеведческий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музей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804248" y="4725144"/>
            <a:ext cx="13195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Выставки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51920" y="4365105"/>
            <a:ext cx="180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</a:t>
            </a:r>
          </a:p>
          <a:p>
            <a:endParaRPr lang="ru-RU" sz="28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372200" y="5301208"/>
            <a:ext cx="1835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Музыкальная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школа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932040" y="5877272"/>
            <a:ext cx="18356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Спортивные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140968"/>
            <a:ext cx="2273830" cy="170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1268063906_c8bdagq4vh6my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6712"/>
            <a:ext cx="1440160" cy="170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Классное </a:t>
            </a:r>
            <a:r>
              <a:rPr lang="ru-RU" sz="3600" dirty="0" smtClean="0"/>
              <a:t>самоуправление</a:t>
            </a:r>
            <a:endParaRPr lang="ru-RU" sz="3600" dirty="0"/>
          </a:p>
        </p:txBody>
      </p:sp>
      <p:pic>
        <p:nvPicPr>
          <p:cNvPr id="1033" name="Picture 9" descr="C:\Users\лшндл\Desktop\chistul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933056"/>
            <a:ext cx="1905000" cy="1352550"/>
          </a:xfrm>
          <a:prstGeom prst="rect">
            <a:avLst/>
          </a:prstGeom>
          <a:noFill/>
        </p:spPr>
      </p:pic>
      <p:pic>
        <p:nvPicPr>
          <p:cNvPr id="1035" name="Picture 11" descr="C:\Users\лшндл\Desktop\13770ede621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1196752"/>
            <a:ext cx="1656184" cy="1528128"/>
          </a:xfrm>
          <a:prstGeom prst="rect">
            <a:avLst/>
          </a:prstGeom>
          <a:noFill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/>
          <a:srcRect l="22417" t="40818" r="28546" b="4090"/>
          <a:stretch>
            <a:fillRect/>
          </a:stretch>
        </p:blipFill>
        <p:spPr bwMode="auto">
          <a:xfrm>
            <a:off x="251520" y="2708920"/>
            <a:ext cx="220824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Выноска 1 20"/>
          <p:cNvSpPr/>
          <p:nvPr/>
        </p:nvSpPr>
        <p:spPr>
          <a:xfrm>
            <a:off x="251520" y="4437112"/>
            <a:ext cx="1656184" cy="1800200"/>
          </a:xfrm>
          <a:prstGeom prst="borderCallout1">
            <a:avLst>
              <a:gd name="adj1" fmla="val 18750"/>
              <a:gd name="adj2" fmla="val -8333"/>
              <a:gd name="adj3" fmla="val -33527"/>
              <a:gd name="adj4" fmla="val 203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Рисовашки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Выноска 1 21"/>
          <p:cNvSpPr/>
          <p:nvPr/>
        </p:nvSpPr>
        <p:spPr>
          <a:xfrm>
            <a:off x="2699792" y="764704"/>
            <a:ext cx="1656184" cy="1440160"/>
          </a:xfrm>
          <a:prstGeom prst="borderCallout1">
            <a:avLst>
              <a:gd name="adj1" fmla="val 18750"/>
              <a:gd name="adj2" fmla="val -8333"/>
              <a:gd name="adj3" fmla="val 41652"/>
              <a:gd name="adj4" fmla="val -3203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699792" y="692696"/>
            <a:ext cx="11156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Знайки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3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4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3203848" y="2060848"/>
            <a:ext cx="3456384" cy="25922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класса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Непоседы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Выноска 1 24"/>
          <p:cNvSpPr/>
          <p:nvPr/>
        </p:nvSpPr>
        <p:spPr>
          <a:xfrm>
            <a:off x="5436096" y="4941168"/>
            <a:ext cx="2232248" cy="1728192"/>
          </a:xfrm>
          <a:prstGeom prst="borderCallout1">
            <a:avLst>
              <a:gd name="adj1" fmla="val 18750"/>
              <a:gd name="adj2" fmla="val -8333"/>
              <a:gd name="adj3" fmla="val -47124"/>
              <a:gd name="adj4" fmla="val 5423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Весёлые ребята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Выноска 1 26"/>
          <p:cNvSpPr/>
          <p:nvPr/>
        </p:nvSpPr>
        <p:spPr>
          <a:xfrm>
            <a:off x="2483768" y="5373216"/>
            <a:ext cx="1872208" cy="1296144"/>
          </a:xfrm>
          <a:prstGeom prst="borderCallout1">
            <a:avLst>
              <a:gd name="adj1" fmla="val 18750"/>
              <a:gd name="adj2" fmla="val -8333"/>
              <a:gd name="adj3" fmla="val -38685"/>
              <a:gd name="adj4" fmla="val 1531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Блок-схема: память с посл. доступом 27"/>
          <p:cNvSpPr/>
          <p:nvPr/>
        </p:nvSpPr>
        <p:spPr>
          <a:xfrm>
            <a:off x="4572000" y="692696"/>
            <a:ext cx="2448272" cy="1368152"/>
          </a:xfrm>
          <a:prstGeom prst="flowChartMagneticTap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Пчёлки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3851920" y="5157192"/>
            <a:ext cx="2376264" cy="14401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Классные и общешкольные родительские собрания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Участие </a:t>
            </a:r>
            <a:r>
              <a:rPr lang="ru-RU" sz="3600" i="1" dirty="0" smtClean="0"/>
              <a:t>родителей</a:t>
            </a:r>
            <a:r>
              <a:rPr lang="ru-RU" sz="3600" dirty="0" smtClean="0"/>
              <a:t> в воспитательной системе класса</a:t>
            </a:r>
            <a:endParaRPr lang="ru-RU" sz="36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156176" y="141277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07704" y="443711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907704" y="270892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123728" y="1340768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580112" y="1844824"/>
            <a:ext cx="3347864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Участие в соуправлении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23528" y="5157192"/>
            <a:ext cx="3347864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Экскурсии, походы, театры, музеи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23528" y="3356992"/>
            <a:ext cx="3347864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Выполнение с детьми творческих поручений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23528" y="1772816"/>
            <a:ext cx="3347864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Участие в делах класса и школы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5580112" y="4437112"/>
            <a:ext cx="129614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236296" y="278092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5580112" y="3429000"/>
            <a:ext cx="3347864" cy="914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Совет школы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7380312" y="4437112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516216" y="5157192"/>
            <a:ext cx="2411760" cy="14401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Классные и общешкольные собрания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родительских комитетов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</TotalTime>
  <Words>624</Words>
  <Application>Microsoft Office PowerPoint</Application>
  <PresentationFormat>Экран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 ВОСПИТАТЕЛЬНАЯ  СИСТЕМА  КЛАССА                                 « Первые шаги … »</vt:lpstr>
      <vt:lpstr> Актуальность данной воспитательной системы класса: </vt:lpstr>
      <vt:lpstr>Цель:</vt:lpstr>
      <vt:lpstr>Задачи:  </vt:lpstr>
      <vt:lpstr>Назначение воспитательной системы класса «Первые шаги …» </vt:lpstr>
      <vt:lpstr>Концептуальные подходы к разработке системы  воспитания класса  «Первые шаги …» </vt:lpstr>
      <vt:lpstr>Система развития и самореализации личности </vt:lpstr>
      <vt:lpstr>Классное самоуправление</vt:lpstr>
      <vt:lpstr>Участие родителей в воспитательной системе класса</vt:lpstr>
      <vt:lpstr>Участие учителей - предметников  в воспитательной системе</vt:lpstr>
      <vt:lpstr>Особенность     воспитательной    системы</vt:lpstr>
      <vt:lpstr>В основу тематического планирования включены следующие направления:  </vt:lpstr>
      <vt:lpstr>Ожидаемые результаты</vt:lpstr>
      <vt:lpstr>Спасибо за внимание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ВОСПИТАТЕЛЬНАЯ  СИСТЕМА  КЛАССА                                 « Первые шаги … »</dc:title>
  <dc:creator>kirill</dc:creator>
  <cp:lastModifiedBy>kirill</cp:lastModifiedBy>
  <cp:revision>22</cp:revision>
  <dcterms:created xsi:type="dcterms:W3CDTF">2013-03-20T02:22:21Z</dcterms:created>
  <dcterms:modified xsi:type="dcterms:W3CDTF">2013-03-20T17:21:50Z</dcterms:modified>
</cp:coreProperties>
</file>