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9" r:id="rId3"/>
    <p:sldId id="267" r:id="rId4"/>
    <p:sldId id="282" r:id="rId5"/>
    <p:sldId id="270" r:id="rId6"/>
    <p:sldId id="271" r:id="rId7"/>
    <p:sldId id="272" r:id="rId8"/>
    <p:sldId id="273" r:id="rId9"/>
    <p:sldId id="274" r:id="rId10"/>
    <p:sldId id="275" r:id="rId11"/>
    <p:sldId id="279" r:id="rId12"/>
    <p:sldId id="299" r:id="rId13"/>
    <p:sldId id="266" r:id="rId14"/>
    <p:sldId id="314" r:id="rId15"/>
    <p:sldId id="308" r:id="rId16"/>
    <p:sldId id="292" r:id="rId17"/>
    <p:sldId id="296" r:id="rId18"/>
    <p:sldId id="315" r:id="rId19"/>
    <p:sldId id="316" r:id="rId20"/>
    <p:sldId id="269" r:id="rId21"/>
    <p:sldId id="301" r:id="rId22"/>
    <p:sldId id="311" r:id="rId23"/>
    <p:sldId id="309" r:id="rId24"/>
    <p:sldId id="31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80" autoAdjust="0"/>
    <p:restoredTop sz="94660"/>
  </p:normalViewPr>
  <p:slideViewPr>
    <p:cSldViewPr>
      <p:cViewPr varScale="1">
        <p:scale>
          <a:sx n="63" d="100"/>
          <a:sy n="63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662E5D-1C7E-4D07-AE02-52E75679D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8EE061-E006-47FA-A0B0-30E267AB7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ru.wikipedia.org/wiki/%D0%9A%D0%BE%D1%81%D0%BC%D0%BE%D0%BD%D0%B0%D0%B2%D1%82%D0%B8%D0%BA%D0%B0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95505/img10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8153400" cy="1752600"/>
          </a:xfrm>
        </p:spPr>
        <p:txBody>
          <a:bodyPr/>
          <a:lstStyle/>
          <a:p>
            <a:pPr>
              <a:defRPr/>
            </a:pPr>
            <a:r>
              <a:rPr lang="ru-RU" sz="5400" dirty="0" smtClean="0"/>
              <a:t>«Реактивное движение»</a:t>
            </a:r>
            <a:endParaRPr lang="ru-RU" sz="5400" dirty="0"/>
          </a:p>
        </p:txBody>
      </p:sp>
      <p:pic>
        <p:nvPicPr>
          <p:cNvPr id="4" name="Picture 5" descr="3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255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572140"/>
            <a:ext cx="309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Учитель физики</a:t>
            </a:r>
          </a:p>
          <a:p>
            <a:r>
              <a:rPr lang="ru-RU" dirty="0" smtClean="0"/>
              <a:t>Шаталов Д.В.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6215082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Байконур 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/>
          <a:lstStyle/>
          <a:p>
            <a:r>
              <a:rPr lang="ru-RU" b="1" dirty="0" smtClean="0"/>
              <a:t>Гребешок</a:t>
            </a:r>
            <a:endParaRPr lang="ru-RU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428736"/>
            <a:ext cx="8643998" cy="17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Морской моллюск – гребешок, резко сжимая створки раковины, рывками может двигаться, причем открытым краем раковины  вперед.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" name="Picture 10" descr="p000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214686"/>
            <a:ext cx="4378552" cy="32861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1" descr="46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67009"/>
            <a:ext cx="2357454" cy="15760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3214686"/>
            <a:ext cx="4548733" cy="33539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3357563"/>
          </a:xfrm>
          <a:noFill/>
        </p:spPr>
      </p:pic>
      <p:sp>
        <p:nvSpPr>
          <p:cNvPr id="419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60350"/>
            <a:ext cx="4495800" cy="6597650"/>
          </a:xfrm>
        </p:spPr>
        <p:txBody>
          <a:bodyPr/>
          <a:lstStyle/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В южных странах произрастает растение под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названием "бешеный огурец".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Стоит   только слегка </a:t>
            </a:r>
            <a:r>
              <a:rPr lang="ru-RU" sz="2000" dirty="0" err="1" smtClean="0"/>
              <a:t>прикоснуть</a:t>
            </a:r>
            <a:r>
              <a:rPr lang="ru-RU" sz="2000" dirty="0" smtClean="0"/>
              <a:t>-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err="1" smtClean="0"/>
              <a:t>ся</a:t>
            </a:r>
            <a:r>
              <a:rPr lang="ru-RU" sz="2000" dirty="0" smtClean="0"/>
              <a:t> к созревшему плоду, похожему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На огурец, как он отскакивает от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плодоножки, а через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образовавшееся отверстие из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плода фонтаном   со скоростью до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10 м/с вылетает   жидкость с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семенами. Сами огурцы при этом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отлетают в противоположном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направлении. Стреляет бешеный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огурец (иначе его называют</a:t>
            </a:r>
          </a:p>
          <a:p>
            <a:pPr algn="dist" eaLnBrk="1" hangingPunct="1">
              <a:buFontTx/>
              <a:buNone/>
              <a:defRPr/>
            </a:pPr>
            <a:r>
              <a:rPr lang="ru-RU" sz="2000" dirty="0" smtClean="0"/>
              <a:t>«дамский пистолет») более чем на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12 м. 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Шар Герона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2133600"/>
            <a:ext cx="39671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    </a:t>
            </a:r>
            <a:r>
              <a:rPr lang="ru-RU" sz="2000" smtClean="0"/>
              <a:t>Герон Александрийский – греческий механик и математик.  Одно из его изобретений носит название «шар Герона». В шар наливали воду и нагревали над огнем. Вырывающийся из трубки пар начинал вращать шар. Эта установка иллюстрирует реактивное движение. </a:t>
            </a:r>
          </a:p>
        </p:txBody>
      </p:sp>
      <p:pic>
        <p:nvPicPr>
          <p:cNvPr id="14340" name="Picture 5" descr="{8D491251-FD8B-4E15-940A-8FDAACF2C954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05038"/>
            <a:ext cx="3924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Реактивное движение в технике</a:t>
            </a:r>
            <a:endParaRPr lang="ru-RU" b="1" dirty="0"/>
          </a:p>
        </p:txBody>
      </p:sp>
      <p:pic>
        <p:nvPicPr>
          <p:cNvPr id="4" name="Picture 5" descr="i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19600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C:\Documents and Settings\Slushatel-4-1\Мои документы\KozlovaEA\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2984"/>
            <a:ext cx="43434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Первым проектом пилотируемой ракеты был в 1881 году проект ракеты с пороховым двигателем известного революционера Николая Ивановича </a:t>
            </a:r>
            <a:r>
              <a:rPr lang="ru-RU" dirty="0" err="1" smtClean="0"/>
              <a:t>Кибальчича</a:t>
            </a:r>
            <a:r>
              <a:rPr lang="ru-RU" dirty="0" smtClean="0"/>
              <a:t> (1853-1881).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Один из первых проектов автомобилей был также с реактивным двигателем и принадлежал этот проект Ньютону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истории…</a:t>
            </a:r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256088" cy="4854575"/>
          </a:xfrm>
        </p:spPr>
        <p:txBody>
          <a:bodyPr/>
          <a:lstStyle/>
          <a:p>
            <a:pPr>
              <a:buFontTx/>
              <a:buNone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Константи́н</a:t>
            </a:r>
          </a:p>
          <a:p>
            <a:pPr>
              <a:buFontTx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  Эдуа́рдович</a:t>
            </a:r>
          </a:p>
          <a:p>
            <a:pPr>
              <a:buFontTx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  Циолко́вский -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 русский и советский учёный, основоположник современной </a:t>
            </a:r>
          </a:p>
          <a:p>
            <a:pPr>
              <a:buFontTx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hlinkClick r:id="rId2" tooltip="Космонавтика"/>
              </a:rPr>
              <a:t>космонавтики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29385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557338"/>
            <a:ext cx="3097213" cy="4392612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428" name="Picture 4" descr="http://festival.1september.ru/articles/595505/img10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288" y="0"/>
            <a:ext cx="3744912" cy="6453188"/>
          </a:xfrm>
          <a:prstGeom prst="rect">
            <a:avLst/>
          </a:prstGeom>
          <a:noFill/>
        </p:spPr>
      </p:pic>
      <p:graphicFrame>
        <p:nvGraphicFramePr>
          <p:cNvPr id="103446" name="Group 22"/>
          <p:cNvGraphicFramePr>
            <a:graphicFrameLocks noGrp="1"/>
          </p:cNvGraphicFramePr>
          <p:nvPr/>
        </p:nvGraphicFramePr>
        <p:xfrm>
          <a:off x="0" y="1985963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4716463" y="1341438"/>
            <a:ext cx="3024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отсек с космонавтами,                                                  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отсек с приборами,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бак с топливом,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бак с  окислителем,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насосы,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камера сгорания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"/>
              <a:tabLst>
                <a:tab pos="7620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сопло. </a:t>
            </a:r>
            <a:endParaRPr lang="ru-RU" sz="2800">
              <a:latin typeface="Comic Sans MS" pitchFamily="66" charset="0"/>
            </a:endParaRPr>
          </a:p>
          <a:p>
            <a:pPr eaLnBrk="0" hangingPunct="0">
              <a:tabLst>
                <a:tab pos="762000" algn="l"/>
              </a:tabLst>
            </a:pPr>
            <a:endParaRPr lang="ru-RU" sz="2800"/>
          </a:p>
        </p:txBody>
      </p:sp>
      <p:sp>
        <p:nvSpPr>
          <p:cNvPr id="103450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114800" cy="1143000"/>
          </a:xfrm>
        </p:spPr>
        <p:txBody>
          <a:bodyPr/>
          <a:lstStyle/>
          <a:p>
            <a:r>
              <a:rPr lang="ru-RU" sz="4000"/>
              <a:t>Устройство ракеты</a:t>
            </a:r>
          </a:p>
        </p:txBody>
      </p:sp>
      <p:sp>
        <p:nvSpPr>
          <p:cNvPr id="103451" name="Rectangle 27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03452" name="Rectangle 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492500" y="188913"/>
            <a:ext cx="4745038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Многоступенчатая </a:t>
            </a:r>
            <a:br>
              <a:rPr lang="ru-RU" sz="4000" smtClean="0"/>
            </a:br>
            <a:r>
              <a:rPr lang="ru-RU" sz="4000" smtClean="0"/>
              <a:t>ракета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2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59113" y="1989138"/>
            <a:ext cx="568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71775" y="5805488"/>
            <a:ext cx="6372225" cy="1006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Первая ступень автоматически отбрасывается после того, как топливо и окислитель полностью израсходованы</a:t>
            </a:r>
            <a:r>
              <a:rPr lang="ru-RU" sz="2000" b="1"/>
              <a:t>.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572000" y="5013325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3348038" y="46529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132138" y="4292600"/>
            <a:ext cx="3671887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Вступает в действие двигатель второй ступени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4787900" y="3716338"/>
            <a:ext cx="1584325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211638" y="3213100"/>
            <a:ext cx="4932362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Скорость ракеты увеличивается.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5651500" y="17732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7" grpId="0" animBg="1"/>
      <p:bldP spid="15368" grpId="0" animBg="1"/>
      <p:bldP spid="15371" grpId="0" animBg="1"/>
      <p:bldP spid="15372" grpId="0" animBg="1"/>
      <p:bldP spid="15373" grpId="0" animBg="1"/>
      <p:bldP spid="153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chemeClr val="tx1"/>
                </a:solidFill>
              </a:rPr>
              <a:t/>
            </a:r>
            <a:br>
              <a:rPr lang="ru-RU" sz="3600">
                <a:solidFill>
                  <a:schemeClr val="tx1"/>
                </a:solidFill>
              </a:rPr>
            </a:br>
            <a:r>
              <a:rPr lang="ru-RU" sz="3600">
                <a:solidFill>
                  <a:schemeClr val="tx1"/>
                </a:solidFill>
              </a:rPr>
              <a:t>Сергей Павлович Королёв </a:t>
            </a:r>
            <a:r>
              <a:rPr lang="ru-RU" sz="3200">
                <a:solidFill>
                  <a:schemeClr val="tx1"/>
                </a:solidFill>
              </a:rPr>
              <a:t>(1907-1966). 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2000" b="1"/>
              <a:t>конструктор космических </a:t>
            </a:r>
            <a:br>
              <a:rPr lang="ru-RU" sz="2000" b="1"/>
            </a:br>
            <a:r>
              <a:rPr lang="ru-RU" sz="2000" b="1"/>
              <a:t>кораблей, </a:t>
            </a:r>
            <a:br>
              <a:rPr lang="ru-RU" sz="2000" b="1"/>
            </a:br>
            <a:r>
              <a:rPr lang="ru-RU" sz="2000" b="1"/>
              <a:t>реализовавший</a:t>
            </a:r>
            <a:br>
              <a:rPr lang="ru-RU" sz="2000" b="1"/>
            </a:br>
            <a:r>
              <a:rPr lang="ru-RU" sz="2000" b="1"/>
              <a:t> идеи Циолковского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56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900" b="1" smtClean="0"/>
              <a:t/>
            </a:r>
            <a:br>
              <a:rPr lang="ru-RU" sz="900" b="1" smtClean="0"/>
            </a:br>
            <a:endParaRPr lang="ru-RU" sz="900" b="1" smtClean="0"/>
          </a:p>
          <a:p>
            <a:pPr eaLnBrk="1" hangingPunct="1">
              <a:lnSpc>
                <a:spcPct val="80000"/>
              </a:lnSpc>
            </a:pPr>
            <a:endParaRPr lang="ru-RU" sz="1000" b="1" i="1" smtClean="0"/>
          </a:p>
          <a:p>
            <a:pPr eaLnBrk="1" hangingPunct="1">
              <a:lnSpc>
                <a:spcPct val="80000"/>
              </a:lnSpc>
            </a:pPr>
            <a:endParaRPr lang="ru-RU" sz="1000" b="1" i="1" smtClean="0"/>
          </a:p>
          <a:p>
            <a:pPr eaLnBrk="1" hangingPunct="1">
              <a:lnSpc>
                <a:spcPct val="80000"/>
              </a:lnSpc>
            </a:pPr>
            <a:endParaRPr lang="ru-RU" sz="1800" b="1" i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i="1" smtClean="0"/>
              <a:t>Он был мал, этот самый первый искусственный спутник нашей старой планеты, но его звонкие позывные разнеслись по всем материкам и среди всех народов как воплощение дерзновенной мечты человечества.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</p:txBody>
      </p:sp>
      <p:pic>
        <p:nvPicPr>
          <p:cNvPr id="23556" name="Picture 7" descr="pk_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1136650"/>
            <a:ext cx="4271962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297363"/>
            <a:ext cx="88392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Профессия:	космонавт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Родился:	9 марта 1934г. в городе Гжатск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Погиб:   	27 марта 1968г. неподалёку от города Киржач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Гражданство:	СССР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Достижения:	1-й человек в космосе</a:t>
            </a:r>
          </a:p>
        </p:txBody>
      </p:sp>
      <p:pic>
        <p:nvPicPr>
          <p:cNvPr id="21509" name="Picture 5" descr="Yuri_Gagarin_official_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2825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на пути к стартовой площад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33400"/>
            <a:ext cx="43529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438400" y="7938"/>
            <a:ext cx="370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Юрий Алексеевич Гагарин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Какие общие черты можно выделить во всех ситуациях движения?</a:t>
            </a:r>
            <a:endParaRPr lang="ru-RU" sz="4000" b="1" dirty="0"/>
          </a:p>
        </p:txBody>
      </p:sp>
      <p:pic>
        <p:nvPicPr>
          <p:cNvPr id="4" name="Picture 5" descr="im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198090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Slushatel-4-1\Мои документы\KozlovaEA\12д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428736"/>
            <a:ext cx="1624897" cy="28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p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156687"/>
            <a:ext cx="7358082" cy="2701313"/>
          </a:xfrm>
          <a:prstGeom prst="rect">
            <a:avLst/>
          </a:prstGeom>
          <a:noFill/>
        </p:spPr>
      </p:pic>
      <p:pic>
        <p:nvPicPr>
          <p:cNvPr id="5122" name="Picture 2" descr="http://nplit.ru/books/item/f00/s00/z0000085/pic/000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643050"/>
            <a:ext cx="478155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Распознавание реактивного движения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Определите в какой из приведенных ниже ситуаций  </a:t>
            </a:r>
            <a:r>
              <a:rPr lang="ru-RU" sz="2400" b="1" dirty="0" smtClean="0"/>
              <a:t>описывается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не </a:t>
            </a:r>
            <a:r>
              <a:rPr lang="ru-RU" sz="2400" b="1" dirty="0"/>
              <a:t>реактивное движение?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0" y="4857760"/>
            <a:ext cx="937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г) </a:t>
            </a:r>
            <a:r>
              <a:rPr lang="ru-RU" sz="2000" b="1" dirty="0"/>
              <a:t>Душевой</a:t>
            </a:r>
            <a:r>
              <a:rPr lang="ru-RU" sz="2400" b="1" dirty="0"/>
              <a:t> шланг отклоняется от вертикали при</a:t>
            </a:r>
            <a:r>
              <a:rPr lang="ru-RU" sz="2400" dirty="0"/>
              <a:t> </a:t>
            </a:r>
            <a:r>
              <a:rPr lang="ru-RU" sz="2400" b="1" dirty="0"/>
              <a:t>включении воды</a:t>
            </a:r>
          </a:p>
          <a:p>
            <a:pPr>
              <a:spcBef>
                <a:spcPct val="50000"/>
              </a:spcBef>
            </a:pPr>
            <a:r>
              <a:rPr lang="ru-RU" sz="2400" b="1" dirty="0" err="1" smtClean="0"/>
              <a:t>д</a:t>
            </a:r>
            <a:r>
              <a:rPr lang="ru-RU" sz="2400" b="1" dirty="0" smtClean="0"/>
              <a:t>) Жонглёр на коньках бросает </a:t>
            </a:r>
            <a:r>
              <a:rPr lang="ru-RU" sz="2400" b="1" dirty="0"/>
              <a:t>булаву своему </a:t>
            </a:r>
            <a:r>
              <a:rPr lang="ru-RU" sz="2400" b="1" dirty="0" smtClean="0"/>
              <a:t>партнёру</a:t>
            </a: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 smtClean="0"/>
              <a:t>е) </a:t>
            </a:r>
            <a:r>
              <a:rPr lang="ru-RU" sz="2400" b="1" dirty="0"/>
              <a:t>Водометный катер движется, выбрасывая за борт воду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1500166" y="1928802"/>
            <a:ext cx="5900738" cy="2545562"/>
            <a:chOff x="1428728" y="1857364"/>
            <a:chExt cx="5900738" cy="2545562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428728" y="1928801"/>
              <a:ext cx="5900738" cy="1524000"/>
              <a:chOff x="1755" y="1296"/>
              <a:chExt cx="3717" cy="960"/>
            </a:xfrm>
          </p:grpSpPr>
          <p:sp>
            <p:nvSpPr>
              <p:cNvPr id="37896" name="Text Box 8"/>
              <p:cNvSpPr txBox="1">
                <a:spLocks noChangeArrowheads="1"/>
              </p:cNvSpPr>
              <p:nvPr/>
            </p:nvSpPr>
            <p:spPr bwMode="auto">
              <a:xfrm>
                <a:off x="1755" y="1349"/>
                <a:ext cx="4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dirty="0" smtClean="0"/>
                  <a:t>а</a:t>
                </a:r>
                <a:r>
                  <a:rPr lang="ru-RU" dirty="0" smtClean="0"/>
                  <a:t>)</a:t>
                </a:r>
                <a:endParaRPr lang="ru-RU" dirty="0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1296"/>
                <a:ext cx="2208" cy="960"/>
                <a:chOff x="3216" y="1248"/>
                <a:chExt cx="2208" cy="960"/>
              </a:xfrm>
            </p:grpSpPr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>
                  <a:off x="3216" y="1296"/>
                  <a:ext cx="1200" cy="720"/>
                  <a:chOff x="2832" y="1296"/>
                  <a:chExt cx="1200" cy="720"/>
                </a:xfrm>
              </p:grpSpPr>
              <p:sp>
                <p:nvSpPr>
                  <p:cNvPr id="3790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296"/>
                    <a:ext cx="912" cy="720"/>
                  </a:xfrm>
                  <a:prstGeom prst="rtTriangl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91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440"/>
                    <a:ext cx="24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1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296"/>
                    <a:ext cx="24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296"/>
                    <a:ext cx="19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792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296"/>
                    <a:ext cx="384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sz="2400" b="1" dirty="0" smtClean="0"/>
                      <a:t>б</a:t>
                    </a:r>
                    <a:r>
                      <a:rPr lang="ru-RU" b="1" dirty="0" smtClean="0"/>
                      <a:t>)</a:t>
                    </a:r>
                    <a:endParaRPr lang="ru-RU" b="1" dirty="0"/>
                  </a:p>
                </p:txBody>
              </p:sp>
            </p:grpSp>
            <p:grpSp>
              <p:nvGrpSpPr>
                <p:cNvPr id="9" name="Group 34"/>
                <p:cNvGrpSpPr>
                  <a:grpSpLocks/>
                </p:cNvGrpSpPr>
                <p:nvPr/>
              </p:nvGrpSpPr>
              <p:grpSpPr bwMode="auto">
                <a:xfrm>
                  <a:off x="4752" y="1248"/>
                  <a:ext cx="672" cy="960"/>
                  <a:chOff x="4752" y="1248"/>
                  <a:chExt cx="672" cy="960"/>
                </a:xfrm>
              </p:grpSpPr>
              <p:grpSp>
                <p:nvGrpSpPr>
                  <p:cNvPr id="10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4752" y="1248"/>
                    <a:ext cx="672" cy="960"/>
                    <a:chOff x="4752" y="1344"/>
                    <a:chExt cx="672" cy="960"/>
                  </a:xfrm>
                </p:grpSpPr>
                <p:sp>
                  <p:nvSpPr>
                    <p:cNvPr id="3792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0" y="139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25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36" y="1392"/>
                      <a:ext cx="0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26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776"/>
                      <a:ext cx="384" cy="528"/>
                    </a:xfrm>
                    <a:prstGeom prst="flowChartMerg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064"/>
                      <a:ext cx="144" cy="240"/>
                      <a:chOff x="4896" y="2064"/>
                      <a:chExt cx="144" cy="240"/>
                    </a:xfrm>
                  </p:grpSpPr>
                  <p:sp>
                    <p:nvSpPr>
                      <p:cNvPr id="37928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44" y="206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29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44" y="2064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44" y="2208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44" y="206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92" y="2112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2" y="2112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96" y="2208"/>
                        <a:ext cx="48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44" y="220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6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44" y="2208"/>
                        <a:ext cx="0" cy="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37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44" y="2208"/>
                        <a:ext cx="48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793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40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9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88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0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36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84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84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3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32" y="1392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4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2" y="1344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5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32" y="2112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6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76" y="20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76" y="196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8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32" y="206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9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8" y="196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50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76" y="1776"/>
                      <a:ext cx="48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8" y="1824"/>
                      <a:ext cx="48" cy="144"/>
                      <a:chOff x="5328" y="1824"/>
                      <a:chExt cx="48" cy="144"/>
                    </a:xfrm>
                  </p:grpSpPr>
                  <p:sp>
                    <p:nvSpPr>
                      <p:cNvPr id="37952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28" y="1968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53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54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28" y="1824"/>
                        <a:ext cx="48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7955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52" y="1344"/>
                      <a:ext cx="336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sz="2400" dirty="0" smtClean="0"/>
                        <a:t>в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p:txBody>
                </p:sp>
              </p:grpSp>
              <p:sp>
                <p:nvSpPr>
                  <p:cNvPr id="3795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1440"/>
                    <a:ext cx="240" cy="96"/>
                  </a:xfrm>
                  <a:prstGeom prst="curvedUpArrow">
                    <a:avLst>
                      <a:gd name="adj1" fmla="val 50000"/>
                      <a:gd name="adj2" fmla="val 100000"/>
                      <a:gd name="adj3" fmla="val 33333"/>
                    </a:avLst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pic>
          <p:nvPicPr>
            <p:cNvPr id="70" name="Picture 24" descr="180px-Proton-K-Zary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1857364"/>
              <a:ext cx="1214446" cy="25455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 задач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859712" cy="4495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dirty="0"/>
              <a:t>                   </a:t>
            </a:r>
          </a:p>
          <a:p>
            <a:pPr marL="609600" indent="-609600">
              <a:buFontTx/>
              <a:buNone/>
            </a:pPr>
            <a:r>
              <a:rPr lang="ru-RU" dirty="0"/>
              <a:t>                    </a:t>
            </a:r>
          </a:p>
          <a:p>
            <a:pPr marL="609600" indent="-609600">
              <a:buFontTx/>
              <a:buNone/>
            </a:pPr>
            <a:r>
              <a:rPr lang="ru-RU" dirty="0"/>
              <a:t>     </a:t>
            </a:r>
            <a:r>
              <a:rPr lang="ru-RU" sz="3600" dirty="0"/>
              <a:t>Какую скорость получит модель </a:t>
            </a:r>
          </a:p>
          <a:p>
            <a:pPr marL="609600" indent="-609600">
              <a:buFontTx/>
              <a:buNone/>
            </a:pPr>
            <a:r>
              <a:rPr lang="ru-RU" sz="3600" dirty="0"/>
              <a:t>     ракеты, если масса её оболочки</a:t>
            </a:r>
          </a:p>
          <a:p>
            <a:pPr marL="609600" indent="-609600">
              <a:buFontTx/>
              <a:buNone/>
            </a:pPr>
            <a:r>
              <a:rPr lang="ru-RU" sz="3600" dirty="0"/>
              <a:t>     равна 300 г, масса пороха в ней</a:t>
            </a:r>
          </a:p>
          <a:p>
            <a:pPr marL="609600" indent="-609600">
              <a:buFontTx/>
              <a:buNone/>
            </a:pPr>
            <a:r>
              <a:rPr lang="ru-RU" sz="3600" dirty="0"/>
              <a:t>     100 г, а газы вырываются из</a:t>
            </a:r>
          </a:p>
          <a:p>
            <a:pPr marL="609600" indent="-609600">
              <a:buFontTx/>
              <a:buNone/>
            </a:pPr>
            <a:r>
              <a:rPr lang="ru-RU" sz="3600" dirty="0"/>
              <a:t>     сопла со скоростью  100 м/с?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Проверь ответ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b="1" dirty="0" smtClean="0"/>
              <a:t>Вариант  </a:t>
            </a:r>
            <a:r>
              <a:rPr lang="ru-RU" sz="4400" b="1" dirty="0" smtClean="0"/>
              <a:t>1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Вариант  </a:t>
            </a:r>
            <a:r>
              <a:rPr lang="ru-RU" sz="4400" b="1" dirty="0" smtClean="0"/>
              <a:t>2</a:t>
            </a:r>
          </a:p>
          <a:p>
            <a:pPr>
              <a:buNone/>
            </a:pPr>
            <a:r>
              <a:rPr lang="ru-RU" sz="4000" b="1" dirty="0" smtClean="0"/>
              <a:t>   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2714620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8" y="4929198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584325"/>
          </a:xfrm>
        </p:spPr>
        <p:txBody>
          <a:bodyPr/>
          <a:lstStyle/>
          <a:p>
            <a:r>
              <a:rPr lang="ru-RU"/>
              <a:t>Домашнее задание:  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учебник Грачева,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параграф 22,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упр.22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Красная карточка - удовлетворен уроком, урок полезен для меня, я работал и получил заслуженную отметку; я понимал всё , о чем говорилось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Желтая карточка – урок был интересен, я отвечал с места, сумел выполнить ряд заданий. Мне на уроке достаточно комфортно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Зеленая карточка – пользы от урока я получил мало, я не очень понимал, о чем идет речь, и к ответу на уроке я был не готов.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458200" cy="8239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Признаки реактивного движения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28600" y="128586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Движение происходит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благодаря взаимодействию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2786058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800" b="1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Скорости взаимодействующих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частей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направлены 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разные стороны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 rot="10800000" flipV="1">
            <a:off x="228600" y="4533166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 тела отделяется  какая – то его часть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42844" y="500042"/>
            <a:ext cx="8610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>
                <a:solidFill>
                  <a:srgbClr val="C00000"/>
                </a:solidFill>
                <a:latin typeface="Monotype Corsiva" pitchFamily="66" charset="0"/>
              </a:rPr>
              <a:t>Реактивное движение </a:t>
            </a:r>
            <a:endParaRPr lang="en-US" sz="60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</a:rPr>
              <a:t>движение, возникающее при взаимодействии тел  внутри системы, при котором от тела отделяется какая-то его часть и движется в противоположном </a:t>
            </a:r>
            <a:r>
              <a:rPr lang="ru-RU" sz="4000" b="1" dirty="0" smtClean="0">
                <a:solidFill>
                  <a:srgbClr val="002060"/>
                </a:solidFill>
              </a:rPr>
              <a:t>направлении.</a:t>
            </a:r>
          </a:p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Среда необязательна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82708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Примеры реактивного движения в живой природе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572140"/>
            <a:ext cx="4843474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4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знаете ли вы...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6213">
              <a:buNone/>
            </a:pPr>
            <a:r>
              <a:rPr lang="ru-RU" dirty="0" smtClean="0"/>
              <a:t>В природе есть немало живых существ, для которых мнимое «поднятие самого себя за волосы» является обычным способом их перемещения в воде.</a:t>
            </a:r>
            <a:endParaRPr lang="ru-RU" dirty="0"/>
          </a:p>
        </p:txBody>
      </p:sp>
      <p:pic>
        <p:nvPicPr>
          <p:cNvPr id="4" name="Picture 9" descr="1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71414"/>
            <a:ext cx="1814537" cy="15735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0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2376487" cy="2376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2" descr="octopu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071942"/>
            <a:ext cx="3214710" cy="188323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3" descr="4ad0831ccd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4071942"/>
            <a:ext cx="2449513" cy="24495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4" descr="meduza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0"/>
            <a:ext cx="1928826" cy="150466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340042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Кальмар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32079"/>
            <a:ext cx="8229600" cy="402592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Для быстрого перемещения кальмар набирает воду в мантийную полость через кольцевое отверстие, которое затем плотно закрывается хрящевым замком.</a:t>
            </a:r>
          </a:p>
          <a:p>
            <a:r>
              <a:rPr lang="ru-RU" sz="2400" dirty="0" smtClean="0"/>
              <a:t>Мышечным импульсом, сокращающим брюшную мускулатуру, кальмар выбрасывает воду через профилированное поворотное сопло, перемещаясь в направлении, противоположном выбрасываемой струи.</a:t>
            </a:r>
          </a:p>
          <a:p>
            <a:r>
              <a:rPr lang="ru-RU" sz="2400" dirty="0" smtClean="0"/>
              <a:t>Передвигаясь реактивным способом кальмары могут развивать скорость до 70 км/ч и выскакивать из воды на высоту 5-8 метров.</a:t>
            </a:r>
          </a:p>
        </p:txBody>
      </p:sp>
      <p:pic>
        <p:nvPicPr>
          <p:cNvPr id="4" name="Picture 17" descr="2490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85728"/>
            <a:ext cx="1960547" cy="22065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3757610" cy="1143000"/>
          </a:xfrm>
        </p:spPr>
        <p:txBody>
          <a:bodyPr/>
          <a:lstStyle/>
          <a:p>
            <a:r>
              <a:rPr lang="ru-RU" b="1" dirty="0" smtClean="0"/>
              <a:t>Каракатица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3643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Каракатица забирает воду в жаберную полость через боковую щель и особую воронку впереди тела, а затем энергично выбрасывает струю воды через упомянутую воронку; при этом она - по закону противодействия - получает обратный толчок, достаточный для того, чтобы довольно быстро плавать задней стороной тела. </a:t>
            </a:r>
          </a:p>
          <a:p>
            <a:r>
              <a:rPr lang="ru-RU" sz="2400" dirty="0" smtClean="0"/>
              <a:t>Каракатица может, впрочем, направить трубку воронки вбок или назад и, стремительно выдавливая из нее воду, двигаться в любом направлении</a:t>
            </a:r>
            <a:r>
              <a:rPr lang="ru-RU" dirty="0" smtClean="0"/>
              <a:t>.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0" y="0"/>
            <a:ext cx="4349753" cy="3000372"/>
            <a:chOff x="0" y="1434"/>
            <a:chExt cx="2470" cy="15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434"/>
              <a:ext cx="2470" cy="1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34"/>
              <a:ext cx="2470" cy="15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2757478" cy="1143000"/>
          </a:xfrm>
        </p:spPr>
        <p:txBody>
          <a:bodyPr/>
          <a:lstStyle/>
          <a:p>
            <a:r>
              <a:rPr lang="ru-RU" b="1" dirty="0" smtClean="0"/>
              <a:t>Медуза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spcBef>
                <a:spcPct val="20000"/>
              </a:spcBef>
            </a:pPr>
            <a:r>
              <a:rPr lang="ru-RU" sz="2400" dirty="0" smtClean="0"/>
              <a:t>Медузы, сдвигая края своего прозрачного колокола, выталкивают из-под него воду вниз и несколько вбок, а сами отталкиваются в противоположную сторону. Изменяя диаметр выталкиваемой струи, они могут изменять свою скорость</a:t>
            </a:r>
            <a:r>
              <a:rPr lang="ru-RU" sz="24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6" name="Picture 7" descr="images"/>
          <p:cNvPicPr>
            <a:picLocks noChangeAspect="1" noChangeArrowheads="1"/>
          </p:cNvPicPr>
          <p:nvPr/>
        </p:nvPicPr>
        <p:blipFill>
          <a:blip r:embed="rId2"/>
          <a:srcRect t="13332" b="13334"/>
          <a:stretch>
            <a:fillRect/>
          </a:stretch>
        </p:blipFill>
        <p:spPr bwMode="auto">
          <a:xfrm>
            <a:off x="6072198" y="214290"/>
            <a:ext cx="2337955" cy="1714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2" descr="g206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643314"/>
            <a:ext cx="4071966" cy="305362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medusa-kornerot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14290"/>
            <a:ext cx="2519362" cy="1728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750</Words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Тема урока:</vt:lpstr>
      <vt:lpstr>Какие общие черты можно выделить во всех ситуациях движения?</vt:lpstr>
      <vt:lpstr>Признаки реактивного движения</vt:lpstr>
      <vt:lpstr>Слайд 4</vt:lpstr>
      <vt:lpstr>Примеры реактивного движения в живой природе</vt:lpstr>
      <vt:lpstr>А знаете ли вы...</vt:lpstr>
      <vt:lpstr>Кальмар</vt:lpstr>
      <vt:lpstr>Каракатица</vt:lpstr>
      <vt:lpstr>Медуза</vt:lpstr>
      <vt:lpstr>Гребешок</vt:lpstr>
      <vt:lpstr>Слайд 11</vt:lpstr>
      <vt:lpstr>Шар Герона</vt:lpstr>
      <vt:lpstr>Реактивное движение в технике</vt:lpstr>
      <vt:lpstr>Из истории…</vt:lpstr>
      <vt:lpstr>Устройство ракеты</vt:lpstr>
      <vt:lpstr>Слайд 16</vt:lpstr>
      <vt:lpstr>Многоступенчатая  ракета</vt:lpstr>
      <vt:lpstr> Сергей Павлович Королёв (1907-1966).  конструктор космических  кораблей,  реализовавший  идеи Циолковского</vt:lpstr>
      <vt:lpstr>Слайд 19</vt:lpstr>
      <vt:lpstr>Распознавание реактивного движения</vt:lpstr>
      <vt:lpstr>Решение задач </vt:lpstr>
      <vt:lpstr>Проверь ответ</vt:lpstr>
      <vt:lpstr>Домашнее задание: 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</cp:lastModifiedBy>
  <cp:revision>62</cp:revision>
  <dcterms:modified xsi:type="dcterms:W3CDTF">2015-09-13T10:24:49Z</dcterms:modified>
</cp:coreProperties>
</file>