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73" r:id="rId3"/>
    <p:sldId id="257" r:id="rId4"/>
    <p:sldId id="284" r:id="rId5"/>
    <p:sldId id="285" r:id="rId6"/>
    <p:sldId id="258" r:id="rId7"/>
    <p:sldId id="263" r:id="rId8"/>
    <p:sldId id="262" r:id="rId9"/>
    <p:sldId id="281" r:id="rId10"/>
    <p:sldId id="279" r:id="rId11"/>
    <p:sldId id="280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6" autoAdjust="0"/>
    <p:restoredTop sz="94694" autoAdjust="0"/>
  </p:normalViewPr>
  <p:slideViewPr>
    <p:cSldViewPr>
      <p:cViewPr>
        <p:scale>
          <a:sx n="100" d="100"/>
          <a:sy n="100" d="100"/>
        </p:scale>
        <p:origin x="-7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F3AEB-28CE-42CF-B0A7-59479E91FF21}" type="datetimeFigureOut">
              <a:rPr lang="ru-RU"/>
              <a:pPr>
                <a:defRPr/>
              </a:pPr>
              <a:t>08.12.2012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E34EE6-01E0-4DEA-B7BD-6F44FAC61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B8FA-4DFA-434C-8A8D-78678EB79811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B8E1-995F-4552-8EB2-9BDA9420BF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0C88-D841-4F1E-AE4A-04727C2D0405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5A99-FE54-4B5C-81D2-2852B4135C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2985-11A2-47AB-9C2C-9C1569E171E9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E8F8D-F193-462A-B4D2-19DF704DC9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77B50-2158-4AA3-9E33-4A658A557024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41EA-4F78-4262-B1F9-481CF33B3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69F2-A932-4611-8DD1-F5160C60B9F5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FFA0-F097-46C9-8FC3-DB20446DB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D397A-4ACB-4C4F-9957-18DEE0B03B38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B197-6D7D-49C0-883E-B4D6E4798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338C-3BC3-4B09-98F0-7BEDB9A538EA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787F-126E-4FB5-AF89-77FA9E34E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3E8D4-C9A9-42E0-A795-0C08F5A07B16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67A4-3B2D-4958-BB1C-C54C72978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43336-11FC-4FA7-8659-D17DB3130A04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EA9B5-EF49-4598-96AC-5DE41A4CF2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FEC0B-D89B-4CB8-83FA-4132E326E67C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8C3E-89BA-4745-B67D-3333A2E9A7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C036-3902-4F39-AE16-B88E7839AC28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65472-1008-41B1-B2F8-3FBF94E6A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6285B-5FFF-48C9-B70F-ACF997C4D2D2}" type="datetimeFigureOut">
              <a:rPr lang="ru-RU"/>
              <a:pPr>
                <a:defRPr/>
              </a:pPr>
              <a:t>08.12.2012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C62FCA-39BD-40D3-BF9A-A235048976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230foto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04813"/>
            <a:ext cx="3575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4213" y="1539875"/>
            <a:ext cx="79200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800" b="1"/>
              <a:t>      В лесу ти</a:t>
            </a:r>
            <a:r>
              <a:rPr lang="ru-RU" sz="4800" b="1">
                <a:solidFill>
                  <a:schemeClr val="accent2"/>
                </a:solidFill>
              </a:rPr>
              <a:t>ши</a:t>
            </a:r>
            <a:r>
              <a:rPr lang="ru-RU" sz="4800" b="1"/>
              <a:t>на. Там </a:t>
            </a:r>
            <a:r>
              <a:rPr lang="ru-RU" sz="4800" b="1">
                <a:solidFill>
                  <a:schemeClr val="accent2"/>
                </a:solidFill>
              </a:rPr>
              <a:t>жи</a:t>
            </a:r>
            <a:r>
              <a:rPr lang="ru-RU" sz="4800" b="1"/>
              <a:t>вут разные </a:t>
            </a:r>
            <a:r>
              <a:rPr lang="ru-RU" sz="4800" b="1">
                <a:solidFill>
                  <a:schemeClr val="accent2"/>
                </a:solidFill>
              </a:rPr>
              <a:t>жи</a:t>
            </a:r>
            <a:r>
              <a:rPr lang="ru-RU" sz="4800" b="1"/>
              <a:t>вотные. Лес – это дом для всего </a:t>
            </a:r>
            <a:r>
              <a:rPr lang="ru-RU" sz="4800" b="1">
                <a:solidFill>
                  <a:schemeClr val="accent2"/>
                </a:solidFill>
              </a:rPr>
              <a:t>жи</a:t>
            </a:r>
            <a:r>
              <a:rPr lang="ru-RU" sz="4800" b="1"/>
              <a:t>вого.   Дру</a:t>
            </a:r>
            <a:r>
              <a:rPr lang="ru-RU" sz="4800" b="1">
                <a:solidFill>
                  <a:schemeClr val="accent2"/>
                </a:solidFill>
              </a:rPr>
              <a:t>жи</a:t>
            </a:r>
            <a:r>
              <a:rPr lang="ru-RU" sz="4800" b="1"/>
              <a:t> с лесом!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55650" y="1717675"/>
            <a:ext cx="76327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5400" b="1"/>
              <a:t>  Домашнее задание:</a:t>
            </a:r>
          </a:p>
          <a:p>
            <a:r>
              <a:rPr lang="ru-RU" sz="6600"/>
              <a:t>   </a:t>
            </a:r>
          </a:p>
          <a:p>
            <a:r>
              <a:rPr lang="ru-RU" sz="6600"/>
              <a:t>с. 116,  у. 167, 168.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знай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2063"/>
            <a:ext cx="2214563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643188" y="20002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57158" y="714356"/>
            <a:ext cx="8501122" cy="3357586"/>
          </a:xfrm>
          <a:prstGeom prst="wedgeEllipseCallout">
            <a:avLst>
              <a:gd name="adj1" fmla="val -31633"/>
              <a:gd name="adj2" fmla="val 7301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Can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i="1" dirty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</a:p>
        </p:txBody>
      </p:sp>
      <p:pic>
        <p:nvPicPr>
          <p:cNvPr id="25605" name="Picture 6" descr="230foto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97688" y="3476625"/>
            <a:ext cx="22463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5" descr="Brown%20bear%20C%20Ivan%20Seryodkin%20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0"/>
            <a:ext cx="3671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7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2222500"/>
            <a:ext cx="3311525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I-24-TELEGR-news-f04_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049713"/>
            <a:ext cx="32766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fox32_1600x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959225"/>
            <a:ext cx="38512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1 фон (26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042988" y="2133600"/>
            <a:ext cx="70580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/>
              <a:t>«Правописание слов  с сочетанием </a:t>
            </a:r>
          </a:p>
          <a:p>
            <a:pPr algn="ctr"/>
            <a:r>
              <a:rPr lang="ru-RU" sz="6600" b="1"/>
              <a:t>ЖИ-ШИ»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Line 2"/>
          <p:cNvSpPr>
            <a:spLocks noChangeShapeType="1"/>
          </p:cNvSpPr>
          <p:nvPr/>
        </p:nvSpPr>
        <p:spPr bwMode="auto">
          <a:xfrm>
            <a:off x="468313" y="4762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0" name="Picture 3" descr="41197919"/>
          <p:cNvPicPr>
            <a:picLocks noChangeAspect="1" noChangeArrowheads="1"/>
          </p:cNvPicPr>
          <p:nvPr/>
        </p:nvPicPr>
        <p:blipFill>
          <a:blip r:embed="rId2"/>
          <a:srcRect t="8446" r="47881"/>
          <a:stretch>
            <a:fillRect/>
          </a:stretch>
        </p:blipFill>
        <p:spPr bwMode="auto">
          <a:xfrm>
            <a:off x="1547813" y="549275"/>
            <a:ext cx="5132387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39750" y="234950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468313" y="41497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468313" y="59499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AutoShape 7"/>
          <p:cNvSpPr>
            <a:spLocks noChangeArrowheads="1"/>
          </p:cNvSpPr>
          <p:nvPr/>
        </p:nvSpPr>
        <p:spPr bwMode="auto">
          <a:xfrm>
            <a:off x="1908175" y="1844675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7896" name="Picture 8" descr="karanda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791666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7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842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43594 C -0.4783 -0.4445 -0.47239 -0.45306 -0.46354 -0.46346 C -0.45468 -0.47387 -0.4401 -0.48867 -0.43073 -0.49815 C -0.42135 -0.50764 -0.41528 -0.51527 -0.40746 -0.51989 C -0.39965 -0.52452 -0.39149 -0.52475 -0.3842 -0.52544 C -0.37691 -0.52614 -0.36944 -0.52752 -0.36354 -0.52359 C -0.35764 -0.51966 -0.35139 -0.5111 -0.34861 -0.50162 C -0.34583 -0.49214 -0.34479 -0.4815 -0.34722 -0.46693 C -0.34965 -0.45236 -0.35538 -0.43941 -0.36354 -0.4142 C -0.3717 -0.38899 -0.38298 -0.3587 -0.39653 -0.31568 C -0.41007 -0.27267 -0.42864 -0.20722 -0.44444 -0.1568 C -0.46024 -0.10639 -0.4809 -0.04348 -0.49097 -0.01272 C -0.50104 0.01804 -0.50156 0.01595 -0.50468 0.02752 C -0.50781 0.03908 -0.50955 0.04787 -0.51024 0.05666 C -0.51093 0.06545 -0.51024 0.07331 -0.50885 0.08048 C -0.50746 0.08765 -0.50555 0.09482 -0.50191 0.10037 C -0.49826 0.10592 -0.49479 0.1117 -0.48698 0.11332 C -0.47916 0.11494 -0.46545 0.11471 -0.45538 0.10962 C -0.44531 0.10453 -0.44045 0.09875 -0.42656 0.08233 C -0.41267 0.06591 -0.38993 0.03908 -0.37187 0.0111 C -0.35382 -0.01689 -0.3342 -0.05435 -0.3184 -0.08557 C -0.3026 -0.11679 -0.29045 -0.14154 -0.27725 -0.17692 C -0.26406 -0.21231 -0.25208 -0.25625 -0.23889 -0.29741 C -0.22569 -0.33858 -0.21093 -0.38414 -0.19791 -0.42322 C -0.18489 -0.46231 -0.16597 -0.51897 -0.16093 -0.53261 C -0.1559 -0.54626 -0.15903 -0.53146 -0.16771 -0.50532 C -0.17639 -0.47919 -0.19896 -0.41744 -0.21284 -0.37581 C -0.22673 -0.33418 -0.23906 -0.29325 -0.25121 -0.25532 C -0.26337 -0.21739 -0.27413 -0.1834 -0.28559 -0.14778 C -0.29705 -0.11217 -0.31093 -0.07077 -0.31979 -0.04186 C -0.32864 -0.01295 -0.33507 0.00717 -0.33889 0.02567 C -0.34271 0.04417 -0.3434 0.05689 -0.34305 0.06938 C -0.34271 0.08187 -0.34045 0.09297 -0.33628 0.10037 C -0.33212 0.10777 -0.32587 0.1117 -0.3184 0.11332 C -0.31093 0.11494 -0.30278 0.11702 -0.29097 0.10962 C -0.27916 0.10222 -0.26319 0.08903 -0.24722 0.06938 C -0.23125 0.04972 -0.21319 0.02197 -0.19514 -0.00902 C -0.17708 -0.04001 -0.15607 -0.08095 -0.13889 -0.11656 C -0.1217 -0.15218 -0.10746 -0.18062 -0.09236 -0.22248 C -0.07725 -0.26434 -0.06163 -0.32702 -0.04861 -0.36841 C -0.03559 -0.40981 -0.02291 -0.44334 -0.01423 -0.47063 C -0.00555 -0.49792 0.0007 -0.52452 0.00347 -0.53261 C 0.00625 -0.54071 0.00677 -0.53631 0.00209 -0.51989 C -0.0026 -0.50347 -0.01493 -0.46601 -0.02517 -0.43409 C -0.03541 -0.40218 -0.04896 -0.36147 -0.05955 -0.3284 C -0.07014 -0.29533 -0.07725 -0.26735 -0.08819 -0.2352 C -0.09913 -0.20306 -0.1151 -0.16675 -0.12517 -0.13483 C -0.13524 -0.10292 -0.1401 -0.07262 -0.14861 -0.04371 C -0.15712 -0.0148 -0.16909 0.01619 -0.17587 0.03839 C -0.18264 0.06059 -0.18941 0.07701 -0.18958 0.0895 C -0.18975 0.10199 -0.18298 0.10846 -0.17725 0.11332 C -0.17153 0.11817 -0.16319 0.12164 -0.15538 0.11864 C -0.14757 0.11563 -0.13993 0.10407 -0.13073 0.09505 C -0.12153 0.08603 -0.10868 0.07308 -0.10052 0.06406 C -0.09236 0.05504 -0.08698 0.04764 -0.08142 0.04024 " pathEditMode="relative" rAng="0" ptsTypes="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25544B67"/>
          <p:cNvPicPr>
            <a:picLocks noChangeAspect="1" noChangeArrowheads="1"/>
          </p:cNvPicPr>
          <p:nvPr/>
        </p:nvPicPr>
        <p:blipFill>
          <a:blip r:embed="rId2"/>
          <a:srcRect t="9622" r="39661" b="1585"/>
          <a:stretch>
            <a:fillRect/>
          </a:stretch>
        </p:blipFill>
        <p:spPr bwMode="auto">
          <a:xfrm>
            <a:off x="971550" y="404813"/>
            <a:ext cx="72009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250825" y="6453188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7"/>
          <p:cNvSpPr>
            <a:spLocks noChangeArrowheads="1"/>
          </p:cNvSpPr>
          <p:nvPr/>
        </p:nvSpPr>
        <p:spPr bwMode="auto">
          <a:xfrm>
            <a:off x="1908175" y="2133600"/>
            <a:ext cx="357188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9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24750" y="6165850"/>
            <a:ext cx="576263" cy="503238"/>
          </a:xfrm>
          <a:prstGeom prst="actionButtonReturn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8922" name="Picture 10" descr="karanda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15126" flipV="1">
            <a:off x="6443663" y="45815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47639 -0.39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638 -0.39421 C -0.475 -0.39954 -0.47361 -0.40463 -0.46875 -0.4132 C -0.46388 -0.42176 -0.45364 -0.43542 -0.44687 -0.4456 C -0.4401 -0.45579 -0.43402 -0.46644 -0.42777 -0.47454 C -0.42152 -0.48264 -0.41458 -0.48843 -0.40972 -0.49352 C -0.40486 -0.49861 -0.40381 -0.5007 -0.39826 -0.50532 C -0.3927 -0.50995 -0.38281 -0.51736 -0.37638 -0.52083 C -0.37013 -0.52431 -0.36631 -0.52454 -0.35972 -0.52593 C -0.35312 -0.52732 -0.34427 -0.53079 -0.33663 -0.5294 C -0.32899 -0.52801 -0.32013 -0.52384 -0.31354 -0.51736 C -0.30694 -0.51088 -0.30156 -0.50023 -0.29687 -0.49005 C -0.29218 -0.47986 -0.28767 -0.46921 -0.28541 -0.45579 C -0.28316 -0.44236 -0.28333 -0.42662 -0.28281 -0.40972 C -0.28229 -0.39282 -0.28177 -0.37338 -0.28281 -0.35486 C -0.28385 -0.33634 -0.28628 -0.31875 -0.28923 -0.29861 C -0.29218 -0.27847 -0.29444 -0.26088 -0.30086 -0.23357 C -0.30729 -0.20625 -0.31822 -0.16435 -0.32777 -0.13449 C -0.33732 -0.10463 -0.34791 -0.07917 -0.3585 -0.05417 C -0.36927 -0.02917 -0.38333 -0.00185 -0.39184 0.01597 C -0.40034 0.0338 -0.40225 0.03981 -0.40972 0.05347 C -0.41718 0.06713 -0.42569 0.08194 -0.43663 0.09792 C -0.44756 0.11389 -0.46336 0.13472 -0.47517 0.1493 C -0.48697 0.16389 -0.496 0.17824 -0.50729 0.18518 C -0.51857 0.19213 -0.53281 0.19282 -0.54305 0.19028 C -0.55329 0.18773 -0.56354 0.17546 -0.56875 0.16991 C -0.57395 0.16435 -0.57222 0.15995 -0.57395 0.15625 C -0.57569 0.15255 -0.57691 0.15579 -0.57899 0.14768 C -0.58107 0.13958 -0.58559 0.11296 -0.58663 0.10833 C -0.58767 0.1037 -0.58732 0.11042 -0.58541 0.12014 C -0.5835 0.12986 -0.58072 0.15555 -0.57517 0.16643 C -0.56961 0.17731 -0.5592 0.18171 -0.55208 0.18518 C -0.54496 0.18866 -0.54149 0.18727 -0.53281 0.1868 C -0.52413 0.18634 -0.50833 0.18773 -0.49947 0.18171 C -0.49062 0.17569 -0.4875 0.16227 -0.47899 0.15093 C -0.47048 0.13958 -0.46128 0.1294 -0.44826 0.11343 C -0.43524 0.09745 -0.41562 0.07245 -0.40086 0.05532 C -0.38628 0.03819 -0.37378 0.02917 -0.35972 0.01088 C -0.34566 -0.00741 -0.32864 -0.03426 -0.31614 -0.05417 C -0.30364 -0.07407 -0.29618 -0.08843 -0.2842 -0.1088 C -0.27222 -0.12917 -0.25642 -0.15556 -0.24444 -0.17708 C -0.23246 -0.19861 -0.22378 -0.21667 -0.21232 -0.23866 C -0.20086 -0.26065 -0.1875 -0.28171 -0.17517 -0.3088 C -0.16284 -0.33588 -0.14947 -0.37014 -0.13802 -0.40116 C -0.12656 -0.43218 -0.11371 -0.47176 -0.1059 -0.49514 C -0.09826 -0.51852 -0.08975 -0.54468 -0.09079 -0.5412 C -0.09149 -0.53773 -0.10364 -0.49907 -0.11111 -0.47454 C -0.11857 -0.45 -0.12673 -0.42338 -0.13541 -0.39421 C -0.14409 -0.36505 -0.15156 -0.33866 -0.16354 -0.30023 C -0.17552 -0.26181 -0.19149 -0.21482 -0.20729 -0.16343 C -0.22309 -0.11204 -0.24184 -0.04745 -0.2585 0.00741 C -0.27517 0.06227 -0.29739 0.13426 -0.30729 0.16643 C -0.31718 0.19861 -0.31927 0.20671 -0.31753 0.20069 C -0.31579 0.19468 -0.30625 0.15856 -0.29687 0.13055 C -0.2875 0.10255 -0.27447 0.06921 -0.26111 0.0331 C -0.24774 -0.00301 -0.23177 -0.05093 -0.21614 -0.08657 C -0.20052 -0.12222 -0.18541 -0.14815 -0.16753 -0.18056 C -0.14965 -0.21296 -0.12604 -0.25255 -0.10868 -0.28148 C -0.09097 -0.31042 -0.08177 -0.32732 -0.06232 -0.35486 C -0.04288 -0.38241 -0.01128 -0.42292 0.00816 -0.44722 C 0.02761 -0.47153 0.04063 -0.48773 0.05434 -0.50023 C 0.06806 -0.51273 0.07709 -0.51736 0.09028 -0.52245 C 0.10348 -0.52755 0.12171 -0.53264 0.13386 -0.53102 C 0.14601 -0.5294 0.15591 -0.52407 0.16337 -0.51227 C 0.17084 -0.50046 0.17674 -0.46713 0.17865 -0.46088 C 0.18056 -0.45463 0.17744 -0.46551 0.17483 -0.47454 C 0.17223 -0.48357 0.17205 -0.50579 0.16337 -0.51574 C 0.15469 -0.5257 0.13507 -0.53333 0.12223 -0.53449 C 0.10938 -0.53565 0.09966 -0.52894 0.08646 -0.52245 C 0.07327 -0.51597 0.05573 -0.50833 0.04271 -0.49514 C 0.02969 -0.48195 0.01858 -0.46111 0.00816 -0.44375 C -0.00225 -0.42639 -0.0118 -0.40926 -0.01996 -0.39097 C -0.02829 -0.37269 -0.03454 -0.35394 -0.04184 -0.33449 C -0.0493 -0.31505 -0.05642 -0.29537 -0.06371 -0.27454 C -0.07066 -0.2537 -0.07708 -0.23357 -0.0842 -0.20972 C -0.09131 -0.18588 -0.09947 -0.15787 -0.1059 -0.13102 C -0.11232 -0.10417 -0.11857 -0.07732 -0.12256 -0.04907 C -0.12656 -0.02083 -0.13055 0.00903 -0.1302 0.03819 C -0.12986 0.06736 -0.1276 0.10069 -0.11996 0.12546 C -0.11232 0.15023 -0.09965 0.17685 -0.0842 0.1868 C -0.06875 0.19676 -0.04409 0.19236 -0.02795 0.18518 C -0.01145 0.17801 0.00139 0.15764 0.01337 0.14421 C 0.02518 0.13079 0.03438 0.11805 0.04271 0.10486 C 0.05105 0.09167 0.05712 0.07847 0.06337 0.06551 " pathEditMode="relative" rAng="0" ptsTypes="aaaaaaaaaaaaaaaaaaaaaaaaaaaaaaaaaaaaaaaaaa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Скругленная прямоугольная выноска 5"/>
          <p:cNvGrpSpPr>
            <a:grpSpLocks/>
          </p:cNvGrpSpPr>
          <p:nvPr/>
        </p:nvGrpSpPr>
        <p:grpSpPr bwMode="auto">
          <a:xfrm>
            <a:off x="1547813" y="-242888"/>
            <a:ext cx="6696075" cy="4681538"/>
            <a:chOff x="1117" y="457"/>
            <a:chExt cx="4363" cy="2738"/>
          </a:xfrm>
        </p:grpSpPr>
        <p:pic>
          <p:nvPicPr>
            <p:cNvPr id="19461" name="Скругленная прямоугольная выноска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7" y="457"/>
              <a:ext cx="4363" cy="2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Text Box 3"/>
            <p:cNvSpPr txBox="1">
              <a:spLocks noChangeArrowheads="1"/>
            </p:cNvSpPr>
            <p:nvPr/>
          </p:nvSpPr>
          <p:spPr bwMode="auto">
            <a:xfrm>
              <a:off x="1698" y="753"/>
              <a:ext cx="3624" cy="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5400" b="1" i="1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  <a:p>
              <a:r>
                <a:rPr lang="ru-RU" sz="5400" b="1" i="1">
                  <a:solidFill>
                    <a:srgbClr val="0D0D0D"/>
                  </a:solidFill>
                  <a:cs typeface="Arial" charset="0"/>
                </a:rPr>
                <a:t>  </a:t>
              </a:r>
              <a:r>
                <a:rPr lang="ru-RU" sz="5400" b="1" i="1">
                  <a:solidFill>
                    <a:srgbClr val="0D0D0D"/>
                  </a:solidFill>
                  <a:latin typeface="Calibri" pitchFamily="34" charset="0"/>
                  <a:cs typeface="Arial" charset="0"/>
                </a:rPr>
                <a:t>В сочетаниях </a:t>
              </a:r>
              <a:endParaRPr lang="ru-RU" sz="5400" b="1" i="1">
                <a:solidFill>
                  <a:srgbClr val="0D0D0D"/>
                </a:solidFill>
                <a:cs typeface="Arial" charset="0"/>
              </a:endParaRPr>
            </a:p>
            <a:p>
              <a:r>
                <a:rPr lang="ru-RU" sz="5400" b="1" i="1">
                  <a:solidFill>
                    <a:srgbClr val="FF0000"/>
                  </a:solidFill>
                  <a:cs typeface="Arial" charset="0"/>
                </a:rPr>
                <a:t>       </a:t>
              </a:r>
              <a:r>
                <a:rPr lang="ru-RU" sz="5400" b="1" i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жи - ши</a:t>
              </a:r>
            </a:p>
            <a:p>
              <a:r>
                <a:rPr lang="ru-RU" sz="5400" b="1" i="1">
                  <a:solidFill>
                    <a:srgbClr val="0D0D0D"/>
                  </a:solidFill>
                  <a:cs typeface="Arial" charset="0"/>
                </a:rPr>
                <a:t>     </a:t>
              </a:r>
              <a:r>
                <a:rPr lang="ru-RU" sz="5400" b="1" i="1">
                  <a:solidFill>
                    <a:srgbClr val="0D0D0D"/>
                  </a:solidFill>
                  <a:latin typeface="Calibri" pitchFamily="34" charset="0"/>
                  <a:cs typeface="Arial" charset="0"/>
                </a:rPr>
                <a:t>Только </a:t>
              </a:r>
              <a:r>
                <a:rPr lang="ru-RU" sz="5400" b="1" i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и</a:t>
              </a:r>
              <a:r>
                <a:rPr lang="ru-RU" sz="5400" b="1" i="1">
                  <a:solidFill>
                    <a:srgbClr val="0D0D0D"/>
                  </a:solidFill>
                  <a:latin typeface="Calibri" pitchFamily="34" charset="0"/>
                  <a:cs typeface="Arial" charset="0"/>
                </a:rPr>
                <a:t> </a:t>
              </a:r>
              <a:endParaRPr lang="ru-RU" sz="5400" b="1" i="1">
                <a:solidFill>
                  <a:srgbClr val="0D0D0D"/>
                </a:solidFill>
                <a:cs typeface="Arial" charset="0"/>
              </a:endParaRPr>
            </a:p>
            <a:p>
              <a:r>
                <a:rPr lang="ru-RU" sz="5400" b="1" i="1">
                  <a:solidFill>
                    <a:srgbClr val="0D0D0D"/>
                  </a:solidFill>
                  <a:cs typeface="Arial" charset="0"/>
                </a:rPr>
                <a:t>  </a:t>
              </a:r>
              <a:r>
                <a:rPr lang="ru-RU" sz="5400" b="1" i="1">
                  <a:solidFill>
                    <a:srgbClr val="0D0D0D"/>
                  </a:solidFill>
                  <a:latin typeface="Calibri" pitchFamily="34" charset="0"/>
                  <a:cs typeface="Arial" charset="0"/>
                </a:rPr>
                <a:t>всегда пиши!</a:t>
              </a:r>
            </a:p>
            <a:p>
              <a:pPr algn="ctr"/>
              <a:endParaRPr lang="ru-RU" sz="4800" b="1" i="1">
                <a:solidFill>
                  <a:srgbClr val="FFFFFF"/>
                </a:solidFill>
                <a:cs typeface="Arial" charset="0"/>
              </a:endParaRPr>
            </a:p>
          </p:txBody>
        </p:sp>
      </p:grpSp>
      <p:pic>
        <p:nvPicPr>
          <p:cNvPr id="19459" name="Рисунок 6" descr="знай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4875"/>
            <a:ext cx="22860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446594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75" y="3789363"/>
            <a:ext cx="2143125" cy="30686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11" descr="знайк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714750"/>
            <a:ext cx="21431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2"/>
          <p:cNvSpPr>
            <a:spLocks noChangeArrowheads="1"/>
          </p:cNvSpPr>
          <p:nvPr/>
        </p:nvSpPr>
        <p:spPr bwMode="auto">
          <a:xfrm>
            <a:off x="1476375" y="1376363"/>
            <a:ext cx="66960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/>
              <a:t>Чи</a:t>
            </a: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, у</a:t>
            </a: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, е</a:t>
            </a: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, стри</a:t>
            </a: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,</a:t>
            </a:r>
            <a:br>
              <a:rPr lang="ru-RU" sz="3600" b="1"/>
            </a:b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рафы, мы</a:t>
            </a:r>
            <a:r>
              <a:rPr lang="ru-RU" sz="3600" b="1">
                <a:solidFill>
                  <a:schemeClr val="accent2"/>
                </a:solidFill>
              </a:rPr>
              <a:t>ши</a:t>
            </a:r>
            <a:r>
              <a:rPr lang="ru-RU" sz="3600" b="1"/>
              <a:t> и мор</a:t>
            </a:r>
            <a:r>
              <a:rPr lang="ru-RU" sz="36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,</a:t>
            </a:r>
            <a:br>
              <a:rPr lang="ru-RU" sz="3600" b="1"/>
            </a:br>
            <a:r>
              <a:rPr lang="ru-RU" sz="3600" b="1"/>
              <a:t>Ма</a:t>
            </a:r>
            <a:r>
              <a:rPr lang="ru-RU" sz="3600" b="1">
                <a:solidFill>
                  <a:schemeClr val="accent2"/>
                </a:solidFill>
              </a:rPr>
              <a:t>ши</a:t>
            </a:r>
            <a:r>
              <a:rPr lang="ru-RU" sz="3600" b="1"/>
              <a:t>ны, </a:t>
            </a:r>
            <a:r>
              <a:rPr lang="ru-RU" sz="3600" b="1">
                <a:solidFill>
                  <a:schemeClr val="accent2"/>
                </a:solidFill>
              </a:rPr>
              <a:t>ши</a:t>
            </a:r>
            <a:r>
              <a:rPr lang="ru-RU" sz="3600" b="1"/>
              <a:t>ны камы</a:t>
            </a:r>
            <a:r>
              <a:rPr lang="ru-RU" sz="3600" b="1">
                <a:solidFill>
                  <a:schemeClr val="accent2"/>
                </a:solidFill>
              </a:rPr>
              <a:t>ши</a:t>
            </a:r>
            <a:r>
              <a:rPr lang="ru-RU" sz="3600" b="1"/>
              <a:t>.</a:t>
            </a:r>
            <a:br>
              <a:rPr lang="ru-RU" sz="3600" b="1"/>
            </a:br>
            <a:r>
              <a:rPr lang="ru-RU" sz="3600" b="1"/>
              <a:t>Запомни слоги </a:t>
            </a:r>
            <a:r>
              <a:rPr lang="ru-RU" sz="4800" b="1">
                <a:solidFill>
                  <a:schemeClr val="accent2"/>
                </a:solidFill>
              </a:rPr>
              <a:t>жи</a:t>
            </a:r>
            <a:r>
              <a:rPr lang="ru-RU" sz="3600" b="1"/>
              <a:t> и </a:t>
            </a:r>
            <a:r>
              <a:rPr lang="ru-RU" sz="4800" b="1">
                <a:solidFill>
                  <a:schemeClr val="accent2"/>
                </a:solidFill>
              </a:rPr>
              <a:t>ши</a:t>
            </a:r>
            <a:br>
              <a:rPr lang="ru-RU" sz="4800" b="1">
                <a:solidFill>
                  <a:schemeClr val="accent2"/>
                </a:solidFill>
              </a:rPr>
            </a:br>
            <a:r>
              <a:rPr lang="ru-RU" sz="3600" b="1"/>
              <a:t>Ты с буквой </a:t>
            </a:r>
            <a:r>
              <a:rPr lang="ru-RU" sz="4800" b="1">
                <a:solidFill>
                  <a:schemeClr val="accent2"/>
                </a:solidFill>
              </a:rPr>
              <a:t>И</a:t>
            </a:r>
            <a:r>
              <a:rPr lang="ru-RU" sz="3600" b="1"/>
              <a:t> всегда пиши.</a:t>
            </a:r>
          </a:p>
        </p:txBody>
      </p:sp>
      <p:pic>
        <p:nvPicPr>
          <p:cNvPr id="20485" name="Picture 5" descr="446594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4113" y="4508500"/>
            <a:ext cx="1639887" cy="2349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643063" y="285750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alibri" pitchFamily="34" charset="0"/>
              </a:rPr>
              <a:t>Исправьте ошибки.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642938" y="1500188"/>
            <a:ext cx="1000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09" name="TextBox 16"/>
          <p:cNvSpPr txBox="1">
            <a:spLocks noChangeArrowheads="1"/>
          </p:cNvSpPr>
          <p:nvPr/>
        </p:nvSpPr>
        <p:spPr bwMode="auto">
          <a:xfrm>
            <a:off x="6643688" y="1785938"/>
            <a:ext cx="1071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00250" y="3214688"/>
            <a:ext cx="571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400" b="1" i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511" name="Rectangle 29"/>
          <p:cNvSpPr>
            <a:spLocks noChangeArrowheads="1"/>
          </p:cNvSpPr>
          <p:nvPr/>
        </p:nvSpPr>
        <p:spPr bwMode="auto">
          <a:xfrm>
            <a:off x="2771775" y="1412875"/>
            <a:ext cx="38893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solidFill>
                  <a:srgbClr val="7030A0"/>
                </a:solidFill>
              </a:rPr>
              <a:t>лы</a:t>
            </a:r>
            <a:r>
              <a:rPr lang="ru-RU" sz="6000" b="1" i="1" u="sng">
                <a:solidFill>
                  <a:schemeClr val="accent2"/>
                </a:solidFill>
              </a:rPr>
              <a:t>жи</a:t>
            </a:r>
          </a:p>
          <a:p>
            <a:r>
              <a:rPr lang="ru-RU" sz="6000" b="1" i="1">
                <a:solidFill>
                  <a:srgbClr val="7030A0"/>
                </a:solidFill>
              </a:rPr>
              <a:t>сне</a:t>
            </a:r>
            <a:r>
              <a:rPr lang="ru-RU" sz="6000" b="1" i="1" u="sng">
                <a:solidFill>
                  <a:schemeClr val="accent2"/>
                </a:solidFill>
              </a:rPr>
              <a:t>жи</a:t>
            </a:r>
            <a:r>
              <a:rPr lang="ru-RU" sz="6000" b="1" i="1">
                <a:solidFill>
                  <a:srgbClr val="7030A0"/>
                </a:solidFill>
              </a:rPr>
              <a:t>нка</a:t>
            </a:r>
          </a:p>
          <a:p>
            <a:r>
              <a:rPr lang="ru-RU" sz="6000" b="1" i="1">
                <a:solidFill>
                  <a:srgbClr val="7030A0"/>
                </a:solidFill>
              </a:rPr>
              <a:t>мы</a:t>
            </a:r>
            <a:r>
              <a:rPr lang="ru-RU" sz="6000" b="1" i="1" u="sng">
                <a:solidFill>
                  <a:schemeClr val="accent2"/>
                </a:solidFill>
              </a:rPr>
              <a:t>ши</a:t>
            </a:r>
          </a:p>
          <a:p>
            <a:r>
              <a:rPr lang="ru-RU" sz="6000" b="1" i="1" u="sng">
                <a:solidFill>
                  <a:schemeClr val="accent2"/>
                </a:solidFill>
              </a:rPr>
              <a:t>жи</a:t>
            </a:r>
            <a:r>
              <a:rPr lang="ru-RU" sz="6000" b="1" i="1">
                <a:solidFill>
                  <a:srgbClr val="7030A0"/>
                </a:solidFill>
              </a:rPr>
              <a:t>раф</a:t>
            </a:r>
          </a:p>
          <a:p>
            <a:endParaRPr lang="ru-RU" sz="5400" b="1" i="1">
              <a:solidFill>
                <a:srgbClr val="7030A0"/>
              </a:solidFill>
            </a:endParaRPr>
          </a:p>
        </p:txBody>
      </p:sp>
      <p:pic>
        <p:nvPicPr>
          <p:cNvPr id="21513" name="Picture 9" descr="446594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563" y="3357563"/>
            <a:ext cx="2230437" cy="3192462"/>
          </a:xfrm>
          <a:prstGeom prst="rect">
            <a:avLst/>
          </a:prstGeom>
          <a:noFill/>
        </p:spPr>
      </p:pic>
      <p:pic>
        <p:nvPicPr>
          <p:cNvPr id="21515" name="Рисунок 11" descr="знай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213100"/>
            <a:ext cx="2509837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-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230foto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15888"/>
            <a:ext cx="3787775" cy="64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64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User</cp:lastModifiedBy>
  <cp:revision>27</cp:revision>
  <dcterms:created xsi:type="dcterms:W3CDTF">2011-12-06T15:34:54Z</dcterms:created>
  <dcterms:modified xsi:type="dcterms:W3CDTF">2012-12-08T12:58:42Z</dcterms:modified>
</cp:coreProperties>
</file>