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7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00E-ED3C-4287-9A06-BEFD999628E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4831-222A-4352-B789-EC03750A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00E-ED3C-4287-9A06-BEFD999628E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4831-222A-4352-B789-EC03750A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00E-ED3C-4287-9A06-BEFD999628E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4831-222A-4352-B789-EC03750A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00E-ED3C-4287-9A06-BEFD999628E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4831-222A-4352-B789-EC03750A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00E-ED3C-4287-9A06-BEFD999628E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4831-222A-4352-B789-EC03750A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00E-ED3C-4287-9A06-BEFD999628E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4831-222A-4352-B789-EC03750A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00E-ED3C-4287-9A06-BEFD999628E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4831-222A-4352-B789-EC03750A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00E-ED3C-4287-9A06-BEFD999628E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4831-222A-4352-B789-EC03750A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00E-ED3C-4287-9A06-BEFD999628E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4831-222A-4352-B789-EC03750A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00E-ED3C-4287-9A06-BEFD999628E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4831-222A-4352-B789-EC03750A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00E-ED3C-4287-9A06-BEFD999628E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E84831-222A-4352-B789-EC03750AF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7C800E-ED3C-4287-9A06-BEFD999628E0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E84831-222A-4352-B789-EC03750AF8B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24714"/>
          </a:xfrm>
        </p:spPr>
        <p:txBody>
          <a:bodyPr/>
          <a:lstStyle/>
          <a:p>
            <a:pPr algn="ctr"/>
            <a:r>
              <a:rPr lang="ru-RU" sz="2400" dirty="0" smtClean="0"/>
              <a:t>МБОУ</a:t>
            </a:r>
            <a:r>
              <a:rPr lang="ru-RU" dirty="0" smtClean="0"/>
              <a:t> </a:t>
            </a:r>
            <a:r>
              <a:rPr lang="ru-RU" sz="2400" dirty="0" smtClean="0"/>
              <a:t>гимназия №5 г. Морозовск Ростовской области</a:t>
            </a:r>
            <a:endParaRPr lang="ru-RU" sz="24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4000504"/>
            <a:ext cx="8229600" cy="2324096"/>
          </a:xfrm>
        </p:spPr>
        <p:txBody>
          <a:bodyPr/>
          <a:lstStyle/>
          <a:p>
            <a:r>
              <a:rPr lang="ru-RU" dirty="0" smtClean="0"/>
              <a:t>Урок русского языка 3класс по УМК « Школа России 21 век»</a:t>
            </a:r>
          </a:p>
          <a:p>
            <a:r>
              <a:rPr lang="ru-RU" dirty="0" smtClean="0"/>
              <a:t>Учитель: Тореева В.И.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Запомни!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900" b="1" dirty="0" smtClean="0"/>
              <a:t>ПИШИ С БУКВОЙ  </a:t>
            </a:r>
            <a:r>
              <a:rPr lang="ru-RU" dirty="0" smtClean="0"/>
              <a:t>-  </a:t>
            </a:r>
            <a:r>
              <a:rPr lang="ru-RU" sz="5200" dirty="0" smtClean="0">
                <a:solidFill>
                  <a:srgbClr val="FF0000"/>
                </a:solidFill>
              </a:rPr>
              <a:t>О</a:t>
            </a:r>
          </a:p>
          <a:p>
            <a:pPr algn="ctr">
              <a:buNone/>
            </a:pPr>
            <a:r>
              <a:rPr lang="ru-RU" sz="4000" dirty="0" smtClean="0"/>
              <a:t>Ж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НГЛЁР</a:t>
            </a:r>
          </a:p>
          <a:p>
            <a:pPr algn="ctr">
              <a:buNone/>
            </a:pPr>
            <a:r>
              <a:rPr lang="ru-RU" sz="4000" dirty="0" smtClean="0"/>
              <a:t>ЛЕЧ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</a:p>
          <a:p>
            <a:pPr algn="ctr">
              <a:buNone/>
            </a:pPr>
            <a:r>
              <a:rPr lang="ru-RU" sz="4000" dirty="0" smtClean="0"/>
              <a:t>Ш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КОЛАД</a:t>
            </a:r>
          </a:p>
          <a:p>
            <a:pPr algn="ctr">
              <a:buNone/>
            </a:pPr>
            <a:r>
              <a:rPr lang="ru-RU" sz="4000" dirty="0" smtClean="0"/>
              <a:t>Ш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ССЕ</a:t>
            </a:r>
          </a:p>
          <a:p>
            <a:pPr algn="ctr">
              <a:buNone/>
            </a:pPr>
            <a:r>
              <a:rPr lang="ru-RU" sz="4000" dirty="0" smtClean="0"/>
              <a:t>Ш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ФЁР</a:t>
            </a:r>
          </a:p>
          <a:p>
            <a:pPr algn="ctr">
              <a:buNone/>
            </a:pPr>
            <a:r>
              <a:rPr lang="ru-RU" sz="4000" dirty="0" smtClean="0"/>
              <a:t>Ш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ТЛАНДИЯ</a:t>
            </a:r>
            <a:endParaRPr lang="ru-RU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 В ПАРАХ</a:t>
            </a:r>
            <a:br>
              <a:rPr lang="ru-RU" dirty="0" smtClean="0"/>
            </a:br>
            <a:r>
              <a:rPr lang="ru-RU" dirty="0" smtClean="0"/>
              <a:t>НАЙДИ ЛИШНЕЕ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ЖЁСТКО</a:t>
            </a:r>
          </a:p>
          <a:p>
            <a:pPr algn="ctr">
              <a:buNone/>
            </a:pPr>
            <a:r>
              <a:rPr lang="ru-RU" b="1" dirty="0" smtClean="0"/>
              <a:t>ШОВ</a:t>
            </a:r>
          </a:p>
          <a:p>
            <a:pPr algn="ctr">
              <a:buNone/>
            </a:pPr>
            <a:r>
              <a:rPr lang="ru-RU" b="1" dirty="0" smtClean="0"/>
              <a:t>КРЫЖОВНИК</a:t>
            </a:r>
          </a:p>
          <a:p>
            <a:pPr algn="ctr">
              <a:buNone/>
            </a:pPr>
            <a:r>
              <a:rPr lang="ru-RU" b="1" dirty="0" smtClean="0"/>
              <a:t>ШОРОХ</a:t>
            </a:r>
          </a:p>
          <a:p>
            <a:pPr algn="ctr">
              <a:buNone/>
            </a:pPr>
            <a:r>
              <a:rPr lang="ru-RU" b="1" dirty="0" smtClean="0"/>
              <a:t> ЛЕЧО</a:t>
            </a:r>
          </a:p>
          <a:p>
            <a:pPr algn="ctr">
              <a:buNone/>
            </a:pPr>
            <a:r>
              <a:rPr lang="ru-RU" b="1" dirty="0" smtClean="0"/>
              <a:t>ОБЖОРА</a:t>
            </a:r>
          </a:p>
          <a:p>
            <a:pPr algn="ctr">
              <a:buNone/>
            </a:pPr>
            <a:r>
              <a:rPr lang="ru-RU" b="1" dirty="0" smtClean="0"/>
              <a:t>ЧЁЛКА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ШЁЛКОВЫЙ</a:t>
            </a:r>
          </a:p>
          <a:p>
            <a:pPr algn="ctr">
              <a:buNone/>
            </a:pPr>
            <a:r>
              <a:rPr lang="ru-RU" b="1" dirty="0" smtClean="0"/>
              <a:t>ШОФЁР</a:t>
            </a:r>
          </a:p>
          <a:p>
            <a:pPr algn="ctr">
              <a:buNone/>
            </a:pPr>
            <a:r>
              <a:rPr lang="ru-RU" b="1" dirty="0" smtClean="0"/>
              <a:t>ШЁЛ</a:t>
            </a:r>
          </a:p>
          <a:p>
            <a:pPr algn="ctr">
              <a:buNone/>
            </a:pPr>
            <a:r>
              <a:rPr lang="ru-RU" b="1" dirty="0" smtClean="0"/>
              <a:t>ОТЧЁТ</a:t>
            </a:r>
          </a:p>
          <a:p>
            <a:pPr algn="ctr">
              <a:buNone/>
            </a:pPr>
            <a:r>
              <a:rPr lang="ru-RU" b="1" dirty="0" smtClean="0"/>
              <a:t>ЩЁЧКА</a:t>
            </a:r>
          </a:p>
          <a:p>
            <a:pPr algn="ctr">
              <a:buNone/>
            </a:pPr>
            <a:r>
              <a:rPr lang="ru-RU" b="1" dirty="0" smtClean="0"/>
              <a:t>КАПЮШОН</a:t>
            </a:r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ОЦЕНИ СЕБЯ САМ!</a:t>
            </a:r>
            <a:endParaRPr lang="ru-RU" dirty="0"/>
          </a:p>
        </p:txBody>
      </p:sp>
      <p:pic>
        <p:nvPicPr>
          <p:cNvPr id="1026" name="Picture 2" descr="C:\Documents and Settings\Надя\Мои документы\для заставки\a331b56d77ceb9d3dd2eb0a8d81fbd1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35163"/>
            <a:ext cx="7858179" cy="43894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381000" y="4495800"/>
            <a:ext cx="1600200" cy="1828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3886200" y="2743200"/>
            <a:ext cx="1600200" cy="18288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7086600" y="4495800"/>
            <a:ext cx="1600200" cy="1828800"/>
          </a:xfrm>
          <a:prstGeom prst="smileyFace">
            <a:avLst>
              <a:gd name="adj" fmla="val 4653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228600" y="2362200"/>
            <a:ext cx="3581400" cy="1676400"/>
          </a:xfrm>
          <a:prstGeom prst="cloudCallout">
            <a:avLst>
              <a:gd name="adj1" fmla="val -8523"/>
              <a:gd name="adj2" fmla="val 6998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/>
              <a:t>Я узнал(а),</a:t>
            </a:r>
          </a:p>
          <a:p>
            <a:pPr algn="ctr"/>
            <a:r>
              <a:rPr lang="ru-RU" sz="3200"/>
              <a:t>что…</a:t>
            </a:r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5638800" y="2286000"/>
            <a:ext cx="3276600" cy="1600200"/>
          </a:xfrm>
          <a:prstGeom prst="cloudCallout">
            <a:avLst>
              <a:gd name="adj1" fmla="val 9644"/>
              <a:gd name="adj2" fmla="val 76389"/>
            </a:avLst>
          </a:prstGeom>
          <a:solidFill>
            <a:srgbClr val="FF66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/>
              <a:t>Я</a:t>
            </a:r>
          </a:p>
          <a:p>
            <a:pPr algn="ctr"/>
            <a:r>
              <a:rPr lang="ru-RU" sz="3200"/>
              <a:t> могу…</a:t>
            </a: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2438400" y="228600"/>
            <a:ext cx="3429000" cy="1676400"/>
          </a:xfrm>
          <a:prstGeom prst="cloudCallout">
            <a:avLst>
              <a:gd name="adj1" fmla="val 8333"/>
              <a:gd name="adj2" fmla="val 88162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/>
              <a:t>Я </a:t>
            </a:r>
          </a:p>
          <a:p>
            <a:pPr algn="ctr"/>
            <a:r>
              <a:rPr lang="ru-RU" sz="3200"/>
              <a:t>умею …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animBg="1"/>
      <p:bldP spid="21515" grpId="0" animBg="1"/>
      <p:bldP spid="21516" grpId="0" animBg="1"/>
      <p:bldP spid="21518" grpId="0" animBg="1"/>
      <p:bldP spid="21519" grpId="0" animBg="1"/>
      <p:bldP spid="215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851648" cy="3714776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Правописание</a:t>
            </a:r>
            <a:br>
              <a:rPr lang="ru-RU" sz="8000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букв О,  Ё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после шипящих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72074"/>
            <a:ext cx="7854696" cy="1643074"/>
          </a:xfrm>
        </p:spPr>
        <p:txBody>
          <a:bodyPr>
            <a:normAutofit/>
          </a:bodyPr>
          <a:lstStyle/>
          <a:p>
            <a:r>
              <a:rPr lang="ru-RU" dirty="0" smtClean="0"/>
              <a:t>МОУ гимназия</a:t>
            </a:r>
          </a:p>
          <a:p>
            <a:r>
              <a:rPr lang="ru-RU" dirty="0" smtClean="0"/>
              <a:t> №5 г.Морозовск.</a:t>
            </a:r>
          </a:p>
          <a:p>
            <a:r>
              <a:rPr lang="ru-RU" dirty="0" smtClean="0"/>
              <a:t>Тореева В.И. 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Выбери буквы, обозначающие</a:t>
            </a:r>
            <a:br>
              <a:rPr lang="ru-RU" dirty="0" smtClean="0"/>
            </a:br>
            <a:r>
              <a:rPr lang="ru-RU" dirty="0" smtClean="0"/>
              <a:t>шипящие звуки.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7000" b="1" dirty="0" smtClean="0"/>
              <a:t>Ш           С             Ж                      Й</a:t>
            </a:r>
          </a:p>
          <a:p>
            <a:pPr>
              <a:buNone/>
            </a:pPr>
            <a:r>
              <a:rPr lang="ru-RU" sz="7000" b="1" dirty="0" smtClean="0"/>
              <a:t>      </a:t>
            </a:r>
          </a:p>
          <a:p>
            <a:pPr>
              <a:buNone/>
            </a:pPr>
            <a:r>
              <a:rPr lang="ru-RU" sz="7000" b="1" dirty="0" smtClean="0"/>
              <a:t>        З          Ц                   Ч  </a:t>
            </a:r>
          </a:p>
          <a:p>
            <a:pPr>
              <a:buNone/>
            </a:pPr>
            <a:r>
              <a:rPr lang="ru-RU" sz="7000" b="1" dirty="0" smtClean="0"/>
              <a:t> </a:t>
            </a:r>
          </a:p>
          <a:p>
            <a:pPr>
              <a:buNone/>
            </a:pPr>
            <a:r>
              <a:rPr lang="ru-RU" sz="7000" b="1" dirty="0" smtClean="0"/>
              <a:t>                              Щ                    К</a:t>
            </a:r>
          </a:p>
          <a:p>
            <a:pPr>
              <a:buNone/>
            </a:pPr>
            <a:r>
              <a:rPr lang="ru-RU" sz="7000" b="1" dirty="0" smtClean="0"/>
              <a:t>              Х      </a:t>
            </a:r>
          </a:p>
          <a:p>
            <a:pPr>
              <a:buNone/>
            </a:pPr>
            <a:r>
              <a:rPr lang="ru-RU" sz="5800" b="1" dirty="0" smtClean="0"/>
              <a:t>              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decel="5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decel="5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Решим проблему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Всегда ли звук(о) под ударением</a:t>
            </a:r>
          </a:p>
          <a:p>
            <a:pPr algn="ctr">
              <a:buNone/>
            </a:pPr>
            <a:r>
              <a:rPr lang="ru-RU" sz="4400" b="1" dirty="0" smtClean="0"/>
              <a:t> после шипящих </a:t>
            </a:r>
          </a:p>
          <a:p>
            <a:pPr algn="ctr">
              <a:buNone/>
            </a:pPr>
            <a:r>
              <a:rPr lang="ru-RU" sz="4400" b="1" dirty="0" smtClean="0"/>
              <a:t>  записывается</a:t>
            </a:r>
          </a:p>
          <a:p>
            <a:pPr algn="ctr">
              <a:buNone/>
            </a:pPr>
            <a:r>
              <a:rPr lang="ru-RU" sz="4400" b="1" dirty="0" smtClean="0"/>
              <a:t> одной и той же буквой?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6000" dirty="0" smtClean="0"/>
              <a:t>Наблюдаем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smtClean="0"/>
              <a:t>Ч(О)РНЫЙ- Ч</a:t>
            </a:r>
            <a:r>
              <a:rPr lang="ru-RU" sz="4400" dirty="0" smtClean="0">
                <a:solidFill>
                  <a:srgbClr val="FF0000"/>
                </a:solidFill>
              </a:rPr>
              <a:t>Ё</a:t>
            </a:r>
            <a:r>
              <a:rPr lang="ru-RU" sz="4400" dirty="0" smtClean="0"/>
              <a:t>РНЫЙ</a:t>
            </a:r>
          </a:p>
          <a:p>
            <a:pPr algn="ctr">
              <a:buNone/>
            </a:pPr>
            <a:r>
              <a:rPr lang="ru-RU" sz="4400" dirty="0" smtClean="0"/>
              <a:t>Ш(О)РТЫ- Ш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РТЫ</a:t>
            </a:r>
          </a:p>
          <a:p>
            <a:pPr algn="ctr">
              <a:buNone/>
            </a:pPr>
            <a:r>
              <a:rPr lang="ru-RU" sz="4400" dirty="0" smtClean="0"/>
              <a:t>Ш(О)ЛК – Ш</a:t>
            </a:r>
            <a:r>
              <a:rPr lang="ru-RU" sz="4400" dirty="0" smtClean="0">
                <a:solidFill>
                  <a:srgbClr val="FF0000"/>
                </a:solidFill>
              </a:rPr>
              <a:t>Ё</a:t>
            </a:r>
            <a:r>
              <a:rPr lang="ru-RU" sz="4400" dirty="0" smtClean="0"/>
              <a:t>ЛК</a:t>
            </a:r>
          </a:p>
          <a:p>
            <a:pPr algn="ctr">
              <a:buNone/>
            </a:pPr>
            <a:r>
              <a:rPr lang="ru-RU" sz="4400" dirty="0" smtClean="0"/>
              <a:t>         Ш(О)РОХ-Ш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РОХ</a:t>
            </a:r>
          </a:p>
          <a:p>
            <a:pPr algn="ctr">
              <a:buNone/>
            </a:pPr>
            <a:r>
              <a:rPr lang="ru-RU" sz="4400" dirty="0" smtClean="0"/>
              <a:t>Ж(О)ЛТЫЙ - Ж</a:t>
            </a:r>
            <a:r>
              <a:rPr lang="ru-RU" sz="4400" dirty="0" smtClean="0">
                <a:solidFill>
                  <a:srgbClr val="FF0000"/>
                </a:solidFill>
              </a:rPr>
              <a:t>Ё</a:t>
            </a:r>
            <a:r>
              <a:rPr lang="ru-RU" sz="4400" dirty="0" smtClean="0"/>
              <a:t>ЛТЫЙ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ЗВУК (О) ПОД УДАРЕНИЕМ</a:t>
            </a:r>
          </a:p>
          <a:p>
            <a:pPr algn="ctr">
              <a:buNone/>
            </a:pPr>
            <a:r>
              <a:rPr lang="ru-RU" sz="4000" b="1" dirty="0" smtClean="0"/>
              <a:t>ПОСЛЕ ШИПЯЩИХ</a:t>
            </a:r>
          </a:p>
          <a:p>
            <a:pPr algn="ctr">
              <a:buNone/>
            </a:pPr>
            <a:r>
              <a:rPr lang="ru-RU" sz="4000" b="1" dirty="0" smtClean="0"/>
              <a:t> ЗАПИСЫВАЕТСЯ ДВУМЯ БУКВАМИ</a:t>
            </a:r>
          </a:p>
          <a:p>
            <a:pPr algn="ctr">
              <a:buNone/>
            </a:pPr>
            <a:r>
              <a:rPr lang="ru-RU" sz="7200" dirty="0" smtClean="0">
                <a:solidFill>
                  <a:srgbClr val="FF0000"/>
                </a:solidFill>
              </a:rPr>
              <a:t>О,        Ё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29642" cy="122471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МОЖЕШЬ ЛИ ТЫ ОПРЕДЕЛИТЬ</a:t>
            </a:r>
            <a:br>
              <a:rPr lang="ru-RU" sz="4000" dirty="0" smtClean="0"/>
            </a:br>
            <a:r>
              <a:rPr lang="ru-RU" sz="4000" dirty="0" smtClean="0"/>
              <a:t>ЗАКОНОМЕРНОСТЬ ВЫБОРА БУКВЫ –О, Ё ?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НАБЛЮДАЕМ: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4000" dirty="0" smtClean="0"/>
              <a:t>ч</a:t>
            </a:r>
            <a:r>
              <a:rPr lang="ru-RU" sz="4000" dirty="0" smtClean="0">
                <a:solidFill>
                  <a:srgbClr val="FF0000"/>
                </a:solidFill>
              </a:rPr>
              <a:t>ё</a:t>
            </a:r>
            <a:r>
              <a:rPr lang="ru-RU" sz="4000" dirty="0" smtClean="0"/>
              <a:t>рный – ч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рнеть             шов</a:t>
            </a:r>
          </a:p>
          <a:p>
            <a:pPr>
              <a:buNone/>
            </a:pPr>
            <a:r>
              <a:rPr lang="ru-RU" sz="4000" dirty="0" smtClean="0"/>
              <a:t>Ж</a:t>
            </a:r>
            <a:r>
              <a:rPr lang="ru-RU" sz="4000" dirty="0" smtClean="0">
                <a:solidFill>
                  <a:srgbClr val="FF0000"/>
                </a:solidFill>
              </a:rPr>
              <a:t>ё</a:t>
            </a:r>
            <a:r>
              <a:rPr lang="ru-RU" sz="4000" dirty="0" smtClean="0"/>
              <a:t>лтый – ж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лтеть              шок</a:t>
            </a:r>
          </a:p>
          <a:p>
            <a:pPr>
              <a:buNone/>
            </a:pPr>
            <a:r>
              <a:rPr lang="ru-RU" sz="4000" dirty="0" smtClean="0"/>
              <a:t>Ш</a:t>
            </a:r>
            <a:r>
              <a:rPr lang="ru-RU" sz="4000" dirty="0" smtClean="0">
                <a:solidFill>
                  <a:srgbClr val="FF0000"/>
                </a:solidFill>
              </a:rPr>
              <a:t>ё</a:t>
            </a:r>
            <a:r>
              <a:rPr lang="ru-RU" sz="4000" dirty="0" smtClean="0"/>
              <a:t>л – выш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л                        шорты</a:t>
            </a:r>
          </a:p>
          <a:p>
            <a:pPr>
              <a:buNone/>
            </a:pPr>
            <a:r>
              <a:rPr lang="ru-RU" sz="4000" dirty="0" smtClean="0"/>
              <a:t>Ж</a:t>
            </a:r>
            <a:r>
              <a:rPr lang="ru-RU" sz="4000" dirty="0" smtClean="0">
                <a:solidFill>
                  <a:srgbClr val="FF0000"/>
                </a:solidFill>
              </a:rPr>
              <a:t>ё</a:t>
            </a:r>
            <a:r>
              <a:rPr lang="ru-RU" sz="4000" dirty="0" smtClean="0"/>
              <a:t>луди – ж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лудей              шорох          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ПОСЛЕ  ШИПЯЩИХ  В КОРНЯХ  СЛОВ</a:t>
            </a:r>
          </a:p>
          <a:p>
            <a:pPr algn="ctr">
              <a:buNone/>
            </a:pPr>
            <a:r>
              <a:rPr lang="ru-RU" b="1" dirty="0" smtClean="0"/>
              <a:t>ПОД    УДАРЕНИЕМ</a:t>
            </a:r>
          </a:p>
          <a:p>
            <a:pPr algn="ctr">
              <a:buNone/>
            </a:pPr>
            <a:r>
              <a:rPr lang="ru-RU" b="1" dirty="0" smtClean="0"/>
              <a:t>      ЗВУК ( О) ОБОЗНАЧАЕТСЯ  БУКВОЙ     </a:t>
            </a:r>
            <a:r>
              <a:rPr lang="ru-RU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, </a:t>
            </a:r>
            <a:r>
              <a:rPr lang="ru-RU" b="1" dirty="0" smtClean="0"/>
              <a:t>ЕСЛИ</a:t>
            </a:r>
          </a:p>
          <a:p>
            <a:pPr>
              <a:buNone/>
            </a:pPr>
            <a:r>
              <a:rPr lang="ru-RU" b="1" dirty="0" smtClean="0"/>
              <a:t>В   РОДСТВЕННОМ        СЛОВЕ      В  КОРНЕ </a:t>
            </a:r>
          </a:p>
          <a:p>
            <a:pPr algn="ctr">
              <a:buNone/>
            </a:pPr>
            <a:r>
              <a:rPr lang="ru-RU" b="1" dirty="0" smtClean="0"/>
              <a:t>НЕ    СЛЫШИТСЯ  ЗВУК   ( О)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ПЧЁЛЫ –ПЧЕЛА,</a:t>
            </a:r>
          </a:p>
          <a:p>
            <a:pPr algn="ctr">
              <a:buNone/>
            </a:pPr>
            <a:r>
              <a:rPr lang="ru-RU" b="1" dirty="0" smtClean="0"/>
              <a:t>В ОСТАЛЬНЫХ СЛУЧАЯХ ПИШИ БУКВУ</a:t>
            </a: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ШОРОХ    ШОФЁР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УЧИМСЯ ПРИМЕНЯТЬ ПРАВИЛО.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Ш</a:t>
            </a:r>
            <a:r>
              <a:rPr lang="ru-RU" sz="2800" dirty="0" smtClean="0">
                <a:solidFill>
                  <a:srgbClr val="FF0000"/>
                </a:solidFill>
              </a:rPr>
              <a:t>?</a:t>
            </a:r>
            <a:r>
              <a:rPr lang="ru-RU" sz="2800" dirty="0" smtClean="0"/>
              <a:t>. </a:t>
            </a:r>
            <a:r>
              <a:rPr lang="ru-RU" sz="2800" b="1" dirty="0" smtClean="0"/>
              <a:t>ПОТ- ШЕПТАТЬ      Ш</a:t>
            </a:r>
            <a:r>
              <a:rPr lang="ru-RU" sz="2800" b="1" dirty="0" smtClean="0">
                <a:solidFill>
                  <a:srgbClr val="FF0000"/>
                </a:solidFill>
              </a:rPr>
              <a:t>?</a:t>
            </a:r>
            <a:r>
              <a:rPr lang="ru-RU" sz="2800" b="1" dirty="0" smtClean="0"/>
              <a:t> РСТКА-ШЕРСТЬ          </a:t>
            </a:r>
            <a:r>
              <a:rPr lang="ru-RU" sz="2800" dirty="0" smtClean="0"/>
              <a:t> </a:t>
            </a:r>
            <a:endParaRPr lang="ru-RU" sz="2800" b="1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Щ</a:t>
            </a:r>
            <a:r>
              <a:rPr lang="ru-RU" sz="2800" dirty="0" smtClean="0">
                <a:solidFill>
                  <a:srgbClr val="FF0000"/>
                </a:solidFill>
              </a:rPr>
              <a:t>? </a:t>
            </a:r>
            <a:r>
              <a:rPr lang="ru-RU" sz="2800" dirty="0" smtClean="0"/>
              <a:t> </a:t>
            </a:r>
            <a:r>
              <a:rPr lang="ru-RU" sz="2800" b="1" dirty="0" smtClean="0"/>
              <a:t>.ЛКА – ЩЕЛЬ          Ш </a:t>
            </a:r>
            <a:r>
              <a:rPr lang="ru-RU" sz="2800" b="1" dirty="0" smtClean="0">
                <a:solidFill>
                  <a:srgbClr val="FF0000"/>
                </a:solidFill>
              </a:rPr>
              <a:t>?</a:t>
            </a:r>
            <a:r>
              <a:rPr lang="ru-RU" sz="2800" b="1" dirty="0" smtClean="0"/>
              <a:t> ЛКОВЫЙ-ШЕЛКА</a:t>
            </a:r>
            <a:r>
              <a:rPr lang="ru-RU" sz="2800" dirty="0" smtClean="0"/>
              <a:t>               </a:t>
            </a:r>
            <a:r>
              <a:rPr lang="ru-RU" sz="2800" b="1" dirty="0" smtClean="0"/>
              <a:t>   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ПРИЧ</a:t>
            </a:r>
            <a:r>
              <a:rPr lang="ru-RU" sz="2800" b="1" dirty="0" smtClean="0">
                <a:solidFill>
                  <a:srgbClr val="FF0000"/>
                </a:solidFill>
              </a:rPr>
              <a:t>?</a:t>
            </a:r>
            <a:r>
              <a:rPr lang="ru-RU" sz="2800" b="1" dirty="0" smtClean="0"/>
              <a:t>СКА- ПРИЧЕСАТЬ      Щ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?</a:t>
            </a:r>
            <a:r>
              <a:rPr lang="ru-RU" sz="2800" dirty="0" smtClean="0"/>
              <a:t>. </a:t>
            </a:r>
            <a:r>
              <a:rPr lang="ru-RU" sz="2800" b="1" dirty="0" smtClean="0"/>
              <a:t>ЧКА – ЩЕКА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    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229</TotalTime>
  <Words>248</Words>
  <Application>Microsoft Office PowerPoint</Application>
  <PresentationFormat>Экран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МБОУ гимназия №5 г. Морозовск Ростовской области</vt:lpstr>
      <vt:lpstr>Правописание букв О,  Ё после шипящих</vt:lpstr>
      <vt:lpstr>Выбери буквы, обозначающие шипящие звуки.</vt:lpstr>
      <vt:lpstr>Решим проблему</vt:lpstr>
      <vt:lpstr> Наблюдаем</vt:lpstr>
      <vt:lpstr>ВЫВОД:</vt:lpstr>
      <vt:lpstr>МОЖЕШЬ ЛИ ТЫ ОПРЕДЕЛИТЬ ЗАКОНОМЕРНОСТЬ ВЫБОРА БУКВЫ –О, Ё ?</vt:lpstr>
      <vt:lpstr>ВЫВОД.</vt:lpstr>
      <vt:lpstr>УЧИМСЯ ПРИМЕНЯТЬ ПРАВИЛО.</vt:lpstr>
      <vt:lpstr>Запомни!</vt:lpstr>
      <vt:lpstr>РАБОТА В ПАРАХ НАЙДИ ЛИШНЕЕ</vt:lpstr>
      <vt:lpstr>ОЦЕНИ СЕБЯ САМ!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букв о,ё  после шипящих в корне слова</dc:title>
  <dc:creator>Тареева</dc:creator>
  <cp:lastModifiedBy>Тареева</cp:lastModifiedBy>
  <cp:revision>51</cp:revision>
  <dcterms:created xsi:type="dcterms:W3CDTF">2009-11-19T14:00:54Z</dcterms:created>
  <dcterms:modified xsi:type="dcterms:W3CDTF">2012-01-06T08:57:40Z</dcterms:modified>
</cp:coreProperties>
</file>