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2" r:id="rId5"/>
    <p:sldId id="263" r:id="rId6"/>
    <p:sldId id="264" r:id="rId7"/>
    <p:sldId id="265" r:id="rId8"/>
    <p:sldId id="266" r:id="rId9"/>
    <p:sldId id="267" r:id="rId10"/>
    <p:sldId id="268" r:id="rId11"/>
    <p:sldId id="269" r:id="rId12"/>
    <p:sldId id="270" r:id="rId13"/>
    <p:sldId id="272" r:id="rId14"/>
    <p:sldId id="274" r:id="rId15"/>
    <p:sldId id="275" r:id="rId16"/>
    <p:sldId id="277" r:id="rId17"/>
    <p:sldId id="273" r:id="rId18"/>
    <p:sldId id="278" r:id="rId19"/>
    <p:sldId id="279" r:id="rId20"/>
    <p:sldId id="280" r:id="rId21"/>
    <p:sldId id="283" r:id="rId22"/>
    <p:sldId id="282" r:id="rId23"/>
    <p:sldId id="281" r:id="rId24"/>
    <p:sldId id="284" r:id="rId25"/>
    <p:sldId id="285" r:id="rId26"/>
    <p:sldId id="286" r:id="rId27"/>
    <p:sldId id="287" r:id="rId28"/>
    <p:sldId id="288" r:id="rId29"/>
    <p:sldId id="289" r:id="rId30"/>
    <p:sldId id="290" r:id="rId31"/>
    <p:sldId id="292" r:id="rId32"/>
    <p:sldId id="293"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0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0C668DC6-7F2F-4DC8-BBA8-CF288BA6FC14}" type="datetimeFigureOut">
              <a:rPr lang="ru-RU" smtClean="0"/>
              <a:pPr/>
              <a:t>23.08.2013</a:t>
            </a:fld>
            <a:endParaRPr lang="ru-RU"/>
          </a:p>
        </p:txBody>
      </p:sp>
      <p:sp>
        <p:nvSpPr>
          <p:cNvPr id="16" name="Номер слайда 15"/>
          <p:cNvSpPr>
            <a:spLocks noGrp="1"/>
          </p:cNvSpPr>
          <p:nvPr>
            <p:ph type="sldNum" sz="quarter" idx="11"/>
          </p:nvPr>
        </p:nvSpPr>
        <p:spPr/>
        <p:txBody>
          <a:bodyPr/>
          <a:lstStyle/>
          <a:p>
            <a:fld id="{87BBDE8D-CF9E-47E4-9F77-DF97230844AB}"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C668DC6-7F2F-4DC8-BBA8-CF288BA6FC14}" type="datetimeFigureOut">
              <a:rPr lang="ru-RU" smtClean="0"/>
              <a:pPr/>
              <a:t>23.08.2013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BBDE8D-CF9E-47E4-9F77-DF97230844A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C668DC6-7F2F-4DC8-BBA8-CF288BA6FC14}" type="datetimeFigureOut">
              <a:rPr lang="ru-RU" smtClean="0"/>
              <a:pPr/>
              <a:t>23.08.2013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BBDE8D-CF9E-47E4-9F77-DF97230844A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0C668DC6-7F2F-4DC8-BBA8-CF288BA6FC14}" type="datetimeFigureOut">
              <a:rPr lang="ru-RU" smtClean="0"/>
              <a:pPr/>
              <a:t>23.08.2013</a:t>
            </a:fld>
            <a:endParaRPr lang="ru-RU"/>
          </a:p>
        </p:txBody>
      </p:sp>
      <p:sp>
        <p:nvSpPr>
          <p:cNvPr id="15" name="Номер слайда 14"/>
          <p:cNvSpPr>
            <a:spLocks noGrp="1"/>
          </p:cNvSpPr>
          <p:nvPr>
            <p:ph type="sldNum" sz="quarter" idx="15"/>
          </p:nvPr>
        </p:nvSpPr>
        <p:spPr/>
        <p:txBody>
          <a:bodyPr/>
          <a:lstStyle>
            <a:lvl1pPr algn="ctr">
              <a:defRPr/>
            </a:lvl1pPr>
          </a:lstStyle>
          <a:p>
            <a:fld id="{87BBDE8D-CF9E-47E4-9F77-DF97230844AB}"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0C668DC6-7F2F-4DC8-BBA8-CF288BA6FC14}" type="datetimeFigureOut">
              <a:rPr lang="ru-RU" smtClean="0"/>
              <a:pPr/>
              <a:t>23.08.2013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BBDE8D-CF9E-47E4-9F77-DF97230844AB}"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0C668DC6-7F2F-4DC8-BBA8-CF288BA6FC14}" type="datetimeFigureOut">
              <a:rPr lang="ru-RU" smtClean="0"/>
              <a:pPr/>
              <a:t>23.08.2013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BBDE8D-CF9E-47E4-9F77-DF97230844AB}"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87BBDE8D-CF9E-47E4-9F77-DF97230844AB}"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0C668DC6-7F2F-4DC8-BBA8-CF288BA6FC14}" type="datetimeFigureOut">
              <a:rPr lang="ru-RU" smtClean="0"/>
              <a:pPr/>
              <a:t>23.08.2013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C668DC6-7F2F-4DC8-BBA8-CF288BA6FC14}" type="datetimeFigureOut">
              <a:rPr lang="ru-RU" smtClean="0"/>
              <a:pPr/>
              <a:t>23.08.2013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7BBDE8D-CF9E-47E4-9F77-DF97230844AB}"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C668DC6-7F2F-4DC8-BBA8-CF288BA6FC14}" type="datetimeFigureOut">
              <a:rPr lang="ru-RU" smtClean="0"/>
              <a:pPr/>
              <a:t>23.08.2013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7BBDE8D-CF9E-47E4-9F77-DF97230844A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0C668DC6-7F2F-4DC8-BBA8-CF288BA6FC14}" type="datetimeFigureOut">
              <a:rPr lang="ru-RU" smtClean="0"/>
              <a:pPr/>
              <a:t>23.08.2013</a:t>
            </a:fld>
            <a:endParaRPr lang="ru-RU"/>
          </a:p>
        </p:txBody>
      </p:sp>
      <p:sp>
        <p:nvSpPr>
          <p:cNvPr id="9" name="Номер слайда 8"/>
          <p:cNvSpPr>
            <a:spLocks noGrp="1"/>
          </p:cNvSpPr>
          <p:nvPr>
            <p:ph type="sldNum" sz="quarter" idx="15"/>
          </p:nvPr>
        </p:nvSpPr>
        <p:spPr/>
        <p:txBody>
          <a:bodyPr/>
          <a:lstStyle/>
          <a:p>
            <a:fld id="{87BBDE8D-CF9E-47E4-9F77-DF97230844AB}"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0C668DC6-7F2F-4DC8-BBA8-CF288BA6FC14}" type="datetimeFigureOut">
              <a:rPr lang="ru-RU" smtClean="0"/>
              <a:pPr/>
              <a:t>23.08.2013</a:t>
            </a:fld>
            <a:endParaRPr lang="ru-RU"/>
          </a:p>
        </p:txBody>
      </p:sp>
      <p:sp>
        <p:nvSpPr>
          <p:cNvPr id="9" name="Номер слайда 8"/>
          <p:cNvSpPr>
            <a:spLocks noGrp="1"/>
          </p:cNvSpPr>
          <p:nvPr>
            <p:ph type="sldNum" sz="quarter" idx="11"/>
          </p:nvPr>
        </p:nvSpPr>
        <p:spPr/>
        <p:txBody>
          <a:bodyPr/>
          <a:lstStyle/>
          <a:p>
            <a:fld id="{87BBDE8D-CF9E-47E4-9F77-DF97230844AB}"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C668DC6-7F2F-4DC8-BBA8-CF288BA6FC14}" type="datetimeFigureOut">
              <a:rPr lang="ru-RU" smtClean="0"/>
              <a:pPr/>
              <a:t>23.08.2013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7BBDE8D-CF9E-47E4-9F77-DF97230844AB}"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mathnet.spb.ru/rege.php?proto=50099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L7Jf2wSPtAg.jpg"/>
          <p:cNvPicPr>
            <a:picLocks noGrp="1" noChangeAspect="1"/>
          </p:cNvPicPr>
          <p:nvPr>
            <p:ph idx="1"/>
          </p:nvPr>
        </p:nvPicPr>
        <p:blipFill>
          <a:blip r:embed="rId2"/>
          <a:stretch>
            <a:fillRect/>
          </a:stretch>
        </p:blipFill>
        <p:spPr>
          <a:xfrm>
            <a:off x="0" y="0"/>
            <a:ext cx="9144000" cy="6850226"/>
          </a:xfrm>
        </p:spPr>
      </p:pic>
      <p:sp>
        <p:nvSpPr>
          <p:cNvPr id="2" name="Заголовок 1"/>
          <p:cNvSpPr>
            <a:spLocks noGrp="1"/>
          </p:cNvSpPr>
          <p:nvPr>
            <p:ph type="title"/>
          </p:nvPr>
        </p:nvSpPr>
        <p:spPr>
          <a:xfrm>
            <a:off x="428596" y="3714752"/>
            <a:ext cx="8229600" cy="2714644"/>
          </a:xfrm>
        </p:spPr>
        <p:txBody>
          <a:bodyPr>
            <a:normAutofit/>
          </a:bodyPr>
          <a:lstStyle/>
          <a:p>
            <a:r>
              <a:rPr lang="ru-RU" b="1" dirty="0" smtClean="0">
                <a:solidFill>
                  <a:srgbClr val="FF0000"/>
                </a:solidFill>
              </a:rPr>
              <a:t>Прототипы задач В10</a:t>
            </a:r>
            <a:br>
              <a:rPr lang="ru-RU" b="1" dirty="0" smtClean="0">
                <a:solidFill>
                  <a:srgbClr val="FF0000"/>
                </a:solidFill>
              </a:rPr>
            </a:br>
            <a:r>
              <a:rPr lang="ru-RU" b="1" smtClean="0">
                <a:solidFill>
                  <a:srgbClr val="FF0000"/>
                </a:solidFill>
              </a:rPr>
              <a:t>ЕГЭ </a:t>
            </a:r>
            <a:r>
              <a:rPr lang="ru-RU" b="1" smtClean="0">
                <a:solidFill>
                  <a:srgbClr val="FF0000"/>
                </a:solidFill>
              </a:rPr>
              <a:t>2014</a:t>
            </a:r>
            <a:endParaRPr lang="ru-RU"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126163"/>
          </a:xfrm>
        </p:spPr>
        <p:txBody>
          <a:bodyPr>
            <a:normAutofit fontScale="70000" lnSpcReduction="20000"/>
          </a:bodyPr>
          <a:lstStyle/>
          <a:p>
            <a:pPr>
              <a:buNone/>
            </a:pPr>
            <a:r>
              <a:rPr lang="ru-RU" b="1" dirty="0" smtClean="0"/>
              <a:t>Прототип B10 № 320170</a:t>
            </a:r>
          </a:p>
          <a:p>
            <a:pPr>
              <a:buNone/>
            </a:pPr>
            <a:r>
              <a:rPr lang="ru-RU" dirty="0" smtClean="0"/>
              <a:t>В чемпионате мира участвуют 16 команд. С помощью жребия их нужно разделить на четыре группы по четыре команды в каждой. В ящике вперемешку лежат карточки с номерами групп: </a:t>
            </a:r>
            <a:br>
              <a:rPr lang="ru-RU" dirty="0" smtClean="0"/>
            </a:br>
            <a:r>
              <a:rPr lang="ru-RU" dirty="0" smtClean="0"/>
              <a:t/>
            </a:r>
            <a:br>
              <a:rPr lang="ru-RU" dirty="0" smtClean="0"/>
            </a:br>
            <a:r>
              <a:rPr lang="ru-RU" dirty="0" smtClean="0"/>
              <a:t>1, 1, 1, 1, 2, 2, 2, 2, 3, 3, 3, 3, 4, 4, 4, 4.</a:t>
            </a:r>
            <a:br>
              <a:rPr lang="ru-RU" dirty="0" smtClean="0"/>
            </a:br>
            <a:r>
              <a:rPr lang="ru-RU" dirty="0" smtClean="0"/>
              <a:t/>
            </a:r>
            <a:br>
              <a:rPr lang="ru-RU" dirty="0" smtClean="0"/>
            </a:br>
            <a:r>
              <a:rPr lang="ru-RU" dirty="0" smtClean="0"/>
              <a:t>Капитаны команд тянут по одной карточке. Какова вероятность того, что команда России окажется во второй группе?</a:t>
            </a:r>
          </a:p>
          <a:p>
            <a:pPr>
              <a:buNone/>
            </a:pPr>
            <a:r>
              <a:rPr lang="ru-RU" dirty="0" err="1" smtClean="0"/>
              <a:t>Решeние</a:t>
            </a:r>
            <a:r>
              <a:rPr lang="ru-RU" dirty="0" smtClean="0"/>
              <a:t>  Вероятность того, что команда России окажется во второй группе, равна отношению количества карточек с номером 2, к общему числу карточек. Тем самым, она равна 4/16=0,25 </a:t>
            </a:r>
            <a:br>
              <a:rPr lang="ru-RU" dirty="0" smtClean="0"/>
            </a:br>
            <a:r>
              <a:rPr lang="ru-RU" dirty="0" smtClean="0"/>
              <a:t>Ответ: 0,25.</a:t>
            </a:r>
          </a:p>
          <a:p>
            <a:pPr>
              <a:buNone/>
            </a:pPr>
            <a:r>
              <a:rPr lang="ru-RU" b="1" dirty="0" smtClean="0"/>
              <a:t>Прототип B10 № 320171</a:t>
            </a:r>
          </a:p>
          <a:p>
            <a:pPr>
              <a:buNone/>
            </a:pPr>
            <a:r>
              <a:rPr lang="ru-RU" dirty="0" smtClean="0"/>
              <a:t>На экзамене по геометрии школьнику достаётся один вопрос из списка экзаменационных вопросов. Вероятность того, что это вопрос на тему «Вписанная окружность», равна 0,2. Вероятность того, что это вопрос на тему «Параллелограмм», равна 0,15. Вопросов, которые одновременно относятся к этим двум темам, нет. Найдите вероятность того, что на экзамене школьнику достанется вопрос по одной из этих двух тем.</a:t>
            </a:r>
          </a:p>
          <a:p>
            <a:pPr>
              <a:buNone/>
            </a:pPr>
            <a:r>
              <a:rPr lang="ru-RU" dirty="0" err="1" smtClean="0"/>
              <a:t>Решeние</a:t>
            </a:r>
            <a:r>
              <a:rPr lang="ru-RU" dirty="0" smtClean="0"/>
              <a:t>:  Вероятность суммы двух несовместных событий равна сумме вероятностей этих событий: 0,2 + 0,15 = 0,35.</a:t>
            </a:r>
          </a:p>
          <a:p>
            <a:pPr>
              <a:buNone/>
            </a:pPr>
            <a:r>
              <a:rPr lang="ru-RU" dirty="0" smtClean="0"/>
              <a:t>Ответ: 0,35.</a:t>
            </a:r>
          </a:p>
          <a:p>
            <a:endParaRPr lang="ru-RU" dirty="0" smtClean="0"/>
          </a:p>
          <a:p>
            <a:endParaRPr lang="ru-RU" dirty="0"/>
          </a:p>
        </p:txBody>
      </p:sp>
      <p:sp>
        <p:nvSpPr>
          <p:cNvPr id="2" name="Заголовок 1"/>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32500" lnSpcReduction="20000"/>
          </a:bodyPr>
          <a:lstStyle/>
          <a:p>
            <a:pPr>
              <a:buNone/>
            </a:pPr>
            <a:r>
              <a:rPr lang="ru-RU" sz="6200" b="1" dirty="0" smtClean="0">
                <a:latin typeface="Times New Roman" pitchFamily="18" charset="0"/>
                <a:cs typeface="Times New Roman" pitchFamily="18" charset="0"/>
              </a:rPr>
              <a:t>Прототип B10 № 320174  </a:t>
            </a:r>
            <a:r>
              <a:rPr lang="ru-RU" sz="6200" dirty="0" smtClean="0">
                <a:latin typeface="Times New Roman" pitchFamily="18" charset="0"/>
                <a:cs typeface="Times New Roman" pitchFamily="18" charset="0"/>
              </a:rPr>
              <a:t>В магазине стоят два платёжных автомата. Каждый из них может быть неисправен с вероятностью 0,05 независимо от другого автомата. Найдите вероятность того, что хотя бы один автомат исправен. </a:t>
            </a:r>
            <a:br>
              <a:rPr lang="ru-RU" sz="6200" dirty="0" smtClean="0">
                <a:latin typeface="Times New Roman" pitchFamily="18" charset="0"/>
                <a:cs typeface="Times New Roman" pitchFamily="18" charset="0"/>
              </a:rPr>
            </a:br>
            <a:r>
              <a:rPr lang="ru-RU" sz="6200" dirty="0" err="1" smtClean="0">
                <a:latin typeface="Times New Roman" pitchFamily="18" charset="0"/>
                <a:cs typeface="Times New Roman" pitchFamily="18" charset="0"/>
              </a:rPr>
              <a:t>Решeние</a:t>
            </a:r>
            <a:r>
              <a:rPr lang="ru-RU" sz="6200" dirty="0" smtClean="0">
                <a:latin typeface="Times New Roman" pitchFamily="18" charset="0"/>
                <a:cs typeface="Times New Roman" pitchFamily="18" charset="0"/>
              </a:rPr>
              <a:t>:</a:t>
            </a:r>
            <a:br>
              <a:rPr lang="ru-RU" sz="6200" dirty="0" smtClean="0">
                <a:latin typeface="Times New Roman" pitchFamily="18" charset="0"/>
                <a:cs typeface="Times New Roman" pitchFamily="18" charset="0"/>
              </a:rPr>
            </a:br>
            <a:r>
              <a:rPr lang="ru-RU" sz="6200" dirty="0" smtClean="0">
                <a:latin typeface="Times New Roman" pitchFamily="18" charset="0"/>
                <a:cs typeface="Times New Roman" pitchFamily="18" charset="0"/>
              </a:rPr>
              <a:t>Найдем вероятность того, что неисправны оба автомата. Эти события независимые, вероятность их произведения равна произведению вероятностей этих событий: 0,05 · 0,05 = 0,0025. </a:t>
            </a:r>
            <a:br>
              <a:rPr lang="ru-RU" sz="6200" dirty="0" smtClean="0">
                <a:latin typeface="Times New Roman" pitchFamily="18" charset="0"/>
                <a:cs typeface="Times New Roman" pitchFamily="18" charset="0"/>
              </a:rPr>
            </a:br>
            <a:r>
              <a:rPr lang="ru-RU" sz="6200" dirty="0" smtClean="0">
                <a:latin typeface="Times New Roman" pitchFamily="18" charset="0"/>
                <a:cs typeface="Times New Roman" pitchFamily="18" charset="0"/>
              </a:rPr>
              <a:t>Событие, состоящее в том, что исправен хотя бы один автомат, противоположное. Следовательно, его вероятность равна 1 − 0,0025 = 0,9975.Ответ: 0,9975.</a:t>
            </a:r>
          </a:p>
          <a:p>
            <a:pPr>
              <a:buNone/>
            </a:pPr>
            <a:r>
              <a:rPr lang="ru-RU" sz="6200" b="1" dirty="0" smtClean="0">
                <a:latin typeface="Times New Roman" pitchFamily="18" charset="0"/>
                <a:cs typeface="Times New Roman" pitchFamily="18" charset="0"/>
              </a:rPr>
              <a:t>Приведем другое решение.</a:t>
            </a:r>
            <a:r>
              <a:rPr lang="ru-RU" sz="6200" dirty="0" smtClean="0">
                <a:latin typeface="Times New Roman" pitchFamily="18" charset="0"/>
                <a:cs typeface="Times New Roman" pitchFamily="18" charset="0"/>
              </a:rPr>
              <a:t> </a:t>
            </a:r>
            <a:br>
              <a:rPr lang="ru-RU" sz="6200" dirty="0" smtClean="0">
                <a:latin typeface="Times New Roman" pitchFamily="18" charset="0"/>
                <a:cs typeface="Times New Roman" pitchFamily="18" charset="0"/>
              </a:rPr>
            </a:br>
            <a:r>
              <a:rPr lang="ru-RU" sz="6200" dirty="0" smtClean="0">
                <a:latin typeface="Times New Roman" pitchFamily="18" charset="0"/>
                <a:cs typeface="Times New Roman" pitchFamily="18" charset="0"/>
              </a:rPr>
              <a:t>Вероятность того, что исправен первый автомат (событие А) равна 0,95. Вероятность того, что исправен второй автомат (событие В) равна 0,95. Это совместные независимые события. Вероятность их произведения равна произведению вероятностей этих событий, а вероятность их суммы равна сумме вероятностей этих событий, уменьшенной на вероятность их произведения. Имеем: </a:t>
            </a:r>
            <a:br>
              <a:rPr lang="ru-RU" sz="6200" dirty="0" smtClean="0">
                <a:latin typeface="Times New Roman" pitchFamily="18" charset="0"/>
                <a:cs typeface="Times New Roman" pitchFamily="18" charset="0"/>
              </a:rPr>
            </a:br>
            <a:r>
              <a:rPr lang="ru-RU" sz="6200" dirty="0" smtClean="0">
                <a:latin typeface="Times New Roman" pitchFamily="18" charset="0"/>
                <a:cs typeface="Times New Roman" pitchFamily="18" charset="0"/>
              </a:rPr>
              <a:t/>
            </a:r>
            <a:br>
              <a:rPr lang="ru-RU" sz="6200" dirty="0" smtClean="0">
                <a:latin typeface="Times New Roman" pitchFamily="18" charset="0"/>
                <a:cs typeface="Times New Roman" pitchFamily="18" charset="0"/>
              </a:rPr>
            </a:br>
            <a:r>
              <a:rPr lang="ru-RU" sz="6200" dirty="0" smtClean="0">
                <a:latin typeface="Times New Roman" pitchFamily="18" charset="0"/>
                <a:cs typeface="Times New Roman" pitchFamily="18" charset="0"/>
              </a:rPr>
              <a:t>P(A + B) = P(A) + P(B) − P(A·B) = P(A) + P(B) − P(A)P(B) = 0,95 + 0,95 − 0,95·0,95 = 0,9975.</a:t>
            </a:r>
            <a:br>
              <a:rPr lang="ru-RU" sz="6200" dirty="0" smtClean="0">
                <a:latin typeface="Times New Roman" pitchFamily="18" charset="0"/>
                <a:cs typeface="Times New Roman" pitchFamily="18" charset="0"/>
              </a:rPr>
            </a:br>
            <a:endParaRPr lang="ru-RU" sz="6200" dirty="0" smtClean="0">
              <a:latin typeface="Times New Roman" pitchFamily="18" charset="0"/>
              <a:cs typeface="Times New Roman" pitchFamily="18" charset="0"/>
            </a:endParaRPr>
          </a:p>
          <a:p>
            <a:pPr>
              <a:buNone/>
            </a:pPr>
            <a:r>
              <a:rPr lang="ru-RU" dirty="0" smtClean="0"/>
              <a:t/>
            </a:r>
            <a:br>
              <a:rPr lang="ru-RU" dirty="0" smtClean="0"/>
            </a:br>
            <a:endParaRPr lang="ru-RU" dirty="0"/>
          </a:p>
        </p:txBody>
      </p:sp>
      <p:sp>
        <p:nvSpPr>
          <p:cNvPr id="2" name="Заголовок 1"/>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14290"/>
            <a:ext cx="8229600" cy="6643710"/>
          </a:xfrm>
        </p:spPr>
        <p:txBody>
          <a:bodyPr>
            <a:normAutofit fontScale="92500"/>
          </a:bodyPr>
          <a:lstStyle/>
          <a:p>
            <a:pPr>
              <a:buNone/>
            </a:pPr>
            <a:r>
              <a:rPr lang="ru-RU" b="1" dirty="0" smtClean="0">
                <a:latin typeface="Times New Roman" pitchFamily="18" charset="0"/>
                <a:cs typeface="Times New Roman" pitchFamily="18" charset="0"/>
              </a:rPr>
              <a:t>Прототип B10 № 320173  </a:t>
            </a:r>
            <a:r>
              <a:rPr lang="ru-RU" dirty="0" smtClean="0">
                <a:latin typeface="Times New Roman" pitchFamily="18" charset="0"/>
                <a:cs typeface="Times New Roman" pitchFamily="18" charset="0"/>
              </a:rPr>
              <a:t>Биатлонист пять раз стреляет по мишеням. Вероятность попадания в мишень при одном выстреле равна 0,8. Найдите вероятность того, что биатлонист первые три раза попал в мишени, а последние два промахнулся. Результат округлите до сотых.</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Поскольку биатлонист попадает в мишени с вероятностью 0,8, он промахивается с вероятностью 1 − 0,8 = 0,2. </a:t>
            </a:r>
            <a:r>
              <a:rPr lang="ru-RU" dirty="0" err="1" smtClean="0">
                <a:latin typeface="Times New Roman" pitchFamily="18" charset="0"/>
                <a:cs typeface="Times New Roman" pitchFamily="18" charset="0"/>
              </a:rPr>
              <a:t>Cобытия</a:t>
            </a:r>
            <a:r>
              <a:rPr lang="ru-RU" dirty="0" smtClean="0">
                <a:latin typeface="Times New Roman" pitchFamily="18" charset="0"/>
                <a:cs typeface="Times New Roman" pitchFamily="18" charset="0"/>
              </a:rPr>
              <a:t> попасть или промахнуться при каждом выстреле независимы, вероятность произведения независимых событий равна произведению их вероятностей. Тем самым, вероятность события «попал, попал, попал, промахнулся, промахнулся» равна 0,8*0,8*0,8*0,2*0,2=0,02048</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Ответ: 0,02.</a:t>
            </a: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714404"/>
            <a:ext cx="8229600" cy="357190"/>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786610"/>
          </a:xfrm>
        </p:spPr>
        <p:txBody>
          <a:bodyPr>
            <a:normAutofit fontScale="62500" lnSpcReduction="20000"/>
          </a:bodyPr>
          <a:lstStyle/>
          <a:p>
            <a:pPr>
              <a:buNone/>
            </a:pPr>
            <a:r>
              <a:rPr lang="ru-RU" b="1" dirty="0" smtClean="0">
                <a:latin typeface="Times New Roman" pitchFamily="18" charset="0"/>
                <a:cs typeface="Times New Roman" pitchFamily="18" charset="0"/>
              </a:rPr>
              <a:t>Прототип B10 № 320175  </a:t>
            </a:r>
            <a:r>
              <a:rPr lang="ru-RU" dirty="0" smtClean="0">
                <a:latin typeface="Times New Roman" pitchFamily="18" charset="0"/>
                <a:cs typeface="Times New Roman" pitchFamily="18" charset="0"/>
              </a:rPr>
              <a:t>Помещение освещается фонарём с двумя лампами. Вероятность перегорания одной лампы в течение года равна 0,3. Найдите вероятность того, что в течение года хотя бы одна лампа не перегорит.</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Найдем вероятность того, что перегорят обе лампы. Эти события независимые, вероятность их произведения равно произведению вероятностей этих событий: 0,3·0,3 = 0,09.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Событие, состоящее в том, что не перегорит хотя бы одна лампа, противоположное. Следовательно, его вероятность равна 1 − 0,09 = 0,91.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0,91.</a:t>
            </a:r>
          </a:p>
          <a:p>
            <a:pPr>
              <a:buNone/>
            </a:pPr>
            <a:r>
              <a:rPr lang="ru-RU" b="1" dirty="0" smtClean="0">
                <a:latin typeface="Times New Roman" pitchFamily="18" charset="0"/>
                <a:cs typeface="Times New Roman" pitchFamily="18" charset="0"/>
              </a:rPr>
              <a:t>Прототип B10 № 320176  </a:t>
            </a:r>
            <a:r>
              <a:rPr lang="ru-RU" dirty="0" smtClean="0">
                <a:latin typeface="Times New Roman" pitchFamily="18" charset="0"/>
                <a:cs typeface="Times New Roman" pitchFamily="18" charset="0"/>
              </a:rPr>
              <a:t>Вероятность того, что новый электрический чайник прослужит больше года, равна 0,97. Вероятность того, что он прослужит больше двух лет, равна 0,89. Найдите вероятность того, что он прослужит меньше двух лет, но больше года.</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Пусть A = «чайник прослужит больше года, но меньше двух лет», В = «чайник прослужит больше двух лет», тогда A + B = «чайник прослужит больше года».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События A и В совместные, вероятность их суммы равна сумме вероятностей этих событий, уменьшенной на вероятность их произведения. Вероятность произведения этих событий, состоящего в том, что чайник выйдет из строя ровно через два года — строго в тот же день, час и секунду — равна нулю. Тогда: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P(A + B) = P(A) + P(B) − P(A·B) = P(A) + P(B),</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откуда, используя данные из условия, получаем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0,97 = P(A) + 0,89.</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Тем самым, для искомой вероятности имеем: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P(A) = 0,97 − 0,89 = 0,08.</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0,08.</a:t>
            </a:r>
          </a:p>
          <a:p>
            <a:pPr>
              <a:buNone/>
            </a:pPr>
            <a:r>
              <a:rPr lang="ru-RU" dirty="0" smtClean="0"/>
              <a:t/>
            </a:r>
            <a:br>
              <a:rPr lang="ru-RU" dirty="0" smtClean="0"/>
            </a:br>
            <a:endParaRPr lang="ru-RU" dirty="0" smtClean="0"/>
          </a:p>
          <a:p>
            <a:endParaRPr lang="ru-RU" dirty="0"/>
          </a:p>
        </p:txBody>
      </p:sp>
      <p:sp>
        <p:nvSpPr>
          <p:cNvPr id="2" name="Заголовок 1"/>
          <p:cNvSpPr>
            <a:spLocks noGrp="1"/>
          </p:cNvSpPr>
          <p:nvPr>
            <p:ph type="title"/>
          </p:nvPr>
        </p:nvSpPr>
        <p:spPr>
          <a:xfrm flipV="1">
            <a:off x="457200" y="-357214"/>
            <a:ext cx="8229600" cy="71438"/>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715148"/>
          </a:xfrm>
        </p:spPr>
        <p:txBody>
          <a:bodyPr>
            <a:normAutofit fontScale="92500" lnSpcReduction="10000"/>
          </a:bodyPr>
          <a:lstStyle/>
          <a:p>
            <a:pPr>
              <a:buNone/>
            </a:pPr>
            <a:r>
              <a:rPr lang="ru-RU" b="1" dirty="0" smtClean="0">
                <a:latin typeface="Times New Roman" pitchFamily="18" charset="0"/>
                <a:cs typeface="Times New Roman" pitchFamily="18" charset="0"/>
              </a:rPr>
              <a:t>Прототип B10 № 320183  </a:t>
            </a:r>
            <a:r>
              <a:rPr lang="ru-RU" dirty="0" smtClean="0">
                <a:latin typeface="Times New Roman" pitchFamily="18" charset="0"/>
                <a:cs typeface="Times New Roman" pitchFamily="18" charset="0"/>
              </a:rPr>
              <a:t>Перед началом футбольного матча судья бросает монетку, чтобы определить, какая из команд начнёт игру с мячом. Команда «Физик» играет три матча с разными командами. Найдите вероятность того, что в этих играх «Физик» выиграет жребий ровно два раза.</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Обозначим «1» ту сторону монеты, которая отвечает за выигрыш жребия «Физиком», другую сторону монеты обозначим «0». Тогда благоприятных комбинаций три: 110, 101, 011, а всего комбинаций 2</a:t>
            </a:r>
            <a:r>
              <a:rPr lang="ru-RU" baseline="30000" dirty="0" smtClean="0">
                <a:latin typeface="Times New Roman" pitchFamily="18" charset="0"/>
                <a:cs typeface="Times New Roman" pitchFamily="18" charset="0"/>
              </a:rPr>
              <a:t>3</a:t>
            </a:r>
            <a:r>
              <a:rPr lang="ru-RU" dirty="0" smtClean="0">
                <a:latin typeface="Times New Roman" pitchFamily="18" charset="0"/>
                <a:cs typeface="Times New Roman" pitchFamily="18" charset="0"/>
              </a:rPr>
              <a:t> = 8: 000, 001, 010, 011, 100, 101, 110, 111. Тем самым, искомая вероятность равна: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0,375.</a:t>
            </a:r>
          </a:p>
          <a:p>
            <a:pPr>
              <a:buNone/>
            </a:pPr>
            <a:r>
              <a:rPr lang="ru-RU" b="1" dirty="0" smtClean="0">
                <a:latin typeface="Times New Roman" pitchFamily="18" charset="0"/>
                <a:cs typeface="Times New Roman" pitchFamily="18" charset="0"/>
              </a:rPr>
              <a:t>Прототип B10 № 320184  </a:t>
            </a:r>
            <a:r>
              <a:rPr lang="ru-RU" dirty="0" smtClean="0">
                <a:latin typeface="Times New Roman" pitchFamily="18" charset="0"/>
                <a:cs typeface="Times New Roman" pitchFamily="18" charset="0"/>
              </a:rPr>
              <a:t>Игральный кубик бросают дважды. Сколько элементарных исходов опыта благоприятствуют событию «А = сумма очков равна 5»?</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Сумма очков может быть равна 5 в четырех случаях: «3 + 2», «2 + 3», «1 + 4», «4 + </a:t>
            </a:r>
            <a:r>
              <a:rPr lang="ru-RU" dirty="0" smtClean="0"/>
              <a:t>1». </a:t>
            </a:r>
            <a:br>
              <a:rPr lang="ru-RU" dirty="0" smtClean="0"/>
            </a:br>
            <a:r>
              <a:rPr lang="ru-RU" dirty="0" smtClean="0"/>
              <a:t>Ответ: 4.</a:t>
            </a:r>
          </a:p>
          <a:p>
            <a:endParaRPr lang="ru-RU" dirty="0" smtClean="0"/>
          </a:p>
          <a:p>
            <a:endParaRPr lang="ru-RU" dirty="0"/>
          </a:p>
        </p:txBody>
      </p:sp>
      <p:sp>
        <p:nvSpPr>
          <p:cNvPr id="2" name="Заголовок 1"/>
          <p:cNvSpPr>
            <a:spLocks noGrp="1"/>
          </p:cNvSpPr>
          <p:nvPr>
            <p:ph type="title"/>
          </p:nvPr>
        </p:nvSpPr>
        <p:spPr>
          <a:xfrm flipV="1">
            <a:off x="457200" y="-500090"/>
            <a:ext cx="8229600" cy="652490"/>
          </a:xfrm>
        </p:spPr>
        <p:txBody>
          <a:bodyPr>
            <a:normAutofit fontScale="90000"/>
          </a:bodyPr>
          <a:lstStyle/>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643710"/>
          </a:xfrm>
        </p:spPr>
        <p:txBody>
          <a:bodyPr>
            <a:normAutofit fontScale="70000" lnSpcReduction="20000"/>
          </a:bodyPr>
          <a:lstStyle/>
          <a:p>
            <a:pPr>
              <a:buNone/>
            </a:pPr>
            <a:r>
              <a:rPr lang="ru-RU" b="1" dirty="0" smtClean="0">
                <a:latin typeface="Times New Roman" pitchFamily="18" charset="0"/>
                <a:cs typeface="Times New Roman" pitchFamily="18" charset="0"/>
              </a:rPr>
              <a:t>Прототип B10 № 320180  </a:t>
            </a:r>
            <a:r>
              <a:rPr lang="ru-RU" dirty="0" smtClean="0">
                <a:latin typeface="Times New Roman" pitchFamily="18" charset="0"/>
                <a:cs typeface="Times New Roman" pitchFamily="18" charset="0"/>
              </a:rPr>
              <a:t>Ковбой Джон попадает в муху на стене с вероятностью 0,9, если стреляет из пристрелянного револьвера. Если Джон стреляет из </a:t>
            </a:r>
            <a:r>
              <a:rPr lang="ru-RU" dirty="0" err="1" smtClean="0">
                <a:latin typeface="Times New Roman" pitchFamily="18" charset="0"/>
                <a:cs typeface="Times New Roman" pitchFamily="18" charset="0"/>
              </a:rPr>
              <a:t>непристрелянного</a:t>
            </a:r>
            <a:r>
              <a:rPr lang="ru-RU" dirty="0" smtClean="0">
                <a:latin typeface="Times New Roman" pitchFamily="18" charset="0"/>
                <a:cs typeface="Times New Roman" pitchFamily="18" charset="0"/>
              </a:rPr>
              <a:t> револьвера, то он попадает в муху с вероятностью 0,2. На столе лежит 10 револьверов, из них только 4 пристрелянные. Ковбой Джон видит на стене муху, наудачу хватает первый попавшийся револьвер и стреляет в муху. Найдите вероятность того, что Джон промахнётся.</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Джон промахнется, если схватит пристрелянный револьвер и промахнется из него, или если схватит </a:t>
            </a:r>
            <a:r>
              <a:rPr lang="ru-RU" dirty="0" err="1" smtClean="0">
                <a:latin typeface="Times New Roman" pitchFamily="18" charset="0"/>
                <a:cs typeface="Times New Roman" pitchFamily="18" charset="0"/>
              </a:rPr>
              <a:t>непристрелянный</a:t>
            </a:r>
            <a:r>
              <a:rPr lang="ru-RU" dirty="0" smtClean="0">
                <a:latin typeface="Times New Roman" pitchFamily="18" charset="0"/>
                <a:cs typeface="Times New Roman" pitchFamily="18" charset="0"/>
              </a:rPr>
              <a:t> револьвер и промахнется из него. По формуле условной вероятности, вероятности этих событий равны соответственно 0,4·(1 − 0,9) = 0,04 и 0,6·(1 − 0,2) = 0,48. Эти события несовместны, вероятность их суммы равна сумме вероятностей этих событий: 0,04 + 0,48 = 0,52.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0,52.</a:t>
            </a:r>
          </a:p>
          <a:p>
            <a:pPr>
              <a:buNone/>
            </a:pPr>
            <a:r>
              <a:rPr lang="ru-RU" b="1" dirty="0" smtClean="0">
                <a:latin typeface="Times New Roman" pitchFamily="18" charset="0"/>
                <a:cs typeface="Times New Roman" pitchFamily="18" charset="0"/>
              </a:rPr>
              <a:t>Приведем другое решение.</a:t>
            </a:r>
            <a:r>
              <a:rPr lang="ru-RU" dirty="0" smtClean="0">
                <a:latin typeface="Times New Roman" pitchFamily="18" charset="0"/>
                <a:cs typeface="Times New Roman" pitchFamily="18" charset="0"/>
              </a:rPr>
              <a:t>   Джон попадает в муху, если схватит пристрелянный револьвер и попадет из него, или если схватит </a:t>
            </a:r>
            <a:r>
              <a:rPr lang="ru-RU" dirty="0" err="1" smtClean="0">
                <a:latin typeface="Times New Roman" pitchFamily="18" charset="0"/>
                <a:cs typeface="Times New Roman" pitchFamily="18" charset="0"/>
              </a:rPr>
              <a:t>непристрелянный</a:t>
            </a:r>
            <a:r>
              <a:rPr lang="ru-RU" dirty="0" smtClean="0">
                <a:latin typeface="Times New Roman" pitchFamily="18" charset="0"/>
                <a:cs typeface="Times New Roman" pitchFamily="18" charset="0"/>
              </a:rPr>
              <a:t> револьвер и попадает из него. По формуле условной вероятности, вероятности этих событий равны соответственно 0,4·0,9 = 0,36 и 0,6·0,2 = 0,12. Эти события несовместны, вероятность их суммы равна сумме вероятностей этих событий: 0,36 + 0,12 = 0,48. Событие, состоящее в том, что Джон промахнется, противоположное. Его вероятность равна 1 − 0,48 = 0,52.</a:t>
            </a:r>
          </a:p>
          <a:p>
            <a:pPr>
              <a:buNone/>
            </a:pPr>
            <a:r>
              <a:rPr lang="ru-RU" b="1" dirty="0" smtClean="0">
                <a:latin typeface="Times New Roman" pitchFamily="18" charset="0"/>
                <a:cs typeface="Times New Roman" pitchFamily="18" charset="0"/>
              </a:rPr>
              <a:t>Прототип B10 № 320181  </a:t>
            </a:r>
            <a:r>
              <a:rPr lang="ru-RU" dirty="0" smtClean="0">
                <a:latin typeface="Times New Roman" pitchFamily="18" charset="0"/>
                <a:cs typeface="Times New Roman" pitchFamily="18" charset="0"/>
              </a:rPr>
              <a:t>В группе туристов 5 человек. С помощью жребия они выбирают двух человек, которые должны идти в село за продуктами. Турист А. хотел бы сходить в магазин, но он подчиняется жребию. Какова вероятность того, что А. пойдёт в магазин?</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Всего туристов пять, случайным образом из них выбирают двоих. Вероятность быть выбранным равна 2 : 5 = 0,4.</a:t>
            </a:r>
          </a:p>
          <a:p>
            <a:pPr>
              <a:buNone/>
            </a:pPr>
            <a:r>
              <a:rPr lang="ru-RU" dirty="0" smtClean="0"/>
              <a:t>Ответ: 0,4.</a:t>
            </a:r>
          </a:p>
          <a:p>
            <a:endParaRPr lang="ru-RU" dirty="0"/>
          </a:p>
        </p:txBody>
      </p:sp>
      <p:sp>
        <p:nvSpPr>
          <p:cNvPr id="2" name="Заголовок 1"/>
          <p:cNvSpPr>
            <a:spLocks noGrp="1"/>
          </p:cNvSpPr>
          <p:nvPr>
            <p:ph type="title"/>
          </p:nvPr>
        </p:nvSpPr>
        <p:spPr>
          <a:xfrm flipV="1">
            <a:off x="457200" y="-285776"/>
            <a:ext cx="8229600" cy="438176"/>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858000"/>
          </a:xfrm>
        </p:spPr>
        <p:txBody>
          <a:bodyPr>
            <a:normAutofit fontScale="55000" lnSpcReduction="20000"/>
          </a:bodyPr>
          <a:lstStyle/>
          <a:p>
            <a:pPr>
              <a:buNone/>
            </a:pPr>
            <a:r>
              <a:rPr lang="ru-RU" sz="3400" b="1" dirty="0" smtClean="0">
                <a:latin typeface="Times New Roman" pitchFamily="18" charset="0"/>
                <a:cs typeface="Times New Roman" pitchFamily="18" charset="0"/>
              </a:rPr>
              <a:t>Прототип B10 № 320185  </a:t>
            </a:r>
            <a:r>
              <a:rPr lang="ru-RU" sz="3400" dirty="0" smtClean="0">
                <a:latin typeface="Times New Roman" pitchFamily="18" charset="0"/>
                <a:cs typeface="Times New Roman" pitchFamily="18" charset="0"/>
              </a:rPr>
              <a:t>В случайном эксперименте симметричную монету бросают дважды. Найдите вероятность того, что в первый раз выпадает орёл, а во второй — решка. </a:t>
            </a:r>
            <a:br>
              <a:rPr lang="ru-RU" sz="3400" dirty="0" smtClean="0">
                <a:latin typeface="Times New Roman" pitchFamily="18" charset="0"/>
                <a:cs typeface="Times New Roman" pitchFamily="18" charset="0"/>
              </a:rPr>
            </a:br>
            <a:r>
              <a:rPr lang="ru-RU" sz="3400" dirty="0" err="1" smtClean="0">
                <a:latin typeface="Times New Roman" pitchFamily="18" charset="0"/>
                <a:cs typeface="Times New Roman" pitchFamily="18" charset="0"/>
              </a:rPr>
              <a:t>Решeние</a:t>
            </a:r>
            <a:r>
              <a:rPr lang="ru-RU" sz="3400" dirty="0" smtClean="0">
                <a:latin typeface="Times New Roman" pitchFamily="18" charset="0"/>
                <a:cs typeface="Times New Roman" pitchFamily="18" charset="0"/>
              </a:rPr>
              <a:t>:  Всего возможных исходов — четыре: орел-орел, орел-решка, решка-орел, решка-решка. Благоприятным является один: орел-решка. Следовательно, искомая вероятность равна 1 : 4 = 0,25.</a:t>
            </a:r>
          </a:p>
          <a:p>
            <a:pPr>
              <a:buNone/>
            </a:pPr>
            <a:r>
              <a:rPr lang="ru-RU" sz="3400" dirty="0" smtClean="0">
                <a:latin typeface="Times New Roman" pitchFamily="18" charset="0"/>
                <a:cs typeface="Times New Roman" pitchFamily="18" charset="0"/>
              </a:rPr>
              <a:t>Ответ: 0,25.</a:t>
            </a:r>
          </a:p>
          <a:p>
            <a:pPr>
              <a:buNone/>
            </a:pPr>
            <a:r>
              <a:rPr lang="ru-RU" sz="3400" b="1" dirty="0" smtClean="0">
                <a:latin typeface="Times New Roman" pitchFamily="18" charset="0"/>
                <a:cs typeface="Times New Roman" pitchFamily="18" charset="0"/>
              </a:rPr>
              <a:t>Прототип B10 № 320186  </a:t>
            </a:r>
            <a:r>
              <a:rPr lang="ru-RU" sz="3400" dirty="0" smtClean="0">
                <a:latin typeface="Times New Roman" pitchFamily="18" charset="0"/>
                <a:cs typeface="Times New Roman" pitchFamily="18" charset="0"/>
              </a:rPr>
              <a:t>На рок-фестивале выступают группы — по одной от каждой из заявленных стран. Порядок выступления определяется жребием. Какова вероятность того, что группа из Дании будет выступать после группы из Швеции и после группы из Норвегии? Результат округлите до сотых.</a:t>
            </a:r>
          </a:p>
          <a:p>
            <a:pPr>
              <a:buNone/>
            </a:pPr>
            <a:r>
              <a:rPr lang="ru-RU" sz="3400" dirty="0" err="1" smtClean="0">
                <a:latin typeface="Times New Roman" pitchFamily="18" charset="0"/>
                <a:cs typeface="Times New Roman" pitchFamily="18" charset="0"/>
              </a:rPr>
              <a:t>Решeние</a:t>
            </a:r>
            <a:r>
              <a:rPr lang="ru-RU" sz="3400" dirty="0" smtClean="0">
                <a:latin typeface="Times New Roman" pitchFamily="18" charset="0"/>
                <a:cs typeface="Times New Roman" pitchFamily="18" charset="0"/>
              </a:rPr>
              <a:t>:  Общее количество выступающих на фестивале групп для ответа на вопрос неважно. Сколько бы их ни было, для указанных стран есть 6 способов взаимного расположения среди выступающих (Д — Дания, Ш — Швеция, Н — Норвегия): </a:t>
            </a:r>
            <a:br>
              <a:rPr lang="ru-RU" sz="3400" dirty="0" smtClean="0">
                <a:latin typeface="Times New Roman" pitchFamily="18" charset="0"/>
                <a:cs typeface="Times New Roman" pitchFamily="18" charset="0"/>
              </a:rPr>
            </a:br>
            <a:r>
              <a:rPr lang="ru-RU" sz="3400" dirty="0" smtClean="0">
                <a:latin typeface="Times New Roman" pitchFamily="18" charset="0"/>
                <a:cs typeface="Times New Roman" pitchFamily="18" charset="0"/>
              </a:rPr>
              <a:t/>
            </a:r>
            <a:br>
              <a:rPr lang="ru-RU" sz="3400" dirty="0" smtClean="0">
                <a:latin typeface="Times New Roman" pitchFamily="18" charset="0"/>
                <a:cs typeface="Times New Roman" pitchFamily="18" charset="0"/>
              </a:rPr>
            </a:br>
            <a:r>
              <a:rPr lang="ru-RU" sz="3400" dirty="0" smtClean="0">
                <a:latin typeface="Times New Roman" pitchFamily="18" charset="0"/>
                <a:cs typeface="Times New Roman" pitchFamily="18" charset="0"/>
              </a:rPr>
              <a:t>...Д...Ш...Н..., ...Д...Н...Ш..., ...Ш...Н...Д..., ...Ш...Д...Н..., ...Н...Д...Ш..., ...Н...Ш...Д... </a:t>
            </a:r>
            <a:br>
              <a:rPr lang="ru-RU" sz="3400" dirty="0" smtClean="0">
                <a:latin typeface="Times New Roman" pitchFamily="18" charset="0"/>
                <a:cs typeface="Times New Roman" pitchFamily="18" charset="0"/>
              </a:rPr>
            </a:br>
            <a:r>
              <a:rPr lang="ru-RU" sz="3400" dirty="0" smtClean="0">
                <a:latin typeface="Times New Roman" pitchFamily="18" charset="0"/>
                <a:cs typeface="Times New Roman" pitchFamily="18" charset="0"/>
              </a:rPr>
              <a:t/>
            </a:r>
            <a:br>
              <a:rPr lang="ru-RU" sz="3400" dirty="0" smtClean="0">
                <a:latin typeface="Times New Roman" pitchFamily="18" charset="0"/>
                <a:cs typeface="Times New Roman" pitchFamily="18" charset="0"/>
              </a:rPr>
            </a:br>
            <a:r>
              <a:rPr lang="ru-RU" sz="3400" dirty="0" smtClean="0">
                <a:latin typeface="Times New Roman" pitchFamily="18" charset="0"/>
                <a:cs typeface="Times New Roman" pitchFamily="18" charset="0"/>
              </a:rPr>
              <a:t>Дания находится после Швеции и Норвегии в двух случаях. Поэтому вероятность того, что группы случайным образом будут распределены именно так, равна 1/3=0,333… </a:t>
            </a:r>
            <a:br>
              <a:rPr lang="ru-RU" sz="3400" dirty="0" smtClean="0">
                <a:latin typeface="Times New Roman" pitchFamily="18" charset="0"/>
                <a:cs typeface="Times New Roman" pitchFamily="18" charset="0"/>
              </a:rPr>
            </a:br>
            <a:r>
              <a:rPr lang="ru-RU" sz="3400" dirty="0" smtClean="0">
                <a:latin typeface="Times New Roman" pitchFamily="18" charset="0"/>
                <a:cs typeface="Times New Roman" pitchFamily="18" charset="0"/>
              </a:rPr>
              <a:t/>
            </a:r>
            <a:br>
              <a:rPr lang="ru-RU" sz="3400" dirty="0" smtClean="0">
                <a:latin typeface="Times New Roman" pitchFamily="18" charset="0"/>
                <a:cs typeface="Times New Roman" pitchFamily="18" charset="0"/>
              </a:rPr>
            </a:br>
            <a:r>
              <a:rPr lang="ru-RU" sz="3400" dirty="0" smtClean="0">
                <a:latin typeface="Times New Roman" pitchFamily="18" charset="0"/>
                <a:cs typeface="Times New Roman" pitchFamily="18" charset="0"/>
              </a:rPr>
              <a:t> Ответ: 0,33.</a:t>
            </a:r>
          </a:p>
          <a:p>
            <a:pPr>
              <a:buNone/>
            </a:pPr>
            <a:r>
              <a:rPr lang="ru-RU" sz="3400" dirty="0" smtClean="0">
                <a:latin typeface="Times New Roman" pitchFamily="18" charset="0"/>
                <a:cs typeface="Times New Roman" pitchFamily="18" charset="0"/>
              </a:rPr>
              <a:t/>
            </a:r>
            <a:br>
              <a:rPr lang="ru-RU" sz="3400" dirty="0" smtClean="0">
                <a:latin typeface="Times New Roman" pitchFamily="18" charset="0"/>
                <a:cs typeface="Times New Roman" pitchFamily="18" charset="0"/>
              </a:rPr>
            </a:br>
            <a:endParaRPr lang="ru-RU" sz="3400" dirty="0" smtClean="0">
              <a:latin typeface="Times New Roman" pitchFamily="18" charset="0"/>
              <a:cs typeface="Times New Roman" pitchFamily="18" charset="0"/>
            </a:endParaRPr>
          </a:p>
          <a:p>
            <a:endParaRPr lang="ru-RU" dirty="0"/>
          </a:p>
        </p:txBody>
      </p:sp>
      <p:sp>
        <p:nvSpPr>
          <p:cNvPr id="2" name="Заголовок 1"/>
          <p:cNvSpPr>
            <a:spLocks noGrp="1"/>
          </p:cNvSpPr>
          <p:nvPr>
            <p:ph type="title"/>
          </p:nvPr>
        </p:nvSpPr>
        <p:spPr>
          <a:xfrm>
            <a:off x="457200" y="-357214"/>
            <a:ext cx="8229600" cy="142876"/>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lnSpcReduction="10000"/>
          </a:bodyPr>
          <a:lstStyle/>
          <a:p>
            <a:pPr>
              <a:buNone/>
            </a:pPr>
            <a:r>
              <a:rPr lang="ru-RU" b="1" dirty="0" smtClean="0">
                <a:latin typeface="Times New Roman" pitchFamily="18" charset="0"/>
                <a:cs typeface="Times New Roman" pitchFamily="18" charset="0"/>
              </a:rPr>
              <a:t>Прототип B10 № 320178  </a:t>
            </a:r>
            <a:r>
              <a:rPr lang="ru-RU" dirty="0" smtClean="0">
                <a:latin typeface="Times New Roman" pitchFamily="18" charset="0"/>
                <a:cs typeface="Times New Roman" pitchFamily="18" charset="0"/>
              </a:rPr>
              <a:t>На клавиатуре телефона 10 цифр, от 0 до 9. Какова вероятность того, что случайно нажатая цифра будет чётной?</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На клавиатуре телефона 10 цифр, из них 5 четных: 0, 2, 4, 6, 8. Поэтому вероятность того, что случайно будет нажата четная цифра равна 5 : 10 = 0,5.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0,5.</a:t>
            </a:r>
          </a:p>
          <a:p>
            <a:pPr>
              <a:buNone/>
            </a:pPr>
            <a:r>
              <a:rPr lang="ru-RU" b="1" dirty="0" smtClean="0">
                <a:latin typeface="Times New Roman" pitchFamily="18" charset="0"/>
                <a:cs typeface="Times New Roman" pitchFamily="18" charset="0"/>
              </a:rPr>
              <a:t>Прототип B10 № 320179  </a:t>
            </a:r>
            <a:r>
              <a:rPr lang="ru-RU" dirty="0" smtClean="0">
                <a:latin typeface="Times New Roman" pitchFamily="18" charset="0"/>
                <a:cs typeface="Times New Roman" pitchFamily="18" charset="0"/>
              </a:rPr>
              <a:t>Какова вероятность того, что случайно выбранное натуральное число от 10 до 19 делится на три?</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Натуральных чисел от 10 до 19 десять, из них на три делятся три числа: 12, 15, 18. Следовательно, искомая вероятность равна 3:10 = 0,3.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0,3.</a:t>
            </a:r>
          </a:p>
          <a:p>
            <a:endParaRPr lang="ru-RU" dirty="0" smtClean="0"/>
          </a:p>
          <a:p>
            <a:endParaRPr lang="ru-RU" dirty="0"/>
          </a:p>
        </p:txBody>
      </p:sp>
      <p:sp>
        <p:nvSpPr>
          <p:cNvPr id="2" name="Заголовок 1"/>
          <p:cNvSpPr>
            <a:spLocks noGrp="1"/>
          </p:cNvSpPr>
          <p:nvPr>
            <p:ph type="title"/>
          </p:nvPr>
        </p:nvSpPr>
        <p:spPr>
          <a:xfrm>
            <a:off x="457200" y="-500090"/>
            <a:ext cx="8229600" cy="285752"/>
          </a:xfrm>
        </p:spPr>
        <p:txBody>
          <a:bodyPr>
            <a:normAutofit fontScale="90000"/>
          </a:bodyPr>
          <a:lstStyle/>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85728"/>
            <a:ext cx="8229600" cy="5840435"/>
          </a:xfrm>
        </p:spPr>
        <p:txBody>
          <a:bodyPr>
            <a:normAutofit fontScale="92500" lnSpcReduction="10000"/>
          </a:bodyPr>
          <a:lstStyle/>
          <a:p>
            <a:pPr>
              <a:buNone/>
            </a:pPr>
            <a:r>
              <a:rPr lang="ru-RU" b="1" dirty="0" smtClean="0">
                <a:latin typeface="Times New Roman" pitchFamily="18" charset="0"/>
                <a:cs typeface="Times New Roman" pitchFamily="18" charset="0"/>
              </a:rPr>
              <a:t>Прототип B10 № 320188  </a:t>
            </a:r>
            <a:r>
              <a:rPr lang="ru-RU" dirty="0" smtClean="0">
                <a:latin typeface="Times New Roman" pitchFamily="18" charset="0"/>
                <a:cs typeface="Times New Roman" pitchFamily="18" charset="0"/>
              </a:rPr>
              <a:t>Чтобы пройти в следующий круг соревнований, футбольной команде нужно набрать хотя бы 4 очка в двух играх. Если команда выигрывает, она получает 3 очка, в случае ничьей — 1 очко, если проигрывает — 0 очков. Найдите вероятность того, что команде удастся выйти в следующий круг соревнований. Считайте, что в каждой игре вероятности выигрыша и проигрыша одинаковы и равны 0,4.</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Команда может получить не меньше 4 очков в двух играх тремя способами: 3+1, 1+3, 3+3. Эти события несовместны, вероятность их суммы равна сумме их вероятностей. Каждое из этих событий представляет собой произведение двух независимых событий — результата в первой и во второй игре. Отсюда имеем: </a:t>
            </a:r>
            <a:r>
              <a:rPr lang="en-US" dirty="0" smtClean="0">
                <a:latin typeface="Times New Roman" pitchFamily="18" charset="0"/>
                <a:cs typeface="Times New Roman" pitchFamily="18" charset="0"/>
              </a:rPr>
              <a:t>p(3+1)+p(1+3)+p(3+3)=p(3)*p(1)+p(1)*p(3)+p(3)*p(3)=</a:t>
            </a:r>
            <a:r>
              <a:rPr lang="ru-RU" dirty="0" smtClean="0">
                <a:latin typeface="Times New Roman" pitchFamily="18" charset="0"/>
                <a:cs typeface="Times New Roman" pitchFamily="18" charset="0"/>
              </a:rPr>
              <a:t>0,4*0,2+0,2*0,4+0,4*0,4=0,08+0,08+0,16=0,32</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0,32.</a:t>
            </a:r>
          </a:p>
          <a:p>
            <a:endParaRPr lang="ru-RU" dirty="0"/>
          </a:p>
        </p:txBody>
      </p:sp>
      <p:sp>
        <p:nvSpPr>
          <p:cNvPr id="2" name="Заголовок 1"/>
          <p:cNvSpPr>
            <a:spLocks noGrp="1"/>
          </p:cNvSpPr>
          <p:nvPr>
            <p:ph type="title"/>
          </p:nvPr>
        </p:nvSpPr>
        <p:spPr>
          <a:xfrm flipV="1">
            <a:off x="457200" y="-357214"/>
            <a:ext cx="8229600" cy="509614"/>
          </a:xfrm>
        </p:spPr>
        <p:txBody>
          <a:bodyPr>
            <a:normAutofit fontScale="90000"/>
          </a:bodyPr>
          <a:lstStyle/>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85000" lnSpcReduction="20000"/>
          </a:bodyPr>
          <a:lstStyle/>
          <a:p>
            <a:pPr>
              <a:buNone/>
            </a:pPr>
            <a:r>
              <a:rPr lang="ru-RU" b="1" dirty="0" smtClean="0">
                <a:latin typeface="Times New Roman" pitchFamily="18" charset="0"/>
                <a:cs typeface="Times New Roman" pitchFamily="18" charset="0"/>
              </a:rPr>
              <a:t>Прототип B10 № 320189  </a:t>
            </a:r>
            <a:r>
              <a:rPr lang="ru-RU" dirty="0" smtClean="0">
                <a:latin typeface="Times New Roman" pitchFamily="18" charset="0"/>
                <a:cs typeface="Times New Roman" pitchFamily="18" charset="0"/>
              </a:rPr>
              <a:t>В некотором городе из 5000 появившихся на свет младенцев 2512 мальчиков. Найдите частоту рождения девочек в этом городе. Результат округлите до тысячных.</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Из 5000 тысяч новорожденных 5000 − 2512 = 2488 девочек. Поэтому частота рождения девочек равна2488/5000=0,4976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0,498.</a:t>
            </a:r>
          </a:p>
          <a:p>
            <a:pPr>
              <a:buNone/>
            </a:pPr>
            <a:r>
              <a:rPr lang="ru-RU" b="1" dirty="0" smtClean="0">
                <a:latin typeface="Times New Roman" pitchFamily="18" charset="0"/>
                <a:cs typeface="Times New Roman" pitchFamily="18" charset="0"/>
              </a:rPr>
              <a:t>Прототип B10 № 320190  </a:t>
            </a:r>
            <a:r>
              <a:rPr lang="ru-RU" dirty="0" smtClean="0">
                <a:latin typeface="Times New Roman" pitchFamily="18" charset="0"/>
                <a:cs typeface="Times New Roman" pitchFamily="18" charset="0"/>
              </a:rPr>
              <a:t>На борту самолёта 12 мест рядом с запасными выходами и 18 мест за перегородками, разделяющими салоны. Остальные места неудобны для пассажира высокого роста. Пассажир В. высокого роста. Найдите вероятность того, что на регистрации при случайном выборе места пассажиру В. достанется удобное место, если всего в самолёте 300 мест.</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В самолете 12 + 18 = 30 мест удобны пассажиру В., а всего в самолете 300 мест. Поэтому вероятность того, что пассажиру В. достанется удобное место равна 30 : 300 = 0,1.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0,1.</a:t>
            </a:r>
          </a:p>
          <a:p>
            <a:endParaRPr lang="ru-RU" dirty="0"/>
          </a:p>
        </p:txBody>
      </p:sp>
      <p:sp>
        <p:nvSpPr>
          <p:cNvPr id="2" name="Заголовок 1"/>
          <p:cNvSpPr>
            <a:spLocks noGrp="1"/>
          </p:cNvSpPr>
          <p:nvPr>
            <p:ph type="title"/>
          </p:nvPr>
        </p:nvSpPr>
        <p:spPr>
          <a:xfrm flipV="1">
            <a:off x="457200" y="-571528"/>
            <a:ext cx="8229600" cy="723928"/>
          </a:xfrm>
        </p:spPr>
        <p:txBody>
          <a:bodyPr>
            <a:normAutofit fontScale="90000"/>
          </a:bodyPr>
          <a:lstStyle/>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fontAlgn="t">
              <a:buNone/>
            </a:pPr>
            <a:r>
              <a:rPr lang="ru-RU" sz="2000" b="1" dirty="0" smtClean="0">
                <a:latin typeface="Times New Roman" pitchFamily="18" charset="0"/>
                <a:cs typeface="Times New Roman" pitchFamily="18" charset="0"/>
              </a:rPr>
              <a:t>Задача [Рабочая тетрадь «ЕГЭ 2012 по математике. Задачи B10»]</a:t>
            </a:r>
            <a:endParaRPr lang="en-US" sz="2000" b="1" dirty="0" smtClean="0">
              <a:latin typeface="Times New Roman" pitchFamily="18" charset="0"/>
              <a:cs typeface="Times New Roman" pitchFamily="18" charset="0"/>
            </a:endParaRPr>
          </a:p>
          <a:p>
            <a:pPr fontAlgn="t">
              <a:buNone/>
            </a:pPr>
            <a:r>
              <a:rPr lang="ru-RU" sz="2000" dirty="0" smtClean="0">
                <a:latin typeface="Times New Roman" pitchFamily="18" charset="0"/>
                <a:cs typeface="Times New Roman" pitchFamily="18" charset="0"/>
              </a:rPr>
              <a:t>Монету </a:t>
            </a:r>
            <a:r>
              <a:rPr lang="ru-RU" sz="2000" dirty="0">
                <a:latin typeface="Times New Roman" pitchFamily="18" charset="0"/>
                <a:cs typeface="Times New Roman" pitchFamily="18" charset="0"/>
              </a:rPr>
              <a:t>бросают четыре раза. Найдите вероятность того, что решка не выпадет ни разу.</a:t>
            </a:r>
          </a:p>
          <a:p>
            <a:pPr fontAlgn="t">
              <a:buNone/>
            </a:pPr>
            <a:r>
              <a:rPr lang="ru-RU" sz="2000" i="1" dirty="0" smtClean="0">
                <a:latin typeface="Times New Roman" pitchFamily="18" charset="0"/>
                <a:cs typeface="Times New Roman" pitchFamily="18" charset="0"/>
              </a:rPr>
              <a:t>Решение</a:t>
            </a:r>
          </a:p>
          <a:p>
            <a:pPr fontAlgn="t">
              <a:buNone/>
            </a:pPr>
            <a:r>
              <a:rPr lang="ru-RU" sz="2000" dirty="0" smtClean="0">
                <a:latin typeface="Times New Roman" pitchFamily="18" charset="0"/>
                <a:cs typeface="Times New Roman" pitchFamily="18" charset="0"/>
              </a:rPr>
              <a:t>Снова </a:t>
            </a:r>
            <a:r>
              <a:rPr lang="ru-RU" sz="2000" dirty="0">
                <a:latin typeface="Times New Roman" pitchFamily="18" charset="0"/>
                <a:cs typeface="Times New Roman" pitchFamily="18" charset="0"/>
              </a:rPr>
              <a:t>выписываем все возможные комбинации орлов и решек:</a:t>
            </a:r>
          </a:p>
          <a:p>
            <a:pPr fontAlgn="t">
              <a:buNone/>
            </a:pPr>
            <a:r>
              <a:rPr lang="ru-RU" sz="2000" dirty="0">
                <a:latin typeface="Times New Roman" pitchFamily="18" charset="0"/>
                <a:cs typeface="Times New Roman" pitchFamily="18" charset="0"/>
              </a:rPr>
              <a:t>OOOO OOOP OOPO OOPP OPOO OPOP OPPO OPPP</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POOO POOP POPO POPP PPOO PPOP PPPO PPPP</a:t>
            </a:r>
          </a:p>
          <a:p>
            <a:pPr fontAlgn="t">
              <a:buNone/>
            </a:pPr>
            <a:r>
              <a:rPr lang="ru-RU" sz="2000" dirty="0">
                <a:latin typeface="Times New Roman" pitchFamily="18" charset="0"/>
                <a:cs typeface="Times New Roman" pitchFamily="18" charset="0"/>
              </a:rPr>
              <a:t>Всего получилось </a:t>
            </a:r>
            <a:r>
              <a:rPr lang="ru-RU" sz="2000" i="1" dirty="0" err="1">
                <a:latin typeface="Times New Roman" pitchFamily="18" charset="0"/>
                <a:cs typeface="Times New Roman" pitchFamily="18" charset="0"/>
              </a:rPr>
              <a:t>n</a:t>
            </a:r>
            <a:r>
              <a:rPr lang="ru-RU" sz="2000" dirty="0">
                <a:latin typeface="Times New Roman" pitchFamily="18" charset="0"/>
                <a:cs typeface="Times New Roman" pitchFamily="18" charset="0"/>
              </a:rPr>
              <a:t> = 16 вариантов. Вроде, ничего не </a:t>
            </a:r>
            <a:r>
              <a:rPr lang="ru-RU" sz="2000" dirty="0" smtClean="0">
                <a:latin typeface="Times New Roman" pitchFamily="18" charset="0"/>
                <a:cs typeface="Times New Roman" pitchFamily="18" charset="0"/>
              </a:rPr>
              <a:t>забыли. </a:t>
            </a:r>
            <a:r>
              <a:rPr lang="ru-RU" sz="2000" dirty="0">
                <a:latin typeface="Times New Roman" pitchFamily="18" charset="0"/>
                <a:cs typeface="Times New Roman" pitchFamily="18" charset="0"/>
              </a:rPr>
              <a:t>Из этих вариантов нас устраивает лишь комбинация «OOOO», в которой вообще нет решек. Следовательно</a:t>
            </a:r>
            <a:r>
              <a:rPr lang="ru-RU" sz="2000" dirty="0" smtClean="0">
                <a:latin typeface="Times New Roman" pitchFamily="18" charset="0"/>
                <a:cs typeface="Times New Roman" pitchFamily="18" charset="0"/>
              </a:rPr>
              <a:t>,</a:t>
            </a:r>
          </a:p>
          <a:p>
            <a:pPr fontAlgn="t">
              <a:buNone/>
            </a:pPr>
            <a:r>
              <a:rPr lang="ru-RU" sz="2000" dirty="0">
                <a:latin typeface="Times New Roman" pitchFamily="18" charset="0"/>
                <a:cs typeface="Times New Roman" pitchFamily="18" charset="0"/>
              </a:rPr>
              <a:t> </a:t>
            </a:r>
            <a:r>
              <a:rPr lang="ru-RU" sz="2000" i="1" dirty="0" err="1">
                <a:latin typeface="Times New Roman" pitchFamily="18" charset="0"/>
                <a:cs typeface="Times New Roman" pitchFamily="18" charset="0"/>
              </a:rPr>
              <a:t>k</a:t>
            </a:r>
            <a:r>
              <a:rPr lang="ru-RU" sz="2000" dirty="0">
                <a:latin typeface="Times New Roman" pitchFamily="18" charset="0"/>
                <a:cs typeface="Times New Roman" pitchFamily="18" charset="0"/>
              </a:rPr>
              <a:t> = 1. Осталось найти вероятность:</a:t>
            </a:r>
          </a:p>
          <a:p>
            <a:pPr>
              <a:buNone/>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k/n=1/16=0,0625</a:t>
            </a:r>
          </a:p>
          <a:p>
            <a:pPr>
              <a:buNone/>
            </a:pPr>
            <a:r>
              <a:rPr lang="ru-RU" sz="2000" dirty="0">
                <a:latin typeface="Times New Roman" pitchFamily="18" charset="0"/>
                <a:cs typeface="Times New Roman" pitchFamily="18" charset="0"/>
              </a:rPr>
              <a:t>Как видите, в последней задаче пришлось выписывать 16 вариантов. Вы уверены, что сможете выписать их без единой ошибки? </a:t>
            </a:r>
            <a:r>
              <a:rPr lang="ru-RU" sz="2000" dirty="0" smtClean="0">
                <a:latin typeface="Times New Roman" pitchFamily="18" charset="0"/>
                <a:cs typeface="Times New Roman" pitchFamily="18" charset="0"/>
              </a:rPr>
              <a:t>Нет! </a:t>
            </a:r>
            <a:r>
              <a:rPr lang="ru-RU" sz="2000" dirty="0">
                <a:latin typeface="Times New Roman" pitchFamily="18" charset="0"/>
                <a:cs typeface="Times New Roman" pitchFamily="18" charset="0"/>
              </a:rPr>
              <a:t>Поэтому давайте рассмотрим второй способ решения</a:t>
            </a:r>
            <a:r>
              <a:rPr lang="ru-RU" sz="2000" dirty="0"/>
              <a:t>.</a:t>
            </a:r>
            <a:endParaRPr lang="ru-RU" sz="20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500090"/>
            <a:ext cx="8229600" cy="71438"/>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pPr>
              <a:buNone/>
            </a:pPr>
            <a:r>
              <a:rPr lang="ru-RU" b="1" dirty="0" smtClean="0">
                <a:latin typeface="Times New Roman" pitchFamily="18" charset="0"/>
                <a:cs typeface="Times New Roman" pitchFamily="18" charset="0"/>
              </a:rPr>
              <a:t>Прототип B10 № 320198  </a:t>
            </a:r>
            <a:r>
              <a:rPr lang="ru-RU" dirty="0" smtClean="0">
                <a:latin typeface="Times New Roman" pitchFamily="18" charset="0"/>
                <a:cs typeface="Times New Roman" pitchFamily="18" charset="0"/>
              </a:rPr>
              <a:t>Вероятность того, что на тесте по биологии учащийся О. верно решит больше 11 задач, равна 0,67. Вероятность того, что О. верно решит больше 10 задач, равна 0,74. Найдите вероятность того, что О. верно решит ровно 11 задач.</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Рассмотрим события A = «учащийся решит 11 задач» и В = «учащийся решит больше 11 задач». Их сумма — событие A + B = «учащийся решит больше 10 задач». События A и В несовместные, вероятность их суммы равна сумме вероятностей этих событий: P(A + B) = P(A) + P(B).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Тогда, используя данные задачи, получаем: 0,74 = P(A) + 0,67, откуда P(A) = 0,74 − 0,67 = 0,0</a:t>
            </a:r>
            <a:r>
              <a:rPr lang="ru-RU" dirty="0" smtClean="0"/>
              <a:t>7. </a:t>
            </a:r>
            <a:br>
              <a:rPr lang="ru-RU" dirty="0" smtClean="0"/>
            </a:br>
            <a:r>
              <a:rPr lang="ru-RU" dirty="0" smtClean="0"/>
              <a:t>Ответ: 0,07.</a:t>
            </a:r>
          </a:p>
          <a:p>
            <a:endParaRPr lang="ru-RU" dirty="0"/>
          </a:p>
        </p:txBody>
      </p:sp>
      <p:sp>
        <p:nvSpPr>
          <p:cNvPr id="2" name="Заголовок 1"/>
          <p:cNvSpPr>
            <a:spLocks noGrp="1"/>
          </p:cNvSpPr>
          <p:nvPr>
            <p:ph type="title"/>
          </p:nvPr>
        </p:nvSpPr>
        <p:spPr>
          <a:xfrm flipV="1">
            <a:off x="457200" y="-214338"/>
            <a:ext cx="8229600" cy="366738"/>
          </a:xfrm>
        </p:spPr>
        <p:txBody>
          <a:bodyPr>
            <a:normAutofit fontScale="90000"/>
          </a:bodyPr>
          <a:lstStyle/>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5983311"/>
          </a:xfrm>
        </p:spPr>
        <p:txBody>
          <a:bodyPr>
            <a:normAutofit fontScale="85000" lnSpcReduction="20000"/>
          </a:bodyPr>
          <a:lstStyle/>
          <a:p>
            <a:pPr>
              <a:buNone/>
            </a:pPr>
            <a:r>
              <a:rPr lang="ru-RU" b="1" dirty="0" smtClean="0">
                <a:latin typeface="Times New Roman" pitchFamily="18" charset="0"/>
                <a:cs typeface="Times New Roman" pitchFamily="18" charset="0"/>
              </a:rPr>
              <a:t>Прототип B10 № 320200</a:t>
            </a:r>
            <a:r>
              <a:rPr lang="en-US"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На фабрике керамической посуды 10% произведённых тарелок имеют дефект. При контроле качества продукции выявляется 80% дефектных тарелок. Остальные тарелки поступают в продажу. Найдите вероятность того, что случайно выбранная при покупке тарелка не имеет дефектов. Результат округлите до тысячных.</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Пусть завод произвел  тарелок. В продажу поступят все качественные тарелки и 20% </a:t>
            </a:r>
            <a:r>
              <a:rPr lang="ru-RU" dirty="0" err="1" smtClean="0">
                <a:latin typeface="Times New Roman" pitchFamily="18" charset="0"/>
                <a:cs typeface="Times New Roman" pitchFamily="18" charset="0"/>
              </a:rPr>
              <a:t>невыявленных</a:t>
            </a:r>
            <a:r>
              <a:rPr lang="ru-RU" dirty="0" smtClean="0">
                <a:latin typeface="Times New Roman" pitchFamily="18" charset="0"/>
                <a:cs typeface="Times New Roman" pitchFamily="18" charset="0"/>
              </a:rPr>
              <a:t> дефектных тарелок:  тарелок. Поскольку качественных из них , вероятность купить качественную тарелку равна 0,9</a:t>
            </a:r>
            <a:r>
              <a:rPr lang="en-US" dirty="0" smtClean="0">
                <a:latin typeface="Times New Roman" pitchFamily="18" charset="0"/>
                <a:cs typeface="Times New Roman" pitchFamily="18" charset="0"/>
              </a:rPr>
              <a:t>n/0,92n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=90/92=0,978…</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Ответ: 0,978.</a:t>
            </a:r>
          </a:p>
          <a:p>
            <a:pPr>
              <a:buNone/>
            </a:pPr>
            <a:r>
              <a:rPr lang="ru-RU" b="1" dirty="0" smtClean="0">
                <a:latin typeface="Times New Roman" pitchFamily="18" charset="0"/>
                <a:cs typeface="Times New Roman" pitchFamily="18" charset="0"/>
              </a:rPr>
              <a:t>Прототип B10 № 320201</a:t>
            </a:r>
            <a:r>
              <a:rPr lang="en-US"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 магазине три продавца. Каждый из них занят с клиентом с вероятностью 0,3. Найдите вероятность того, что в случайный момент времени все три продавца заняты одновременно (считайте, что клиенты заходят независимо друг от друга).</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Вероятность произведения независимых событий равна произведению вероятностей этих событий. Поэтому вероятность того, что все три продавца заняты равна  </a:t>
            </a:r>
            <a:r>
              <a:rPr lang="en-US" dirty="0" smtClean="0">
                <a:latin typeface="Times New Roman" pitchFamily="18" charset="0"/>
                <a:cs typeface="Times New Roman" pitchFamily="18" charset="0"/>
              </a:rPr>
              <a:t>(0,3)³=0,027</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0,027.</a:t>
            </a:r>
          </a:p>
          <a:p>
            <a:endParaRPr lang="ru-RU" dirty="0"/>
          </a:p>
        </p:txBody>
      </p:sp>
      <p:sp>
        <p:nvSpPr>
          <p:cNvPr id="2" name="Заголовок 1"/>
          <p:cNvSpPr>
            <a:spLocks noGrp="1"/>
          </p:cNvSpPr>
          <p:nvPr>
            <p:ph type="title"/>
          </p:nvPr>
        </p:nvSpPr>
        <p:spPr>
          <a:xfrm flipV="1">
            <a:off x="457200" y="-857280"/>
            <a:ext cx="8229600" cy="1009680"/>
          </a:xfrm>
        </p:spPr>
        <p:txBody>
          <a:bodyPr/>
          <a:lstStyle/>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7572428"/>
          </a:xfrm>
        </p:spPr>
        <p:txBody>
          <a:bodyPr>
            <a:normAutofit fontScale="55000" lnSpcReduction="20000"/>
          </a:bodyPr>
          <a:lstStyle/>
          <a:p>
            <a:pPr>
              <a:buNone/>
            </a:pPr>
            <a:r>
              <a:rPr lang="ru-RU" sz="3800" b="1" dirty="0" smtClean="0">
                <a:latin typeface="Times New Roman" pitchFamily="18" charset="0"/>
                <a:cs typeface="Times New Roman" pitchFamily="18" charset="0"/>
              </a:rPr>
              <a:t>Прототип B10 № 320199  </a:t>
            </a:r>
            <a:r>
              <a:rPr lang="ru-RU" sz="3800" dirty="0" smtClean="0">
                <a:latin typeface="Times New Roman" pitchFamily="18" charset="0"/>
                <a:cs typeface="Times New Roman" pitchFamily="18" charset="0"/>
              </a:rPr>
              <a:t>Чтобы поступить в институт на специальность «Лингвистика», абитуриент должен набрать на ЕГЭ не менее 70 баллов по каждому из трёх предметов — математика, русский язык и иностранный язык. Чтобы поступить на специальность «Коммерция», нужно набрать не менее 70 баллов по каждому из трёх предметов — математика, русский язык и обществознание. Вероятность того, что абитуриент З. получит не менее 70 баллов по математике, равна 0,6, по русскому языку — 0,8, по иностранному языку — 0,7 и по обществознанию — 0,5. Найдите вероятность того, что З. сможет поступить хотя бы на одну из двух упомянутых специальностей.</a:t>
            </a:r>
          </a:p>
          <a:p>
            <a:pPr>
              <a:buNone/>
            </a:pPr>
            <a:r>
              <a:rPr lang="ru-RU" sz="3800" dirty="0" err="1" smtClean="0">
                <a:latin typeface="Times New Roman" pitchFamily="18" charset="0"/>
                <a:cs typeface="Times New Roman" pitchFamily="18" charset="0"/>
              </a:rPr>
              <a:t>Решeние</a:t>
            </a:r>
            <a:r>
              <a:rPr lang="ru-RU" sz="3800" dirty="0" smtClean="0">
                <a:latin typeface="Times New Roman" pitchFamily="18" charset="0"/>
                <a:cs typeface="Times New Roman" pitchFamily="18" charset="0"/>
              </a:rPr>
              <a:t>:  Для того, чтобы поступить хоть куда-нибудь, З. нужно сдать и русский, и математику как минимум на 70 баллов, а помимо этого еще сдать иностранный язык или обществознание не менее, чем на 70 баллов. Пусть </a:t>
            </a:r>
            <a:r>
              <a:rPr lang="ru-RU" sz="3800" i="1" dirty="0" smtClean="0">
                <a:latin typeface="Times New Roman" pitchFamily="18" charset="0"/>
                <a:cs typeface="Times New Roman" pitchFamily="18" charset="0"/>
              </a:rPr>
              <a:t>A</a:t>
            </a:r>
            <a:r>
              <a:rPr lang="ru-RU" sz="3800" dirty="0" smtClean="0">
                <a:latin typeface="Times New Roman" pitchFamily="18" charset="0"/>
                <a:cs typeface="Times New Roman" pitchFamily="18" charset="0"/>
              </a:rPr>
              <a:t>, </a:t>
            </a:r>
            <a:r>
              <a:rPr lang="ru-RU" sz="3800" i="1" dirty="0" smtClean="0">
                <a:latin typeface="Times New Roman" pitchFamily="18" charset="0"/>
                <a:cs typeface="Times New Roman" pitchFamily="18" charset="0"/>
              </a:rPr>
              <a:t>B</a:t>
            </a:r>
            <a:r>
              <a:rPr lang="ru-RU" sz="3800" dirty="0" smtClean="0">
                <a:latin typeface="Times New Roman" pitchFamily="18" charset="0"/>
                <a:cs typeface="Times New Roman" pitchFamily="18" charset="0"/>
              </a:rPr>
              <a:t>, </a:t>
            </a:r>
            <a:r>
              <a:rPr lang="ru-RU" sz="3800" i="1" dirty="0" smtClean="0">
                <a:latin typeface="Times New Roman" pitchFamily="18" charset="0"/>
                <a:cs typeface="Times New Roman" pitchFamily="18" charset="0"/>
              </a:rPr>
              <a:t>C</a:t>
            </a:r>
            <a:r>
              <a:rPr lang="ru-RU" sz="3800" dirty="0" smtClean="0">
                <a:latin typeface="Times New Roman" pitchFamily="18" charset="0"/>
                <a:cs typeface="Times New Roman" pitchFamily="18" charset="0"/>
              </a:rPr>
              <a:t> и </a:t>
            </a:r>
            <a:r>
              <a:rPr lang="ru-RU" sz="3800" i="1" dirty="0" smtClean="0">
                <a:latin typeface="Times New Roman" pitchFamily="18" charset="0"/>
                <a:cs typeface="Times New Roman" pitchFamily="18" charset="0"/>
              </a:rPr>
              <a:t>D</a:t>
            </a:r>
            <a:r>
              <a:rPr lang="ru-RU" sz="3800" dirty="0" smtClean="0">
                <a:latin typeface="Times New Roman" pitchFamily="18" charset="0"/>
                <a:cs typeface="Times New Roman" pitchFamily="18" charset="0"/>
              </a:rPr>
              <a:t> — это события, в которых З. сдает соответственно математику, русский, иностранный и обществознание не менее, чем на 70 баллов. Тогда поскольку </a:t>
            </a:r>
            <a:r>
              <a:rPr lang="en-US" sz="3800" dirty="0" smtClean="0">
                <a:latin typeface="Times New Roman" pitchFamily="18" charset="0"/>
                <a:cs typeface="Times New Roman" pitchFamily="18" charset="0"/>
              </a:rPr>
              <a:t> P(C+D)=P(C)+P(D)-P(C*D)</a:t>
            </a:r>
            <a:r>
              <a:rPr lang="ru-RU" sz="3800" dirty="0" smtClean="0">
                <a:latin typeface="Times New Roman" pitchFamily="18" charset="0"/>
                <a:cs typeface="Times New Roman" pitchFamily="18" charset="0"/>
              </a:rPr>
              <a:t/>
            </a:r>
            <a:br>
              <a:rPr lang="ru-RU" sz="3800" dirty="0" smtClean="0">
                <a:latin typeface="Times New Roman" pitchFamily="18" charset="0"/>
                <a:cs typeface="Times New Roman" pitchFamily="18" charset="0"/>
              </a:rPr>
            </a:br>
            <a:r>
              <a:rPr lang="ru-RU" sz="3800" dirty="0" smtClean="0">
                <a:latin typeface="Times New Roman" pitchFamily="18" charset="0"/>
                <a:cs typeface="Times New Roman" pitchFamily="18" charset="0"/>
              </a:rPr>
              <a:t>для вероятности поступления имеем: </a:t>
            </a:r>
            <a:r>
              <a:rPr lang="en-US" sz="3800" dirty="0" smtClean="0">
                <a:latin typeface="Times New Roman" pitchFamily="18" charset="0"/>
                <a:cs typeface="Times New Roman" pitchFamily="18" charset="0"/>
              </a:rPr>
              <a:t>P(AB(C+D))=P(A)*P(B)*P(C+D)=P(A)*P(B)*(P(C)+P(D)-P(C)*P(D))=0,6*0,8*(0,7+0,5-0,7*0,5)=0,408</a:t>
            </a:r>
          </a:p>
          <a:p>
            <a:pPr>
              <a:buNone/>
            </a:pPr>
            <a:r>
              <a:rPr lang="ru-RU" sz="3800" dirty="0" err="1" smtClean="0">
                <a:latin typeface="Times New Roman" pitchFamily="18" charset="0"/>
                <a:cs typeface="Times New Roman" pitchFamily="18" charset="0"/>
              </a:rPr>
              <a:t>Овет</a:t>
            </a:r>
            <a:r>
              <a:rPr lang="ru-RU" sz="3800" dirty="0" smtClean="0">
                <a:latin typeface="Times New Roman" pitchFamily="18" charset="0"/>
                <a:cs typeface="Times New Roman" pitchFamily="18" charset="0"/>
              </a:rPr>
              <a:t>: 0,408</a:t>
            </a:r>
            <a:br>
              <a:rPr lang="ru-RU" sz="3800" dirty="0" smtClean="0">
                <a:latin typeface="Times New Roman" pitchFamily="18" charset="0"/>
                <a:cs typeface="Times New Roman" pitchFamily="18" charset="0"/>
              </a:rPr>
            </a:br>
            <a:r>
              <a:rPr lang="ru-RU" dirty="0" smtClean="0"/>
              <a:t/>
            </a:r>
            <a:br>
              <a:rPr lang="ru-RU" dirty="0" smtClean="0"/>
            </a:br>
            <a:r>
              <a:rPr lang="ru-RU" dirty="0" smtClean="0"/>
              <a:t/>
            </a:r>
            <a:br>
              <a:rPr lang="ru-RU" dirty="0" smtClean="0"/>
            </a:br>
            <a:r>
              <a:rPr lang="ru-RU" dirty="0" smtClean="0"/>
              <a:t> </a:t>
            </a:r>
            <a:br>
              <a:rPr lang="ru-RU" dirty="0" smtClean="0"/>
            </a:br>
            <a:endParaRPr lang="ru-RU" dirty="0" smtClean="0"/>
          </a:p>
          <a:p>
            <a:pPr>
              <a:buNone/>
            </a:pPr>
            <a:r>
              <a:rPr lang="ru-RU" dirty="0" smtClean="0"/>
              <a:t/>
            </a:r>
            <a:br>
              <a:rPr lang="ru-RU" dirty="0" smtClean="0"/>
            </a:br>
            <a:endParaRPr lang="ru-RU" dirty="0"/>
          </a:p>
        </p:txBody>
      </p:sp>
      <p:sp>
        <p:nvSpPr>
          <p:cNvPr id="2" name="Заголовок 1"/>
          <p:cNvSpPr>
            <a:spLocks noGrp="1"/>
          </p:cNvSpPr>
          <p:nvPr>
            <p:ph type="title"/>
          </p:nvPr>
        </p:nvSpPr>
        <p:spPr>
          <a:xfrm>
            <a:off x="457200" y="-642966"/>
            <a:ext cx="8229600" cy="285752"/>
          </a:xfrm>
        </p:spPr>
        <p:txBody>
          <a:bodyPr>
            <a:normAutofit fontScale="90000"/>
          </a:bodyPr>
          <a:lstStyle/>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401080" cy="6572272"/>
          </a:xfrm>
        </p:spPr>
        <p:txBody>
          <a:bodyPr>
            <a:normAutofit fontScale="62500" lnSpcReduction="20000"/>
          </a:bodyPr>
          <a:lstStyle/>
          <a:p>
            <a:pPr>
              <a:buNone/>
            </a:pPr>
            <a:r>
              <a:rPr lang="ru-RU" sz="2900" b="1" dirty="0" smtClean="0">
                <a:latin typeface="Times New Roman" pitchFamily="18" charset="0"/>
                <a:cs typeface="Times New Roman" pitchFamily="18" charset="0"/>
              </a:rPr>
              <a:t>Прототип B10 № 320192  </a:t>
            </a:r>
            <a:r>
              <a:rPr lang="ru-RU" sz="2900" dirty="0" smtClean="0">
                <a:latin typeface="Times New Roman" pitchFamily="18" charset="0"/>
                <a:cs typeface="Times New Roman" pitchFamily="18" charset="0"/>
              </a:rPr>
              <a:t>В классе 26 человек, среди них два близнеца — Андрей и Сергей. Класс случайным образом делят на две группы по 13 человек в каждой. Найдите вероятность того, что Андрей и Сергей окажутся в одной группе.</a:t>
            </a:r>
          </a:p>
          <a:p>
            <a:pPr>
              <a:buNone/>
            </a:pPr>
            <a:r>
              <a:rPr lang="ru-RU" sz="2900" dirty="0" err="1" smtClean="0">
                <a:latin typeface="Times New Roman" pitchFamily="18" charset="0"/>
                <a:cs typeface="Times New Roman" pitchFamily="18" charset="0"/>
              </a:rPr>
              <a:t>Решeние</a:t>
            </a:r>
            <a:r>
              <a:rPr lang="ru-RU" sz="2900" dirty="0" smtClean="0">
                <a:latin typeface="Times New Roman" pitchFamily="18" charset="0"/>
                <a:cs typeface="Times New Roman" pitchFamily="18" charset="0"/>
              </a:rPr>
              <a:t>:  Пусть один из близнецов находится в некоторой группе. Вместе с ним в группе может оказаться 12 человек из 25 оставшихся одноклассников. Вероятность этого события равна 12 : 25 = 0,48.</a:t>
            </a:r>
          </a:p>
          <a:p>
            <a:pPr>
              <a:buNone/>
            </a:pPr>
            <a:r>
              <a:rPr lang="ru-RU" sz="2900" dirty="0" smtClean="0">
                <a:latin typeface="Times New Roman" pitchFamily="18" charset="0"/>
                <a:cs typeface="Times New Roman" pitchFamily="18" charset="0"/>
              </a:rPr>
              <a:t>Ответ: 0,48</a:t>
            </a:r>
          </a:p>
          <a:p>
            <a:pPr>
              <a:buNone/>
            </a:pPr>
            <a:r>
              <a:rPr lang="ru-RU" sz="2900" b="1" dirty="0" smtClean="0">
                <a:latin typeface="Times New Roman" pitchFamily="18" charset="0"/>
                <a:cs typeface="Times New Roman" pitchFamily="18" charset="0"/>
              </a:rPr>
              <a:t>Прототип B10 № 320195  </a:t>
            </a:r>
            <a:r>
              <a:rPr lang="ru-RU" sz="2900" dirty="0" smtClean="0">
                <a:latin typeface="Times New Roman" pitchFamily="18" charset="0"/>
                <a:cs typeface="Times New Roman" pitchFamily="18" charset="0"/>
              </a:rPr>
              <a:t>Вероятность того, что новый DVD-проигрыватель в течение года поступит в гарантийный ремонт, равна 0,045. В некотором городе из 1000 проданных DVD-проигрывателей в течение года в гарантийную мастерскую поступила 51 штука. На сколько отличается частота события «гарантийный ремонт» от его вероятности в этом городе?</a:t>
            </a:r>
          </a:p>
          <a:p>
            <a:pPr>
              <a:buNone/>
            </a:pPr>
            <a:r>
              <a:rPr lang="ru-RU" sz="2900" dirty="0" err="1" smtClean="0">
                <a:latin typeface="Times New Roman" pitchFamily="18" charset="0"/>
                <a:cs typeface="Times New Roman" pitchFamily="18" charset="0"/>
              </a:rPr>
              <a:t>Решeние</a:t>
            </a:r>
            <a:r>
              <a:rPr lang="ru-RU" sz="2900" dirty="0" smtClean="0">
                <a:latin typeface="Times New Roman" pitchFamily="18" charset="0"/>
                <a:cs typeface="Times New Roman" pitchFamily="18" charset="0"/>
              </a:rPr>
              <a:t>:  Частота (относительная частота) события «гарантийный ремонт» равна 51 : 1000  = 0,051. Она отличается от предсказанной вероятности на 0,006. </a:t>
            </a:r>
            <a:br>
              <a:rPr lang="ru-RU" sz="2900" dirty="0" smtClean="0">
                <a:latin typeface="Times New Roman" pitchFamily="18" charset="0"/>
                <a:cs typeface="Times New Roman" pitchFamily="18" charset="0"/>
              </a:rPr>
            </a:br>
            <a:r>
              <a:rPr lang="ru-RU" sz="2900" dirty="0" smtClean="0">
                <a:latin typeface="Times New Roman" pitchFamily="18" charset="0"/>
                <a:cs typeface="Times New Roman" pitchFamily="18" charset="0"/>
              </a:rPr>
              <a:t>Ответ: 0,006.</a:t>
            </a:r>
          </a:p>
          <a:p>
            <a:pPr>
              <a:buNone/>
            </a:pPr>
            <a:r>
              <a:rPr lang="ru-RU" sz="2900" b="1" dirty="0" smtClean="0">
                <a:latin typeface="Times New Roman" pitchFamily="18" charset="0"/>
                <a:cs typeface="Times New Roman" pitchFamily="18" charset="0"/>
              </a:rPr>
              <a:t>Прототип B10 № 320196  </a:t>
            </a:r>
            <a:r>
              <a:rPr lang="ru-RU" sz="2900" dirty="0" smtClean="0">
                <a:latin typeface="Times New Roman" pitchFamily="18" charset="0"/>
                <a:cs typeface="Times New Roman" pitchFamily="18" charset="0"/>
              </a:rPr>
              <a:t>При изготовлении подшипников диаметром 67 мм вероятность того, что диаметр будет отличаться от заданного меньше, чем на 0,01 мм, равна 0,965. Найдите вероятность того, что случайный подшипник будет иметь диаметр меньше чем 66,99 мм или больше чем 67,01 мм.</a:t>
            </a:r>
          </a:p>
          <a:p>
            <a:pPr>
              <a:buNone/>
            </a:pPr>
            <a:r>
              <a:rPr lang="ru-RU" sz="2900" dirty="0" err="1" smtClean="0">
                <a:latin typeface="Times New Roman" pitchFamily="18" charset="0"/>
                <a:cs typeface="Times New Roman" pitchFamily="18" charset="0"/>
              </a:rPr>
              <a:t>Решeние</a:t>
            </a:r>
            <a:r>
              <a:rPr lang="ru-RU" sz="2900" dirty="0" smtClean="0">
                <a:latin typeface="Times New Roman" pitchFamily="18" charset="0"/>
                <a:cs typeface="Times New Roman" pitchFamily="18" charset="0"/>
              </a:rPr>
              <a:t>:  По условию, диаметр подшипника будет лежать в пределах от 66,99 до 67,01 мм с вероятностью 0,965. Поэтому искомая вероятность противоположного события равна 1 − 0,965 = 0,035. </a:t>
            </a:r>
            <a:br>
              <a:rPr lang="ru-RU" sz="2900" dirty="0" smtClean="0">
                <a:latin typeface="Times New Roman" pitchFamily="18" charset="0"/>
                <a:cs typeface="Times New Roman" pitchFamily="18" charset="0"/>
              </a:rPr>
            </a:br>
            <a:r>
              <a:rPr lang="ru-RU" sz="2900" dirty="0" smtClean="0">
                <a:latin typeface="Times New Roman" pitchFamily="18" charset="0"/>
                <a:cs typeface="Times New Roman" pitchFamily="18" charset="0"/>
              </a:rPr>
              <a:t>Ответ: 0,035.</a:t>
            </a:r>
          </a:p>
          <a:p>
            <a:endParaRPr lang="ru-RU" dirty="0"/>
          </a:p>
        </p:txBody>
      </p:sp>
      <p:sp>
        <p:nvSpPr>
          <p:cNvPr id="2" name="Заголовок 1"/>
          <p:cNvSpPr>
            <a:spLocks noGrp="1"/>
          </p:cNvSpPr>
          <p:nvPr>
            <p:ph type="title"/>
          </p:nvPr>
        </p:nvSpPr>
        <p:spPr>
          <a:xfrm flipV="1">
            <a:off x="457200" y="-357214"/>
            <a:ext cx="8229600" cy="509614"/>
          </a:xfrm>
        </p:spPr>
        <p:txBody>
          <a:bodyPr>
            <a:normAutofit fontScale="90000"/>
          </a:bodyPr>
          <a:lstStyle/>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357982"/>
          </a:xfrm>
        </p:spPr>
        <p:txBody>
          <a:bodyPr>
            <a:normAutofit fontScale="55000" lnSpcReduction="20000"/>
          </a:bodyPr>
          <a:lstStyle/>
          <a:p>
            <a:pPr>
              <a:buNone/>
            </a:pPr>
            <a:r>
              <a:rPr lang="ru-RU" sz="3600" b="1" dirty="0" smtClean="0">
                <a:latin typeface="Times New Roman" pitchFamily="18" charset="0"/>
                <a:cs typeface="Times New Roman" pitchFamily="18" charset="0"/>
              </a:rPr>
              <a:t>Прототип B10 № 320201  </a:t>
            </a:r>
            <a:r>
              <a:rPr lang="ru-RU" sz="3600" dirty="0" smtClean="0">
                <a:latin typeface="Times New Roman" pitchFamily="18" charset="0"/>
                <a:cs typeface="Times New Roman" pitchFamily="18" charset="0"/>
              </a:rPr>
              <a:t>В магазине три продавца. Каждый из них занят с клиентом с вероятностью 0,3. Найдите вероятность того, что в случайный момент времени все три продавца заняты одновременно (считайте, что клиенты заходят независимо друг от друга).</a:t>
            </a:r>
          </a:p>
          <a:p>
            <a:pPr>
              <a:buNone/>
            </a:pPr>
            <a:r>
              <a:rPr lang="ru-RU" sz="3600" dirty="0" err="1" smtClean="0">
                <a:latin typeface="Times New Roman" pitchFamily="18" charset="0"/>
                <a:cs typeface="Times New Roman" pitchFamily="18" charset="0"/>
              </a:rPr>
              <a:t>Решeние</a:t>
            </a:r>
            <a:r>
              <a:rPr lang="ru-RU" sz="3600" dirty="0" smtClean="0">
                <a:latin typeface="Times New Roman" pitchFamily="18" charset="0"/>
                <a:cs typeface="Times New Roman" pitchFamily="18" charset="0"/>
              </a:rPr>
              <a:t>:  Вероятность произведения независимых событий равна произведению вероятностей этих событий. Поэтому вероятность того, что все три продавца заняты равна 0,3*0,3*0,3=0,027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Ответ: 0,027.</a:t>
            </a:r>
          </a:p>
          <a:p>
            <a:pPr>
              <a:buNone/>
            </a:pPr>
            <a:r>
              <a:rPr lang="ru-RU" sz="3600" b="1" dirty="0" smtClean="0">
                <a:latin typeface="Times New Roman" pitchFamily="18" charset="0"/>
                <a:cs typeface="Times New Roman" pitchFamily="18" charset="0"/>
              </a:rPr>
              <a:t>Прототип B10 № 320203  </a:t>
            </a:r>
            <a:r>
              <a:rPr lang="ru-RU" sz="3600" dirty="0" smtClean="0">
                <a:latin typeface="Times New Roman" pitchFamily="18" charset="0"/>
                <a:cs typeface="Times New Roman" pitchFamily="18" charset="0"/>
              </a:rPr>
              <a:t>Из районного центра в деревню ежедневно ходит автобус. Вероятность того, что в понедельник в автобусе окажется меньше 20 пассажиров, равна 0,94. Вероятность того, что окажется меньше 15 пассажиров, равна 0,56. Найдите вероятность того, что число пассажиров будет от 15 до 19.</a:t>
            </a:r>
          </a:p>
          <a:p>
            <a:pPr>
              <a:buNone/>
            </a:pPr>
            <a:r>
              <a:rPr lang="ru-RU" sz="3600" dirty="0" err="1" smtClean="0">
                <a:latin typeface="Times New Roman" pitchFamily="18" charset="0"/>
                <a:cs typeface="Times New Roman" pitchFamily="18" charset="0"/>
              </a:rPr>
              <a:t>Решeние</a:t>
            </a:r>
            <a:r>
              <a:rPr lang="ru-RU" sz="3600" dirty="0" smtClean="0">
                <a:latin typeface="Times New Roman" pitchFamily="18" charset="0"/>
                <a:cs typeface="Times New Roman" pitchFamily="18" charset="0"/>
              </a:rPr>
              <a:t>:  Рассмотрим события A = «в автобусе меньше 15 пассажиров» и В = «</a:t>
            </a:r>
            <a:r>
              <a:rPr lang="ru-RU" sz="3600" dirty="0" err="1" smtClean="0">
                <a:latin typeface="Times New Roman" pitchFamily="18" charset="0"/>
                <a:cs typeface="Times New Roman" pitchFamily="18" charset="0"/>
              </a:rPr>
              <a:t>в</a:t>
            </a:r>
            <a:r>
              <a:rPr lang="ru-RU" sz="3600" dirty="0" smtClean="0">
                <a:latin typeface="Times New Roman" pitchFamily="18" charset="0"/>
                <a:cs typeface="Times New Roman" pitchFamily="18" charset="0"/>
              </a:rPr>
              <a:t> автобусе от 15 до 19 пассажиров». Их сумма — событие A + B = «в автобусе меньше 20 пассажиров». События A и В несовместные, вероятность их суммы равна сумме вероятностей этих событий: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P(A + B) = P(A) + P(B).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Тогда, используя данные задачи, получаем: 0,94 = 0,56 + P(В), откуда P(В) = 0,94 − 0,56 = 0,38.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Ответ: 0,38.</a:t>
            </a:r>
          </a:p>
          <a:p>
            <a:pPr>
              <a:buNone/>
            </a:pP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571528"/>
            <a:ext cx="8229600" cy="357190"/>
          </a:xfrm>
        </p:spPr>
        <p:txBody>
          <a:bodyPr>
            <a:normAutofit fontScale="90000"/>
          </a:bodyPr>
          <a:lstStyle/>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lnSpcReduction="10000"/>
          </a:bodyPr>
          <a:lstStyle/>
          <a:p>
            <a:pPr>
              <a:buNone/>
            </a:pPr>
            <a:r>
              <a:rPr lang="ru-RU" b="1" dirty="0" smtClean="0">
                <a:latin typeface="Times New Roman" pitchFamily="18" charset="0"/>
                <a:cs typeface="Times New Roman" pitchFamily="18" charset="0"/>
              </a:rPr>
              <a:t>Прототип B10 № 320205  </a:t>
            </a:r>
            <a:r>
              <a:rPr lang="ru-RU" dirty="0" smtClean="0">
                <a:latin typeface="Times New Roman" pitchFamily="18" charset="0"/>
                <a:cs typeface="Times New Roman" pitchFamily="18" charset="0"/>
              </a:rPr>
              <a:t>Перед началом волейбольного матча капитаны команд тянут честный жребий, чтобы определить, какая из команд начнёт игру с мячом. Команда «Статор» по очереди играет с командами «Ротор», «Мотор» и «Стартер». Найдите вероятность того, что «Статор» будет начинать только первую и последнюю игры.</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Требуется найти вероятность произведения трех событий: «Статор» начинает первую игру, не начинает вторую игру, начинает третью игру. Вероятность произведения независимых событий равна произведению вероятностей этих событий. Вероятность каждого из них равна 0,5, откуда находим: 0,5·0,5·0,5 = 0,125.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0,125.</a:t>
            </a:r>
          </a:p>
          <a:p>
            <a:endParaRPr lang="ru-RU" dirty="0"/>
          </a:p>
        </p:txBody>
      </p:sp>
      <p:sp>
        <p:nvSpPr>
          <p:cNvPr id="2" name="Заголовок 1"/>
          <p:cNvSpPr>
            <a:spLocks noGrp="1"/>
          </p:cNvSpPr>
          <p:nvPr>
            <p:ph type="title"/>
          </p:nvPr>
        </p:nvSpPr>
        <p:spPr>
          <a:xfrm flipV="1">
            <a:off x="457200" y="-357214"/>
            <a:ext cx="8229600" cy="509614"/>
          </a:xfrm>
        </p:spPr>
        <p:txBody>
          <a:bodyPr>
            <a:normAutofit fontScale="90000"/>
          </a:bodyPr>
          <a:lstStyle/>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357982"/>
          </a:xfrm>
        </p:spPr>
        <p:txBody>
          <a:bodyPr>
            <a:normAutofit fontScale="92500" lnSpcReduction="20000"/>
          </a:bodyPr>
          <a:lstStyle/>
          <a:p>
            <a:pPr>
              <a:buNone/>
            </a:pPr>
            <a:r>
              <a:rPr lang="ru-RU" b="1" dirty="0" smtClean="0">
                <a:latin typeface="Times New Roman" pitchFamily="18" charset="0"/>
                <a:cs typeface="Times New Roman" pitchFamily="18" charset="0"/>
              </a:rPr>
              <a:t>Прототип B10 № 320206  </a:t>
            </a:r>
            <a:r>
              <a:rPr lang="ru-RU" dirty="0" smtClean="0">
                <a:latin typeface="Times New Roman" pitchFamily="18" charset="0"/>
                <a:cs typeface="Times New Roman" pitchFamily="18" charset="0"/>
              </a:rPr>
              <a:t>В Волшебной стране бывает два типа погоды: хорошая и отличная, причём погода, установившись утром, держится неизменной весь день. Известно, что с вероятностью 0,8 погода завтра будет такой же, как и сегодня. Сегодня 3 июля, погода в Волшебной стране хорошая. Найдите вероятность того, что 6 июля в Волшебной стране будет отличная погода.</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Для погоды на 4, 5 и 6 июля есть 4 варианта: ХХО, ХОО, ОХО, ООО (здесь Х — хорошая, О — отличная погода). Найдем вероятности наступления такой погоды: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P(XXO) = 0,8·0,8·0,2 = 0,128;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P(XOO) = 0,8·0,2·0,8 = 0,128;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P(OXO) = 0,2·0,2·0,2 = 0,008;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P(OOO) = 0,2·0,8·0,8 = 0,128.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Указанные события несовместные, вероятность их сумы равна сумме вероятностей этих событий: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P(ХХО) + P(ХОО) + P(ОХО) + P(ООО) = 0,128 + 0,128 + 0,008 + 0,128 = 0,392.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0,392.</a:t>
            </a:r>
          </a:p>
          <a:p>
            <a:endParaRPr lang="ru-RU" dirty="0"/>
          </a:p>
        </p:txBody>
      </p:sp>
      <p:sp>
        <p:nvSpPr>
          <p:cNvPr id="2" name="Заголовок 1"/>
          <p:cNvSpPr>
            <a:spLocks noGrp="1"/>
          </p:cNvSpPr>
          <p:nvPr>
            <p:ph type="title"/>
          </p:nvPr>
        </p:nvSpPr>
        <p:spPr>
          <a:xfrm flipV="1">
            <a:off x="457200" y="-357214"/>
            <a:ext cx="8229600" cy="509614"/>
          </a:xfrm>
        </p:spPr>
        <p:txBody>
          <a:bodyPr>
            <a:normAutofit fontScale="90000"/>
          </a:bodyPr>
          <a:lstStyle/>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143668"/>
          </a:xfrm>
        </p:spPr>
        <p:txBody>
          <a:bodyPr>
            <a:normAutofit fontScale="85000" lnSpcReduction="10000"/>
          </a:bodyPr>
          <a:lstStyle/>
          <a:p>
            <a:pPr>
              <a:buNone/>
            </a:pPr>
            <a:r>
              <a:rPr lang="ru-RU" b="1" dirty="0" smtClean="0">
                <a:latin typeface="Times New Roman" pitchFamily="18" charset="0"/>
                <a:cs typeface="Times New Roman" pitchFamily="18" charset="0"/>
              </a:rPr>
              <a:t>Прототип B10 № 320209  </a:t>
            </a:r>
            <a:r>
              <a:rPr lang="ru-RU" dirty="0" smtClean="0">
                <a:latin typeface="Times New Roman" pitchFamily="18" charset="0"/>
                <a:cs typeface="Times New Roman" pitchFamily="18" charset="0"/>
              </a:rPr>
              <a:t>Механические часы с двенадцатичасовым циферблатом в какой-то момент сломались и перестали ходить. Найдите вероятность того, что часовая стрелка застыла, достигнув отметки 10, но не дойдя до отметки 1 час.</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На циферблате между десятью часами и одним часом три часовых деления. Всего на циферблате 12 часовых делений. Поэтому искомая вероятность равна: 3/12=0,25</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0,25.</a:t>
            </a:r>
          </a:p>
          <a:p>
            <a:pPr>
              <a:buNone/>
            </a:pPr>
            <a:r>
              <a:rPr lang="ru-RU" b="1" dirty="0" smtClean="0">
                <a:latin typeface="Times New Roman" pitchFamily="18" charset="0"/>
                <a:cs typeface="Times New Roman" pitchFamily="18" charset="0"/>
              </a:rPr>
              <a:t>Прототип B10 № 320210  </a:t>
            </a:r>
            <a:r>
              <a:rPr lang="ru-RU" dirty="0" smtClean="0">
                <a:latin typeface="Times New Roman" pitchFamily="18" charset="0"/>
                <a:cs typeface="Times New Roman" pitchFamily="18" charset="0"/>
              </a:rPr>
              <a:t>Вероятность того, что батарейка бракованная, равна 0,06. Покупатель в магазине выбирает случайную упаковку, в которой две таких батарейки. Найдите вероятность того, что обе батарейки окажутся исправными.</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  Вероятность того, что батарейка исправна, равна 0,94. Вероятность произведения независимых событий (обе батарейки окажутся исправными) равна произведению вероятностей этих событий: 0,94·0,94 = 0,8836.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0,8836.</a:t>
            </a:r>
          </a:p>
          <a:p>
            <a:endParaRPr lang="ru-RU" dirty="0"/>
          </a:p>
        </p:txBody>
      </p:sp>
      <p:sp>
        <p:nvSpPr>
          <p:cNvPr id="2" name="Заголовок 1"/>
          <p:cNvSpPr>
            <a:spLocks noGrp="1"/>
          </p:cNvSpPr>
          <p:nvPr>
            <p:ph type="title"/>
          </p:nvPr>
        </p:nvSpPr>
        <p:spPr>
          <a:xfrm flipV="1">
            <a:off x="457200" y="-357214"/>
            <a:ext cx="8229600" cy="509614"/>
          </a:xfrm>
        </p:spPr>
        <p:txBody>
          <a:bodyPr>
            <a:normAutofit fontScale="90000"/>
          </a:bodyPr>
          <a:lstStyle/>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14290"/>
            <a:ext cx="8501122" cy="6429420"/>
          </a:xfrm>
        </p:spPr>
        <p:txBody>
          <a:bodyPr>
            <a:normAutofit fontScale="92500" lnSpcReduction="20000"/>
          </a:bodyPr>
          <a:lstStyle/>
          <a:p>
            <a:pPr>
              <a:buNone/>
            </a:pPr>
            <a:r>
              <a:rPr lang="ru-RU" b="1" dirty="0" smtClean="0">
                <a:latin typeface="Times New Roman" pitchFamily="18" charset="0"/>
                <a:cs typeface="Times New Roman" pitchFamily="18" charset="0"/>
              </a:rPr>
              <a:t>Прототип B10 № 320211</a:t>
            </a:r>
            <a:r>
              <a:rPr lang="en-US"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Автоматическая линия изготавливает батарейки. Вероятность того, что готовая батарейка неисправна, равна 0,02. Перед упаковкой каждая батарейка проходит систему контроля. Вероятность того, что система забракует неисправную батарейку, равна 0,99. Вероятность того, что система по ошибке забракует исправную батарейку, равна 0,01. Найдите вероятность того, что случайно выбранная из упаковки батарейка будет забракована.</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Ситуация, при которой батарейка будет забракована, может сложиться в результате событий: A = батарейка действительно неисправна и забракована справедливо или В = батарейка исправна, но по ошибке забракована. Это несовместные события, вероятность их суммы равна сумме вероятностей эти событий. Имеем: </a:t>
            </a:r>
            <a:r>
              <a:rPr lang="en-US" dirty="0" smtClean="0">
                <a:latin typeface="Times New Roman" pitchFamily="18" charset="0"/>
                <a:cs typeface="Times New Roman" pitchFamily="18" charset="0"/>
              </a:rPr>
              <a:t> P(A+B)=P(A)+P(B)=0,02*0,99+0,98*0,01=0,0198+0,0098=0,0296</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0,0296.</a:t>
            </a: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flipV="1">
            <a:off x="457200" y="-714404"/>
            <a:ext cx="8229600" cy="866804"/>
          </a:xfrm>
        </p:spPr>
        <p:txBody>
          <a:bodyPr/>
          <a:lstStyle/>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lnSpcReduction="10000"/>
          </a:bodyPr>
          <a:lstStyle/>
          <a:p>
            <a:pPr>
              <a:buNone/>
            </a:pPr>
            <a:r>
              <a:rPr lang="ru-RU" b="1" dirty="0" smtClean="0">
                <a:latin typeface="Times New Roman" pitchFamily="18" charset="0"/>
                <a:cs typeface="Times New Roman" pitchFamily="18" charset="0"/>
              </a:rPr>
              <a:t>Прототип B10 № 500037</a:t>
            </a:r>
            <a:r>
              <a:rPr lang="en-US"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Проводится жеребьёвка Лиги Чемпионов. На первом этапе жеребьёвки восемь команд, среди которых команда «Барселона», распределились случайным образом по восьми игровым группам — по одной команде в группу. Затем по этим же группам случайным образом распределяются еще восемь команд, среди которых команда «Зенит». Найдите вероятность того, что команды «Барселона» и «Зенит» окажутся в одной игровой группе.</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 результатам первой жеребьёвки команда «Барселона» находится в одной из 8 групп. Вероятность того, что команда «Зенит» окажется в той же игровой группе равна одной восьмой.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0,125.</a:t>
            </a:r>
          </a:p>
          <a:p>
            <a:endParaRPr lang="ru-RU" dirty="0"/>
          </a:p>
        </p:txBody>
      </p:sp>
      <p:sp>
        <p:nvSpPr>
          <p:cNvPr id="2" name="Заголовок 1"/>
          <p:cNvSpPr>
            <a:spLocks noGrp="1"/>
          </p:cNvSpPr>
          <p:nvPr>
            <p:ph type="title"/>
          </p:nvPr>
        </p:nvSpPr>
        <p:spPr>
          <a:xfrm flipV="1">
            <a:off x="457200" y="-785842"/>
            <a:ext cx="8229600" cy="938242"/>
          </a:xfrm>
        </p:spPr>
        <p:txBody>
          <a:bodyPr/>
          <a:lstStyle/>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62500" lnSpcReduction="20000"/>
          </a:bodyPr>
          <a:lstStyle/>
          <a:p>
            <a:pPr fontAlgn="t"/>
            <a:r>
              <a:rPr lang="ru-RU" dirty="0" smtClean="0"/>
              <a:t>Задача 367</a:t>
            </a:r>
          </a:p>
          <a:p>
            <a:pPr fontAlgn="t"/>
            <a:r>
              <a:rPr lang="ru-RU" dirty="0" smtClean="0"/>
              <a:t>Конкурс исполнителей проводится в 5 дней. Всего заявлено 50 выступлений — по одному от каждой страны. В первый день 26 выступлений, остальные распределены поровну между оставшимися днями. Порядок выступлений определяется жребием. Какова вероятность, что выступление представителя России состоится в третий день конкурса.</a:t>
            </a:r>
          </a:p>
          <a:p>
            <a:pPr fontAlgn="t"/>
            <a:r>
              <a:rPr lang="ru-RU" dirty="0" smtClean="0"/>
              <a:t>Решение</a:t>
            </a:r>
          </a:p>
          <a:p>
            <a:pPr fontAlgn="t"/>
            <a:r>
              <a:rPr lang="ru-RU" dirty="0" smtClean="0"/>
              <a:t>Поскольку всего заявлено 50 выступлений, то </a:t>
            </a:r>
            <a:r>
              <a:rPr lang="ru-RU" i="1" dirty="0" err="1" smtClean="0"/>
              <a:t>n</a:t>
            </a:r>
            <a:r>
              <a:rPr lang="ru-RU" dirty="0" smtClean="0"/>
              <a:t> = 50. Теперь посмотрим, сколько выступлений состоится в каждый из дней конкурса. По условию, на первый день запланировано 26 выступлений. Значит, на другие дни останется50 − 26 = 24 выступления.</a:t>
            </a:r>
          </a:p>
          <a:p>
            <a:pPr fontAlgn="t"/>
            <a:r>
              <a:rPr lang="ru-RU" dirty="0" smtClean="0"/>
              <a:t>Эти выступления распределены поровну между оставшимися 4 днями, т.е. на каждый день приходится по 24 : 4 = 6 выступлений. Получаем следующее распределение по дням:</a:t>
            </a:r>
          </a:p>
          <a:p>
            <a:pPr fontAlgn="t"/>
            <a:r>
              <a:rPr lang="ru-RU" dirty="0" smtClean="0"/>
              <a:t>26 выступлений;</a:t>
            </a:r>
          </a:p>
          <a:p>
            <a:pPr fontAlgn="t"/>
            <a:r>
              <a:rPr lang="ru-RU" dirty="0" smtClean="0"/>
              <a:t>6 выступлений;</a:t>
            </a:r>
          </a:p>
          <a:p>
            <a:pPr fontAlgn="t"/>
            <a:r>
              <a:rPr lang="ru-RU" dirty="0" smtClean="0"/>
              <a:t>6 выступлений;</a:t>
            </a:r>
          </a:p>
          <a:p>
            <a:pPr fontAlgn="t"/>
            <a:r>
              <a:rPr lang="ru-RU" dirty="0" smtClean="0"/>
              <a:t>6 выступлений;</a:t>
            </a:r>
          </a:p>
          <a:p>
            <a:pPr fontAlgn="t"/>
            <a:r>
              <a:rPr lang="ru-RU" dirty="0" smtClean="0"/>
              <a:t>6 выступлений.</a:t>
            </a:r>
          </a:p>
          <a:p>
            <a:pPr fontAlgn="t"/>
            <a:r>
              <a:rPr lang="ru-RU" dirty="0" smtClean="0"/>
              <a:t>Нас интересует третий день, на который приходится 6 выступлений. Таким образом, </a:t>
            </a:r>
            <a:r>
              <a:rPr lang="ru-RU" i="1" dirty="0" err="1" smtClean="0"/>
              <a:t>k</a:t>
            </a:r>
            <a:r>
              <a:rPr lang="ru-RU" dirty="0" smtClean="0"/>
              <a:t> = 6. Находим вероятность: </a:t>
            </a:r>
            <a:r>
              <a:rPr lang="ru-RU" i="1" dirty="0" err="1" smtClean="0"/>
              <a:t>p</a:t>
            </a:r>
            <a:r>
              <a:rPr lang="ru-RU" dirty="0" smtClean="0"/>
              <a:t> = </a:t>
            </a:r>
            <a:r>
              <a:rPr lang="ru-RU" i="1" dirty="0" err="1" smtClean="0"/>
              <a:t>k</a:t>
            </a:r>
            <a:r>
              <a:rPr lang="ru-RU" dirty="0" smtClean="0"/>
              <a:t>/</a:t>
            </a:r>
            <a:r>
              <a:rPr lang="ru-RU" i="1" dirty="0" err="1" smtClean="0"/>
              <a:t>n</a:t>
            </a:r>
            <a:r>
              <a:rPr lang="ru-RU" dirty="0" smtClean="0"/>
              <a:t> = 6/50 = 0,12.</a:t>
            </a:r>
          </a:p>
          <a:p>
            <a:pPr fontAlgn="t"/>
            <a:r>
              <a:rPr lang="ru-RU" dirty="0" smtClean="0"/>
              <a:t>Ответ0,12</a:t>
            </a:r>
          </a:p>
          <a:p>
            <a:endParaRPr lang="ru-RU" dirty="0"/>
          </a:p>
        </p:txBody>
      </p:sp>
      <p:sp>
        <p:nvSpPr>
          <p:cNvPr id="2" name="Заголовок 1"/>
          <p:cNvSpPr>
            <a:spLocks noGrp="1"/>
          </p:cNvSpPr>
          <p:nvPr>
            <p:ph type="title"/>
          </p:nvPr>
        </p:nvSpPr>
        <p:spPr>
          <a:xfrm flipV="1">
            <a:off x="457200" y="-1500222"/>
            <a:ext cx="8229600" cy="357190"/>
          </a:xfrm>
        </p:spPr>
        <p:txBody>
          <a:bodyPr>
            <a:normAutofit fontScale="90000"/>
          </a:bodyPr>
          <a:lstStyle/>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85000" lnSpcReduction="10000"/>
          </a:bodyPr>
          <a:lstStyle/>
          <a:p>
            <a:pPr>
              <a:buNone/>
            </a:pPr>
            <a:r>
              <a:rPr lang="ru-RU" b="1" dirty="0" smtClean="0">
                <a:latin typeface="Times New Roman" pitchFamily="18" charset="0"/>
                <a:cs typeface="Times New Roman" pitchFamily="18" charset="0"/>
              </a:rPr>
              <a:t>Прототип B10 № 500998</a:t>
            </a:r>
            <a:r>
              <a:rPr lang="en-US"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 кармане у Пети было 2 монеты по 5 рублей и 4 монеты по 10 рублей. Петя, не глядя, переложил какие-то 3 монеты в другой карман. Найдите вероятность того, что пятирублевые монеты лежат теперь в разных карманах.</a:t>
            </a:r>
          </a:p>
          <a:p>
            <a:pPr>
              <a:buNone/>
            </a:pPr>
            <a:r>
              <a:rPr lang="ru-RU" dirty="0" err="1" smtClean="0">
                <a:latin typeface="Times New Roman" pitchFamily="18" charset="0"/>
                <a:cs typeface="Times New Roman" pitchFamily="18" charset="0"/>
              </a:rPr>
              <a:t>Решeние</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Чтобы пятирублевые монеты оказались в разных карманах, Петя должен взять из кармана одну пятирублевую и две десятирублевые монеты. Это можно сделать тремя способами: 5, 10, 10; 10, 5, 10 или 10, 10, 5. Эти события несовместные, вероятность их суммы равна сумме вероятностей этих событий: </a:t>
            </a:r>
            <a:r>
              <a:rPr lang="en-US" dirty="0" smtClean="0">
                <a:latin typeface="Times New Roman" pitchFamily="18" charset="0"/>
                <a:cs typeface="Times New Roman" pitchFamily="18" charset="0"/>
              </a:rPr>
              <a:t>2/6*4/5*3/4+4/6*2/5*3/4+4/6*3/6*2/4=3/5</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Другое рассуждение.</a:t>
            </a: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Вероятность того, что Петя взял пятирублевую монету, затем десятирублевую, и затем еще одну десятирублевую (в указанном порядке) равна </a:t>
            </a:r>
            <a:r>
              <a:rPr lang="en-US" dirty="0" smtClean="0">
                <a:latin typeface="Times New Roman" pitchFamily="18" charset="0"/>
                <a:cs typeface="Times New Roman" pitchFamily="18" charset="0"/>
              </a:rPr>
              <a:t>2/6*4/5*3/4=1/5=0,2</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Поскольку Петя мог достать пятирублевую монету не только первой, но и второй или третьей, вероятность достать набор из одной пятирублевой и двух десятирублевых монет в 3 раза больше. Тем самым, она равна 0,6.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Ответ: 0,6.</a:t>
            </a:r>
          </a:p>
          <a:p>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1928850"/>
            <a:ext cx="8229600" cy="571504"/>
          </a:xfrm>
        </p:spPr>
        <p:txBody>
          <a:bodyPr>
            <a:normAutofit fontScale="90000"/>
          </a:bodyPr>
          <a:lstStyle/>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Autofit/>
          </a:bodyPr>
          <a:lstStyle/>
          <a:p>
            <a:pPr>
              <a:buNone/>
            </a:pPr>
            <a:r>
              <a:rPr lang="ru-RU" sz="2400" b="1" dirty="0" smtClean="0">
                <a:latin typeface="Times New Roman" pitchFamily="18" charset="0"/>
                <a:cs typeface="Times New Roman" pitchFamily="18" charset="0"/>
              </a:rPr>
              <a:t>Прототип B10 № 501001</a:t>
            </a:r>
            <a:r>
              <a:rPr lang="en-US"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В случайном эксперименте симметричную монету бросают трижды. Найдите вероятность того, что орёл выпадет ровно два раза.</a:t>
            </a:r>
          </a:p>
          <a:p>
            <a:pPr>
              <a:buNone/>
            </a:pPr>
            <a:r>
              <a:rPr lang="ru-RU" sz="2400" dirty="0" err="1" smtClean="0">
                <a:latin typeface="Times New Roman" pitchFamily="18" charset="0"/>
                <a:cs typeface="Times New Roman" pitchFamily="18" charset="0"/>
              </a:rPr>
              <a:t>Решeние</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Возможны три варианта: орел-орел-решка, орел-решка-орел, решка-орел-орел. Эти события несовместные, вероятность их суммы равна сумме вероятностей этих событий: </a:t>
            </a:r>
            <a:r>
              <a:rPr lang="en-US" sz="2400" dirty="0" smtClean="0">
                <a:latin typeface="Times New Roman" pitchFamily="18" charset="0"/>
                <a:cs typeface="Times New Roman" pitchFamily="18" charset="0"/>
              </a:rPr>
              <a:t>1/2*1/2*1/2+1/2*1/2*1/2+1/2*1/2*1/2=0,375</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Приведем другое решение.</a:t>
            </a: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Можно перечислить все возможные случаи бросания монетки (О — орел, Р — решка): ООО, ООР, ОРО, ОРР, РОО, РОР, РРО, РРР и найти, в скольких из них орел выпал ровно два раза: ООР, ОРО, РОО. Тем самым, вероятность выпадения орла дважды равна 3 : 8 = 0,375. (Этот подход затруднителен в случае большого числа бросаний монетки.)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571528"/>
            <a:ext cx="8229600" cy="214314"/>
          </a:xfrm>
        </p:spPr>
        <p:txBody>
          <a:bodyPr>
            <a:normAutofit fontScale="90000"/>
          </a:bodyPr>
          <a:lstStyle/>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lstStyle/>
          <a:p>
            <a:pPr>
              <a:buNone/>
            </a:pPr>
            <a:r>
              <a:rPr lang="ru-RU" dirty="0" smtClean="0"/>
              <a:t>Презентация создана по материалам сайта элементарной математики Дмитрия Гущина  </a:t>
            </a:r>
            <a:r>
              <a:rPr lang="ru-RU" dirty="0" smtClean="0">
                <a:hlinkClick r:id="rId2"/>
              </a:rPr>
              <a:t>«Решу ЕГЭ» </a:t>
            </a:r>
            <a:r>
              <a:rPr lang="en-US" dirty="0" smtClean="0">
                <a:hlinkClick r:id="rId2"/>
              </a:rPr>
              <a:t>http://www.mathnet.spb.ru/rege.php?proto=500999</a:t>
            </a:r>
            <a:r>
              <a:rPr lang="ru-RU" dirty="0" smtClean="0"/>
              <a:t> </a:t>
            </a:r>
          </a:p>
          <a:p>
            <a:pPr>
              <a:buNone/>
            </a:pPr>
            <a:r>
              <a:rPr lang="ru-RU" dirty="0" smtClean="0"/>
              <a:t>Презентацию оформила </a:t>
            </a:r>
            <a:r>
              <a:rPr lang="ru-RU" dirty="0" err="1" smtClean="0"/>
              <a:t>Князькина</a:t>
            </a:r>
            <a:r>
              <a:rPr lang="ru-RU" dirty="0" smtClean="0"/>
              <a:t> Т. В.</a:t>
            </a:r>
            <a:endParaRPr lang="ru-RU" dirty="0"/>
          </a:p>
        </p:txBody>
      </p:sp>
      <p:sp>
        <p:nvSpPr>
          <p:cNvPr id="2" name="Заголовок 1"/>
          <p:cNvSpPr>
            <a:spLocks noGrp="1"/>
          </p:cNvSpPr>
          <p:nvPr>
            <p:ph type="title"/>
          </p:nvPr>
        </p:nvSpPr>
        <p:spPr>
          <a:xfrm>
            <a:off x="457200" y="-571528"/>
            <a:ext cx="8229600" cy="357190"/>
          </a:xfrm>
        </p:spPr>
        <p:txBody>
          <a:bodyPr>
            <a:normAutofit fontScale="90000"/>
          </a:bodyPr>
          <a:lstStyle/>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857999"/>
          </a:xfrm>
        </p:spPr>
        <p:txBody>
          <a:bodyPr>
            <a:normAutofit fontScale="70000" lnSpcReduction="20000"/>
          </a:bodyPr>
          <a:lstStyle/>
          <a:p>
            <a:pPr>
              <a:buNone/>
            </a:pPr>
            <a:r>
              <a:rPr lang="ru-RU" sz="2900" b="1" dirty="0" smtClean="0"/>
              <a:t>Прототип B10 № 282853</a:t>
            </a:r>
          </a:p>
          <a:p>
            <a:pPr>
              <a:buNone/>
            </a:pPr>
            <a:r>
              <a:rPr lang="ru-RU" sz="2900" dirty="0" smtClean="0"/>
              <a:t>В случайном эксперименте бросают две игральные кости. Найдите вероятность того, что в сумме выпадет 8 очков. Результат округлите до сотых.</a:t>
            </a:r>
          </a:p>
          <a:p>
            <a:pPr>
              <a:buNone/>
            </a:pPr>
            <a:r>
              <a:rPr lang="ru-RU" sz="2900" dirty="0" smtClean="0"/>
              <a:t/>
            </a:r>
            <a:br>
              <a:rPr lang="ru-RU" sz="2900" dirty="0" smtClean="0"/>
            </a:br>
            <a:r>
              <a:rPr lang="ru-RU" sz="2900" dirty="0" err="1" smtClean="0"/>
              <a:t>Решeние</a:t>
            </a:r>
            <a:r>
              <a:rPr lang="ru-RU" sz="2900" dirty="0" smtClean="0"/>
              <a:t>:</a:t>
            </a:r>
            <a:br>
              <a:rPr lang="ru-RU" sz="2900" dirty="0" smtClean="0"/>
            </a:br>
            <a:r>
              <a:rPr lang="ru-RU" sz="2900" dirty="0" smtClean="0"/>
              <a:t>Количество исходов, при которых в результате броска игральных костей выпадет 8 очков, равно 5: 2+6, 3+5, 4+4, 5+3, 6+2. Каждый из кубиков может выпасть шестью вариантами, поэтому общее число исходов равно 6·6 = 36. Следовательно, вероятность того, что в сумме выпадет 8 очков, равна: 5/36=0,138888… </a:t>
            </a:r>
            <a:br>
              <a:rPr lang="ru-RU" sz="2900" dirty="0" smtClean="0"/>
            </a:br>
            <a:r>
              <a:rPr lang="ru-RU" sz="2900" dirty="0" smtClean="0"/>
              <a:t/>
            </a:r>
            <a:br>
              <a:rPr lang="ru-RU" sz="2900" dirty="0" smtClean="0"/>
            </a:br>
            <a:r>
              <a:rPr lang="ru-RU" sz="2900" dirty="0" smtClean="0"/>
              <a:t>Ответ: 0,14.</a:t>
            </a:r>
          </a:p>
          <a:p>
            <a:pPr>
              <a:buNone/>
            </a:pPr>
            <a:r>
              <a:rPr lang="ru-RU" sz="2900" b="1" dirty="0" smtClean="0"/>
              <a:t>Прототип B10 № 282854</a:t>
            </a:r>
          </a:p>
          <a:p>
            <a:pPr>
              <a:buNone/>
            </a:pPr>
            <a:r>
              <a:rPr lang="ru-RU" sz="2900" dirty="0" smtClean="0"/>
              <a:t>В случайном эксперименте симметричную монету бросают дважды. Найдите вероятность того, что орел выпадет ровно один раз.</a:t>
            </a:r>
          </a:p>
          <a:p>
            <a:pPr>
              <a:buNone/>
            </a:pPr>
            <a:r>
              <a:rPr lang="ru-RU" sz="2900" dirty="0" smtClean="0"/>
              <a:t/>
            </a:r>
            <a:br>
              <a:rPr lang="ru-RU" sz="2900" dirty="0" smtClean="0"/>
            </a:br>
            <a:r>
              <a:rPr lang="ru-RU" sz="2900" dirty="0" err="1" smtClean="0"/>
              <a:t>Решeние</a:t>
            </a:r>
            <a:r>
              <a:rPr lang="ru-RU" sz="2900" dirty="0" smtClean="0"/>
              <a:t>:</a:t>
            </a:r>
            <a:br>
              <a:rPr lang="ru-RU" sz="2900" dirty="0" smtClean="0"/>
            </a:br>
            <a:r>
              <a:rPr lang="ru-RU" sz="2900" dirty="0" err="1" smtClean="0"/>
              <a:t>Равновозможны</a:t>
            </a:r>
            <a:r>
              <a:rPr lang="ru-RU" sz="2900" dirty="0" smtClean="0"/>
              <a:t> 4 исхода эксперимента: орел-орел, орел-решка, решка-орел, решка-решка. Орел выпадает ровно один раз в двух случаях: орел-решка и решка-орел. Поэтому вероятность того, что орел выпадет ровно 1 раз, равна 2/4=0,5</a:t>
            </a:r>
            <a:br>
              <a:rPr lang="ru-RU" sz="2900" dirty="0" smtClean="0"/>
            </a:br>
            <a:r>
              <a:rPr lang="ru-RU" sz="2900" dirty="0" smtClean="0"/>
              <a:t/>
            </a:r>
            <a:br>
              <a:rPr lang="ru-RU" sz="2900" dirty="0" smtClean="0"/>
            </a:br>
            <a:r>
              <a:rPr lang="ru-RU" sz="2900" dirty="0" smtClean="0"/>
              <a:t>.Ответ: 0,5.</a:t>
            </a:r>
          </a:p>
          <a:p>
            <a:pPr>
              <a:buNone/>
            </a:pPr>
            <a:r>
              <a:rPr lang="ru-RU" sz="2000" dirty="0" smtClean="0"/>
              <a:t/>
            </a:r>
            <a:br>
              <a:rPr lang="ru-RU" sz="2000" dirty="0" smtClean="0"/>
            </a:br>
            <a:endParaRPr lang="ru-RU" sz="2000" dirty="0"/>
          </a:p>
        </p:txBody>
      </p:sp>
      <p:sp>
        <p:nvSpPr>
          <p:cNvPr id="2" name="Заголовок 1"/>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Autofit/>
          </a:bodyPr>
          <a:lstStyle/>
          <a:p>
            <a:pPr>
              <a:buNone/>
            </a:pPr>
            <a:r>
              <a:rPr lang="ru-RU" sz="1800" b="1" dirty="0" smtClean="0">
                <a:latin typeface="Times New Roman" pitchFamily="18" charset="0"/>
                <a:cs typeface="Times New Roman" pitchFamily="18" charset="0"/>
              </a:rPr>
              <a:t>Прототип B10 № 282857  </a:t>
            </a:r>
            <a:r>
              <a:rPr lang="ru-RU" sz="1800" dirty="0" smtClean="0">
                <a:latin typeface="Times New Roman" pitchFamily="18" charset="0"/>
                <a:cs typeface="Times New Roman" pitchFamily="18" charset="0"/>
              </a:rPr>
              <a:t>Фабрика выпускает сумки. В среднем на 100 качественных сумок приходится восемь сумок со скрытыми дефектами. Найдите вероятность того, что купленная сумка окажется качественной. Результат округлите до сотых.</a:t>
            </a:r>
          </a:p>
          <a:p>
            <a:pPr>
              <a:buNone/>
            </a:pPr>
            <a:r>
              <a:rPr lang="ru-RU" sz="1800" dirty="0" err="1" smtClean="0">
                <a:latin typeface="Times New Roman" pitchFamily="18" charset="0"/>
                <a:cs typeface="Times New Roman" pitchFamily="18" charset="0"/>
              </a:rPr>
              <a:t>Решeние</a:t>
            </a:r>
            <a:r>
              <a:rPr lang="ru-RU" sz="1800" dirty="0" smtClean="0">
                <a:latin typeface="Times New Roman" pitchFamily="18" charset="0"/>
                <a:cs typeface="Times New Roman" pitchFamily="18" charset="0"/>
              </a:rPr>
              <a:t>:  По условию на каждые 100 + 8 = 108 сумок приходится 100 качественных сумок. Значит, вероятность того, что купленная сумка окажется качественной, равна: 100/108=0,92592…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Ответ: 0,93.</a:t>
            </a:r>
          </a:p>
          <a:p>
            <a:pPr>
              <a:buNone/>
            </a:pPr>
            <a:r>
              <a:rPr lang="ru-RU" sz="1800" b="1" dirty="0" smtClean="0">
                <a:latin typeface="Times New Roman" pitchFamily="18" charset="0"/>
                <a:cs typeface="Times New Roman" pitchFamily="18" charset="0"/>
              </a:rPr>
              <a:t>Прототип B10 № 285922  </a:t>
            </a:r>
            <a:r>
              <a:rPr lang="ru-RU" sz="1800" dirty="0" smtClean="0">
                <a:latin typeface="Times New Roman" pitchFamily="18" charset="0"/>
                <a:cs typeface="Times New Roman" pitchFamily="18" charset="0"/>
              </a:rPr>
              <a:t>Научная конференция проводится в 5 дней. Всего запланировано 75 докладов — первые три дня по 17 докладов, остальные распределены поровну между четвертым и пятым днями. Порядок докладов определяется жеребьёвкой. Какова вероятность, что доклад профессора М. окажется запланированным на последний день конференции?</a:t>
            </a:r>
          </a:p>
          <a:p>
            <a:pPr>
              <a:buNone/>
            </a:pPr>
            <a:r>
              <a:rPr lang="ru-RU" sz="1800" dirty="0" err="1" smtClean="0">
                <a:latin typeface="Times New Roman" pitchFamily="18" charset="0"/>
                <a:cs typeface="Times New Roman" pitchFamily="18" charset="0"/>
              </a:rPr>
              <a:t>Решeние</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За первые три дня будет прочитан 51 доклад, на последние два дня планируется 24 доклада. Поэтому на последний день запланировано 12 докладов. Значит, вероятность того, что доклад профессора М. окажется запланированным на последний день конференции, равна  12/75=0,16</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Ответ: 0,16.</a:t>
            </a:r>
          </a:p>
          <a:p>
            <a:endParaRPr lang="ru-RU" sz="18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500834"/>
          </a:xfrm>
        </p:spPr>
        <p:txBody>
          <a:bodyPr>
            <a:normAutofit fontScale="55000" lnSpcReduction="20000"/>
          </a:bodyPr>
          <a:lstStyle/>
          <a:p>
            <a:r>
              <a:rPr lang="ru-RU" b="1" dirty="0" smtClean="0"/>
              <a:t>Задание B10 № 286081</a:t>
            </a:r>
          </a:p>
          <a:p>
            <a:r>
              <a:rPr lang="ru-RU" dirty="0" smtClean="0"/>
              <a:t/>
            </a:r>
            <a:br>
              <a:rPr lang="ru-RU" dirty="0" smtClean="0"/>
            </a:br>
            <a:r>
              <a:rPr lang="ru-RU" dirty="0" smtClean="0"/>
              <a:t>Конкурс исполнителей проводится в 4 дня. Всего заявлено 50 выступлений — по одному от каждой страны. В первый день 26 выступлений, остальные распределены поровну между оставшимися днями. Порядок выступлений определяется жеребьёвкой. Какова вероятность, что выступление представителя России состоится в третий день конкурса?</a:t>
            </a:r>
          </a:p>
          <a:p>
            <a:r>
              <a:rPr lang="ru-RU" dirty="0" smtClean="0"/>
              <a:t/>
            </a:r>
            <a:br>
              <a:rPr lang="ru-RU" dirty="0" smtClean="0"/>
            </a:br>
            <a:r>
              <a:rPr lang="ru-RU" dirty="0" err="1" smtClean="0"/>
              <a:t>Решeние</a:t>
            </a:r>
            <a:r>
              <a:rPr lang="ru-RU" dirty="0" smtClean="0"/>
              <a:t>:</a:t>
            </a:r>
            <a:br>
              <a:rPr lang="ru-RU" dirty="0" smtClean="0"/>
            </a:br>
            <a:r>
              <a:rPr lang="ru-RU" dirty="0" smtClean="0"/>
              <a:t>Конкурс исполнителей проводится в 5 дней. Всего заявлено 80 выступлений — по одному от каждой страны. В первый день 8 выступлений, остальные распределены поровну между оставшимися днями. Порядок выступлений определяется жеребьёвкой. Какова вероятность, что выступление представителя России состоится в третий день конкурса?</a:t>
            </a:r>
            <a:br>
              <a:rPr lang="ru-RU" dirty="0" smtClean="0"/>
            </a:br>
            <a:r>
              <a:rPr lang="ru-RU" dirty="0" smtClean="0"/>
              <a:t/>
            </a:r>
            <a:br>
              <a:rPr lang="ru-RU" dirty="0" smtClean="0"/>
            </a:br>
            <a:r>
              <a:rPr lang="ru-RU" dirty="0" smtClean="0"/>
              <a:t>На третий день запланировано  выступлений. Значит, вероятность того, что выступление представителя из России окажется запланированным на третий день конкурса, равна </a:t>
            </a:r>
            <a:br>
              <a:rPr lang="ru-RU" dirty="0" smtClean="0"/>
            </a:br>
            <a:r>
              <a:rPr lang="ru-RU" dirty="0" smtClean="0"/>
              <a:t/>
            </a:r>
            <a:br>
              <a:rPr lang="ru-RU" dirty="0" smtClean="0"/>
            </a:br>
            <a:r>
              <a:rPr lang="ru-RU" dirty="0" smtClean="0"/>
              <a:t/>
            </a:r>
            <a:br>
              <a:rPr lang="ru-RU" dirty="0" smtClean="0"/>
            </a:br>
            <a:r>
              <a:rPr lang="ru-RU" dirty="0" smtClean="0"/>
              <a:t>Ответ: 0,225.</a:t>
            </a:r>
          </a:p>
          <a:p>
            <a:r>
              <a:rPr lang="ru-RU" b="1" dirty="0" smtClean="0"/>
              <a:t>Прототип B10 № 285923</a:t>
            </a:r>
          </a:p>
          <a:p>
            <a:r>
              <a:rPr lang="ru-RU" dirty="0" smtClean="0"/>
              <a:t>Конкурс исполнителей проводится в 5 дней. Всего заявлено 80 выступлений — по одному от каждой страны. В первый день 8 выступлений, остальные распределены поровну между оставшимися днями. Порядок выступлений определяется жеребьёвкой. Какова вероятность, что выступление представителя России состоится в третий день конкурса?</a:t>
            </a:r>
          </a:p>
          <a:p>
            <a:r>
              <a:rPr lang="ru-RU" dirty="0" smtClean="0"/>
              <a:t/>
            </a:r>
            <a:br>
              <a:rPr lang="ru-RU" dirty="0" smtClean="0"/>
            </a:br>
            <a:r>
              <a:rPr lang="ru-RU" dirty="0" err="1" smtClean="0"/>
              <a:t>Решeние</a:t>
            </a:r>
            <a:r>
              <a:rPr lang="ru-RU" dirty="0" smtClean="0"/>
              <a:t>:</a:t>
            </a:r>
            <a:br>
              <a:rPr lang="ru-RU" dirty="0" smtClean="0"/>
            </a:br>
            <a:r>
              <a:rPr lang="ru-RU" dirty="0" smtClean="0"/>
              <a:t>На третий день запланировано  выступлений. Значит, вероятность того, что выступление представителя из России окажется запланированным на третий день конкурса, равна </a:t>
            </a:r>
            <a:br>
              <a:rPr lang="ru-RU" dirty="0" smtClean="0"/>
            </a:br>
            <a:r>
              <a:rPr lang="ru-RU" dirty="0" smtClean="0"/>
              <a:t/>
            </a:r>
            <a:br>
              <a:rPr lang="ru-RU" dirty="0" smtClean="0"/>
            </a:br>
            <a:r>
              <a:rPr lang="ru-RU" dirty="0" smtClean="0"/>
              <a:t/>
            </a:r>
            <a:br>
              <a:rPr lang="ru-RU" dirty="0" smtClean="0"/>
            </a:br>
            <a:r>
              <a:rPr lang="ru-RU" dirty="0" smtClean="0"/>
              <a:t>Ответ: 0,225.</a:t>
            </a:r>
          </a:p>
          <a:p>
            <a:r>
              <a:rPr lang="ru-RU" dirty="0" smtClean="0"/>
              <a:t/>
            </a:r>
            <a:br>
              <a:rPr lang="ru-RU" dirty="0" smtClean="0"/>
            </a:br>
            <a:endParaRPr lang="ru-RU" dirty="0" smtClean="0"/>
          </a:p>
        </p:txBody>
      </p:sp>
      <p:sp>
        <p:nvSpPr>
          <p:cNvPr id="2" name="Заголовок 1"/>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20000"/>
          </a:bodyPr>
          <a:lstStyle/>
          <a:p>
            <a:pPr>
              <a:buNone/>
            </a:pPr>
            <a:r>
              <a:rPr lang="ru-RU" b="1" dirty="0" smtClean="0"/>
              <a:t>Прототип B10 № 285925</a:t>
            </a:r>
          </a:p>
          <a:p>
            <a:pPr>
              <a:buNone/>
            </a:pPr>
            <a:r>
              <a:rPr lang="ru-RU" dirty="0" smtClean="0"/>
              <a:t>Перед началом первого тура чемпионата по бадминтону участников разбивают на игровые пары случайным образом с помощью жребия. Всего в чемпионате участвует 26 бадминтонистов, среди которых 10 участников из России, в том числе Руслан Орлов. Найдите вероятность того, что в первом туре Руслан Орлов будет играть с каким-либо бадминтонистом из России?</a:t>
            </a:r>
          </a:p>
          <a:p>
            <a:pPr>
              <a:buNone/>
            </a:pPr>
            <a:r>
              <a:rPr lang="ru-RU" dirty="0" err="1" smtClean="0"/>
              <a:t>Решeние</a:t>
            </a:r>
            <a:r>
              <a:rPr lang="ru-RU" dirty="0" smtClean="0"/>
              <a:t>:</a:t>
            </a:r>
            <a:br>
              <a:rPr lang="ru-RU" dirty="0" smtClean="0"/>
            </a:br>
            <a:r>
              <a:rPr lang="ru-RU" dirty="0" smtClean="0"/>
              <a:t>В первом туре Руслан Орлов может сыграть с 26 − 1 = 25 бадминтонистами, из которых 9 — из России. Значит вероятность того, что в первом туре Руслан Орлов будет играть с каким-либо бадминтонистом из России, равна </a:t>
            </a:r>
            <a:br>
              <a:rPr lang="ru-RU" dirty="0" smtClean="0"/>
            </a:br>
            <a:r>
              <a:rPr lang="ru-RU" dirty="0" smtClean="0"/>
              <a:t/>
            </a:r>
            <a:br>
              <a:rPr lang="ru-RU" dirty="0" smtClean="0"/>
            </a:br>
            <a:r>
              <a:rPr lang="ru-RU" dirty="0" smtClean="0"/>
              <a:t>Ответ: 0,36.</a:t>
            </a:r>
          </a:p>
          <a:p>
            <a:endParaRPr lang="ru-RU" dirty="0"/>
          </a:p>
        </p:txBody>
      </p:sp>
      <p:sp>
        <p:nvSpPr>
          <p:cNvPr id="2" name="Заголовок 1"/>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0"/>
            <a:ext cx="8229600" cy="6858000"/>
          </a:xfrm>
        </p:spPr>
        <p:txBody>
          <a:bodyPr>
            <a:noAutofit/>
          </a:bodyPr>
          <a:lstStyle/>
          <a:p>
            <a:pPr>
              <a:buNone/>
            </a:pPr>
            <a:r>
              <a:rPr lang="ru-RU" sz="1600" b="1" dirty="0" smtClean="0"/>
              <a:t>Прототип B10 № 319353</a:t>
            </a:r>
          </a:p>
          <a:p>
            <a:pPr>
              <a:buNone/>
            </a:pPr>
            <a:r>
              <a:rPr lang="ru-RU" sz="1600" dirty="0" smtClean="0"/>
              <a:t>Две фабрики выпускают одинаковые стекла для автомобильных фар. Первая фабрика выпускает 45% этих стекол, вторая — 55%. Первая фабрика выпускает 3% бракованных стекол, а вторая — 1%. Найдите вероятность того, что случайно купленное в магазине стекло окажется бракованным.</a:t>
            </a:r>
          </a:p>
          <a:p>
            <a:pPr>
              <a:buNone/>
            </a:pPr>
            <a:r>
              <a:rPr lang="ru-RU" sz="1600" dirty="0" err="1" smtClean="0"/>
              <a:t>Решeние</a:t>
            </a:r>
            <a:r>
              <a:rPr lang="ru-RU" sz="1600" dirty="0" smtClean="0"/>
              <a:t>:</a:t>
            </a:r>
            <a:br>
              <a:rPr lang="ru-RU" sz="1600" dirty="0" smtClean="0"/>
            </a:br>
            <a:r>
              <a:rPr lang="ru-RU" sz="1600" dirty="0" smtClean="0"/>
              <a:t>Вероятность того, что стекло куплено на первой фабрике и оно бракованное: 0,45 · 0,03 = 0,0135. </a:t>
            </a:r>
            <a:br>
              <a:rPr lang="ru-RU" sz="1600" dirty="0" smtClean="0"/>
            </a:br>
            <a:r>
              <a:rPr lang="ru-RU" sz="1600" dirty="0" smtClean="0"/>
              <a:t/>
            </a:r>
            <a:br>
              <a:rPr lang="ru-RU" sz="1600" dirty="0" smtClean="0"/>
            </a:br>
            <a:r>
              <a:rPr lang="ru-RU" sz="1600" dirty="0" smtClean="0"/>
              <a:t>Вероятность того, что стекло куплено на второй фабрике и оно бракованное: 0,55 · 0,01 = 0,0055. </a:t>
            </a:r>
            <a:br>
              <a:rPr lang="ru-RU" sz="1600" dirty="0" smtClean="0"/>
            </a:br>
            <a:r>
              <a:rPr lang="ru-RU" sz="1600" dirty="0" smtClean="0"/>
              <a:t/>
            </a:r>
            <a:br>
              <a:rPr lang="ru-RU" sz="1600" dirty="0" smtClean="0"/>
            </a:br>
            <a:r>
              <a:rPr lang="ru-RU" sz="1600" dirty="0" smtClean="0"/>
              <a:t>Поэтому по формуле полной вероятности вероятность того, что случайно купленное в магазине стекло окажется бракованным равна 0,0135 + 0,0055 = 0,019. </a:t>
            </a:r>
            <a:br>
              <a:rPr lang="ru-RU" sz="1600" dirty="0" smtClean="0"/>
            </a:br>
            <a:r>
              <a:rPr lang="ru-RU" sz="1600" dirty="0" smtClean="0"/>
              <a:t>Ответ: 0,019.</a:t>
            </a:r>
          </a:p>
          <a:p>
            <a:pPr>
              <a:buNone/>
            </a:pPr>
            <a:r>
              <a:rPr lang="ru-RU" sz="1600" b="1" dirty="0" smtClean="0"/>
              <a:t>Прототип B10 № 319355</a:t>
            </a:r>
          </a:p>
          <a:p>
            <a:pPr>
              <a:buNone/>
            </a:pPr>
            <a:r>
              <a:rPr lang="ru-RU" sz="1600" dirty="0" smtClean="0"/>
              <a:t>Если гроссмейстер А. играет белыми, то он выигрывает у гроссмейстера Б. с вероятностью 0,52. Если А. играет черными, то А. выигрывает у Б. с вероятностью 0,3. Гроссмейстеры А. и Б. играют две партии, причем во второй партии меняют цвет фигур. Найдите вероятность того, что А. выиграет оба раза.</a:t>
            </a:r>
          </a:p>
          <a:p>
            <a:pPr>
              <a:buNone/>
            </a:pPr>
            <a:r>
              <a:rPr lang="ru-RU" sz="1600" dirty="0" smtClean="0"/>
              <a:t/>
            </a:r>
            <a:br>
              <a:rPr lang="ru-RU" sz="1600" dirty="0" smtClean="0"/>
            </a:br>
            <a:r>
              <a:rPr lang="ru-RU" sz="1600" dirty="0" err="1" smtClean="0"/>
              <a:t>Решeние</a:t>
            </a:r>
            <a:r>
              <a:rPr lang="ru-RU" sz="1600" dirty="0" smtClean="0"/>
              <a:t>:</a:t>
            </a:r>
            <a:br>
              <a:rPr lang="ru-RU" sz="1600" dirty="0" smtClean="0"/>
            </a:br>
            <a:r>
              <a:rPr lang="ru-RU" sz="1600" dirty="0" smtClean="0"/>
              <a:t>Возможность выиграть первую и вторую партию не зависят друг от друга. Вероятность произведения независимых событий равна произведению их вероятностей: 0,52 · 0,3 = 0,156.  Ответ: 0,156.</a:t>
            </a:r>
          </a:p>
          <a:p>
            <a:r>
              <a:rPr lang="ru-RU" sz="1600" dirty="0" smtClean="0"/>
              <a:t/>
            </a:r>
            <a:br>
              <a:rPr lang="ru-RU" sz="1600" dirty="0" smtClean="0"/>
            </a:br>
            <a:endParaRPr lang="ru-RU" sz="1600" dirty="0"/>
          </a:p>
        </p:txBody>
      </p:sp>
      <p:sp>
        <p:nvSpPr>
          <p:cNvPr id="2" name="Заголовок 1"/>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357982"/>
          </a:xfrm>
        </p:spPr>
        <p:txBody>
          <a:bodyPr>
            <a:noAutofit/>
          </a:bodyPr>
          <a:lstStyle/>
          <a:p>
            <a:pPr>
              <a:buNone/>
            </a:pPr>
            <a:r>
              <a:rPr lang="ru-RU" sz="1400" b="1" dirty="0" smtClean="0"/>
              <a:t>Прототип B10 № 320172</a:t>
            </a:r>
          </a:p>
          <a:p>
            <a:pPr>
              <a:buNone/>
            </a:pPr>
            <a:r>
              <a:rPr lang="ru-RU" sz="1400" dirty="0" smtClean="0"/>
              <a:t>В торговом центре два одинаковых автомата продают кофе. Вероятность того, что к концу дня в автомате закончится кофе, равна 0,3. Вероятность того, что кофе закончится в обоих автоматах, равна 0,12. Найдите вероятность того, что к концу дня кофе останется в обоих автоматах.</a:t>
            </a:r>
          </a:p>
          <a:p>
            <a:pPr>
              <a:buNone/>
            </a:pPr>
            <a:r>
              <a:rPr lang="ru-RU" sz="1400" dirty="0" err="1" smtClean="0"/>
              <a:t>Решeние</a:t>
            </a:r>
            <a:r>
              <a:rPr lang="ru-RU" sz="1400" dirty="0" smtClean="0"/>
              <a:t>:</a:t>
            </a:r>
            <a:br>
              <a:rPr lang="ru-RU" sz="1400" dirty="0" smtClean="0"/>
            </a:br>
            <a:r>
              <a:rPr lang="ru-RU" sz="1400" dirty="0" smtClean="0"/>
              <a:t>Рассмотрим события </a:t>
            </a:r>
            <a:br>
              <a:rPr lang="ru-RU" sz="1400" dirty="0" smtClean="0"/>
            </a:br>
            <a:r>
              <a:rPr lang="ru-RU" sz="1400" dirty="0" smtClean="0"/>
              <a:t>А = кофе закончится в первом автомате, </a:t>
            </a:r>
            <a:br>
              <a:rPr lang="ru-RU" sz="1400" dirty="0" smtClean="0"/>
            </a:br>
            <a:r>
              <a:rPr lang="ru-RU" sz="1400" dirty="0" smtClean="0"/>
              <a:t>В = кофе закончится во втором автомате. </a:t>
            </a:r>
            <a:br>
              <a:rPr lang="ru-RU" sz="1400" dirty="0" smtClean="0"/>
            </a:br>
            <a:r>
              <a:rPr lang="ru-RU" sz="1400" dirty="0" smtClean="0"/>
              <a:t>Тогда</a:t>
            </a:r>
            <a:br>
              <a:rPr lang="ru-RU" sz="1400" dirty="0" smtClean="0"/>
            </a:br>
            <a:r>
              <a:rPr lang="ru-RU" sz="1400" dirty="0" smtClean="0"/>
              <a:t>A·B = кофе закончится в обоих автоматах, </a:t>
            </a:r>
            <a:br>
              <a:rPr lang="ru-RU" sz="1400" dirty="0" smtClean="0"/>
            </a:br>
            <a:r>
              <a:rPr lang="ru-RU" sz="1400" dirty="0" smtClean="0"/>
              <a:t>A + B = кофе закончится хотя бы в одном автомате. </a:t>
            </a:r>
            <a:br>
              <a:rPr lang="ru-RU" sz="1400" dirty="0" smtClean="0"/>
            </a:br>
            <a:r>
              <a:rPr lang="ru-RU" sz="1400" dirty="0" smtClean="0"/>
              <a:t>По условию P(A) = P(B) = 0,3; P(A·B) = 0,12. </a:t>
            </a:r>
            <a:br>
              <a:rPr lang="ru-RU" sz="1400" dirty="0" smtClean="0"/>
            </a:br>
            <a:r>
              <a:rPr lang="ru-RU" sz="1400" dirty="0" smtClean="0"/>
              <a:t>События A и B совместные, вероятность суммы двух совместных событий равна сумме вероятностей этих событий, уменьшенной на вероятность их произведения: </a:t>
            </a:r>
            <a:br>
              <a:rPr lang="ru-RU" sz="1400" dirty="0" smtClean="0"/>
            </a:br>
            <a:r>
              <a:rPr lang="ru-RU" sz="1400" dirty="0" smtClean="0"/>
              <a:t>P(A + B) = P(A) + P(B) − P(A·B) = 0,3 + 0,3 − 0,12 = 0,48. </a:t>
            </a:r>
            <a:br>
              <a:rPr lang="ru-RU" sz="1400" dirty="0" smtClean="0"/>
            </a:br>
            <a:r>
              <a:rPr lang="ru-RU" sz="1400" dirty="0" smtClean="0"/>
              <a:t>Следовательно, вероятность противоположного события, состоящего в том, что кофе останется в обоих автоматах, равна 1 − 0,48 = 0,52.Ответ: 0,52.</a:t>
            </a:r>
          </a:p>
          <a:p>
            <a:pPr>
              <a:buNone/>
            </a:pPr>
            <a:r>
              <a:rPr lang="ru-RU" sz="1400" b="1" dirty="0" smtClean="0"/>
              <a:t>Приведем другое решение.</a:t>
            </a:r>
            <a:r>
              <a:rPr lang="ru-RU" sz="1400" dirty="0" smtClean="0"/>
              <a:t> </a:t>
            </a:r>
            <a:br>
              <a:rPr lang="ru-RU" sz="1400" dirty="0" smtClean="0"/>
            </a:br>
            <a:r>
              <a:rPr lang="ru-RU" sz="1400" dirty="0" smtClean="0"/>
              <a:t>Вероятность того, что кофе останется в первом автомате равна 1 − 0,3 = 0,7. Вероятность того, что кофе останется во втором автомате равна 1 − 0,3 = 0,7. Вероятность того, что кофе останется в первом или втором автомате равна 1 − 0,12 = 0,88. Поскольку P(A + B) = P(A) + P(B) − P(A·B), имеем: 0,88 = 0,7 + 0,7 − </a:t>
            </a:r>
            <a:r>
              <a:rPr lang="ru-RU" sz="1400" i="1" dirty="0" err="1" smtClean="0"/>
              <a:t>х</a:t>
            </a:r>
            <a:r>
              <a:rPr lang="ru-RU" sz="1400" dirty="0" smtClean="0"/>
              <a:t>, откуда искомая </a:t>
            </a:r>
            <a:r>
              <a:rPr lang="ru-RU" sz="1400" dirty="0" err="1" smtClean="0"/>
              <a:t>вероятость</a:t>
            </a:r>
            <a:r>
              <a:rPr lang="ru-RU" sz="1400" dirty="0" smtClean="0"/>
              <a:t> </a:t>
            </a:r>
            <a:r>
              <a:rPr lang="ru-RU" sz="1400" i="1" dirty="0" err="1" smtClean="0"/>
              <a:t>х</a:t>
            </a:r>
            <a:r>
              <a:rPr lang="ru-RU" sz="1400" dirty="0" smtClean="0"/>
              <a:t> = 0,52. </a:t>
            </a:r>
            <a:br>
              <a:rPr lang="ru-RU" sz="1400" dirty="0" smtClean="0"/>
            </a:br>
            <a:r>
              <a:rPr lang="ru-RU" sz="1400" b="1" dirty="0" smtClean="0"/>
              <a:t>Примечание.</a:t>
            </a:r>
            <a:r>
              <a:rPr lang="ru-RU" sz="1400" dirty="0" smtClean="0"/>
              <a:t> </a:t>
            </a:r>
            <a:br>
              <a:rPr lang="ru-RU" sz="1400" dirty="0" smtClean="0"/>
            </a:br>
            <a:r>
              <a:rPr lang="ru-RU" sz="1400" dirty="0" smtClean="0"/>
              <a:t>Заметим, что события А и В не являются независимыми. Действительно, вероятность произведения независимых событий была бы равна произведению вероятностей этих событий: P(A·B) = 0,3·0,3 = 0,09, однако по условию эта вероятность равна 0,12.</a:t>
            </a:r>
          </a:p>
          <a:p>
            <a:pPr>
              <a:buNone/>
            </a:pPr>
            <a:r>
              <a:rPr lang="ru-RU" sz="1400" dirty="0" smtClean="0"/>
              <a:t/>
            </a:r>
            <a:br>
              <a:rPr lang="ru-RU" sz="1400" dirty="0" smtClean="0"/>
            </a:br>
            <a:endParaRPr lang="ru-RU" sz="1400" dirty="0"/>
          </a:p>
        </p:txBody>
      </p:sp>
      <p:sp>
        <p:nvSpPr>
          <p:cNvPr id="2" name="Заголовок 1"/>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225</TotalTime>
  <Words>1512</Words>
  <Application>Microsoft Office PowerPoint</Application>
  <PresentationFormat>Экран (4:3)</PresentationFormat>
  <Paragraphs>140</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Бумажная</vt:lpstr>
      <vt:lpstr>Прототипы задач В10 ЕГЭ 2014</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Задачи B10 с монетами Задачи на подбрасывание монет считаются довольно сложными. И перед тем как решать их, требуется небольшое пояснение. Задумайтесь, любая задача по теории вероятностей в итоге сводится к стандартной формуле: где p — искомая вероятность, k — число устраивающих нас событий,n — общее число возможных событий Большинство задач B10 решаются по этой формуле буквально в одну строчку — достаточно прочитать условие. Но в случае с подбрасыванием монет эта формула бесполезна, поскольку из текста таких задач вообще не понятно, чему равны числа k и n. В этом и состоит вся сложность.. Тем не менее, существует как минимум два принципиально различных метода решения: Метод перебора комбинаций — стандартный алгоритм. Выписываются все комбинации орлов и решек, после чего выбираются нужные; Специальная формула вероятности — стандартное определение вероятности, специально переписанное так, чтобы было удобно работать с монетами. Для решения задачи B10 надо знать оба метода. К сожалению, в школах изучают только первый. Не будем повторять школьных ошибок. Итак, поехали!  </dc:title>
  <dc:creator>lady tvk</dc:creator>
  <cp:lastModifiedBy>татьяна</cp:lastModifiedBy>
  <cp:revision>27</cp:revision>
  <dcterms:created xsi:type="dcterms:W3CDTF">2013-04-03T11:53:29Z</dcterms:created>
  <dcterms:modified xsi:type="dcterms:W3CDTF">2013-08-23T14:38:53Z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158317</vt:lpwstr>
  </property>
  <property fmtid="{D5CDD505-2E9C-101B-9397-08002B2CF9AE}" pid="3" name="NXPowerLiteSettings">
    <vt:lpwstr>F7000400038000</vt:lpwstr>
  </property>
  <property fmtid="{D5CDD505-2E9C-101B-9397-08002B2CF9AE}" pid="4" name="NXPowerLiteVersion">
    <vt:lpwstr>D5.0.8</vt:lpwstr>
  </property>
</Properties>
</file>