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71" r:id="rId2"/>
    <p:sldId id="260" r:id="rId3"/>
    <p:sldId id="265" r:id="rId4"/>
    <p:sldId id="262" r:id="rId5"/>
    <p:sldId id="270" r:id="rId6"/>
    <p:sldId id="266" r:id="rId7"/>
    <p:sldId id="259" r:id="rId8"/>
    <p:sldId id="267" r:id="rId9"/>
    <p:sldId id="256" r:id="rId10"/>
    <p:sldId id="264" r:id="rId11"/>
    <p:sldId id="258" r:id="rId12"/>
    <p:sldId id="268" r:id="rId13"/>
    <p:sldId id="257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7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A301E-2407-45CB-B9D2-567579E92462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9992A-4AF8-401A-A71E-FD1E8B7D40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9992A-4AF8-401A-A71E-FD1E8B7D40F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9992A-4AF8-401A-A71E-FD1E8B7D40F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D9B7FB-2DD4-4F5A-81AA-7257084F71A8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Действия – в тетрадях. Проверка - фронтально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обж\Desktop\1238425486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2632927" cy="2590800"/>
          </a:xfrm>
          <a:prstGeom prst="rect">
            <a:avLst/>
          </a:prstGeom>
          <a:noFill/>
        </p:spPr>
      </p:pic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2667000" y="228600"/>
            <a:ext cx="6324600" cy="649288"/>
          </a:xfrm>
          <a:prstGeom prst="wedgeRoundRectCallout">
            <a:avLst>
              <a:gd name="adj1" fmla="val -47603"/>
              <a:gd name="adj2" fmla="val 111033"/>
              <a:gd name="adj3" fmla="val 16667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 dirty="0">
                <a:latin typeface="Georgia" pitchFamily="18" charset="0"/>
              </a:rPr>
              <a:t>Выполните  умножение: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413000" y="1557338"/>
            <a:ext cx="1854200" cy="5078412"/>
            <a:chOff x="1520" y="981"/>
            <a:chExt cx="1168" cy="3199"/>
          </a:xfrm>
        </p:grpSpPr>
        <p:sp>
          <p:nvSpPr>
            <p:cNvPr id="13330" name="Text Box 6"/>
            <p:cNvSpPr txBox="1">
              <a:spLocks noChangeArrowheads="1"/>
            </p:cNvSpPr>
            <p:nvPr/>
          </p:nvSpPr>
          <p:spPr bwMode="auto">
            <a:xfrm>
              <a:off x="1520" y="981"/>
              <a:ext cx="27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u="sng">
                  <a:solidFill>
                    <a:srgbClr val="0000CC"/>
                  </a:solidFill>
                </a:rPr>
                <a:t>3</a:t>
              </a:r>
            </a:p>
            <a:p>
              <a:r>
                <a:rPr lang="ru-RU" sz="3600" b="1">
                  <a:solidFill>
                    <a:srgbClr val="0000CC"/>
                  </a:solidFill>
                </a:rPr>
                <a:t>5</a:t>
              </a:r>
            </a:p>
          </p:txBody>
        </p:sp>
        <p:sp>
          <p:nvSpPr>
            <p:cNvPr id="13331" name="Text Box 7"/>
            <p:cNvSpPr txBox="1">
              <a:spLocks noChangeArrowheads="1"/>
            </p:cNvSpPr>
            <p:nvPr/>
          </p:nvSpPr>
          <p:spPr bwMode="auto">
            <a:xfrm>
              <a:off x="2064" y="981"/>
              <a:ext cx="277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u="sng" dirty="0">
                  <a:solidFill>
                    <a:srgbClr val="0000CC"/>
                  </a:solidFill>
                </a:rPr>
                <a:t>2</a:t>
              </a:r>
            </a:p>
            <a:p>
              <a:r>
                <a:rPr lang="ru-RU" sz="3600" b="1" dirty="0">
                  <a:solidFill>
                    <a:srgbClr val="0000CC"/>
                  </a:solidFill>
                </a:rPr>
                <a:t>7</a:t>
              </a:r>
            </a:p>
          </p:txBody>
        </p:sp>
        <p:sp>
          <p:nvSpPr>
            <p:cNvPr id="13332" name="Text Box 8"/>
            <p:cNvSpPr txBox="1">
              <a:spLocks noChangeArrowheads="1"/>
            </p:cNvSpPr>
            <p:nvPr/>
          </p:nvSpPr>
          <p:spPr bwMode="auto">
            <a:xfrm>
              <a:off x="1837" y="1072"/>
              <a:ext cx="1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CC"/>
                  </a:solidFill>
                </a:rPr>
                <a:t>.</a:t>
              </a:r>
            </a:p>
          </p:txBody>
        </p:sp>
        <p:sp>
          <p:nvSpPr>
            <p:cNvPr id="13333" name="Text Box 9"/>
            <p:cNvSpPr txBox="1">
              <a:spLocks noChangeArrowheads="1"/>
            </p:cNvSpPr>
            <p:nvPr/>
          </p:nvSpPr>
          <p:spPr bwMode="auto">
            <a:xfrm>
              <a:off x="1520" y="1797"/>
              <a:ext cx="27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u="sng" dirty="0">
                  <a:solidFill>
                    <a:srgbClr val="0000CC"/>
                  </a:solidFill>
                </a:rPr>
                <a:t>1</a:t>
              </a:r>
            </a:p>
            <a:p>
              <a:r>
                <a:rPr lang="ru-RU" sz="3600" b="1" dirty="0" smtClean="0">
                  <a:solidFill>
                    <a:srgbClr val="0000CC"/>
                  </a:solidFill>
                </a:rPr>
                <a:t>3</a:t>
              </a:r>
              <a:endParaRPr lang="ru-RU" sz="3600" b="1" dirty="0">
                <a:solidFill>
                  <a:srgbClr val="0000CC"/>
                </a:solidFill>
              </a:endParaRPr>
            </a:p>
          </p:txBody>
        </p:sp>
        <p:sp>
          <p:nvSpPr>
            <p:cNvPr id="13334" name="Text Box 10"/>
            <p:cNvSpPr txBox="1">
              <a:spLocks noChangeArrowheads="1"/>
            </p:cNvSpPr>
            <p:nvPr/>
          </p:nvSpPr>
          <p:spPr bwMode="auto">
            <a:xfrm>
              <a:off x="2064" y="1797"/>
              <a:ext cx="277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u="sng">
                  <a:solidFill>
                    <a:srgbClr val="0000CC"/>
                  </a:solidFill>
                </a:rPr>
                <a:t>8</a:t>
              </a:r>
            </a:p>
            <a:p>
              <a:r>
                <a:rPr lang="ru-RU" sz="3600" b="1">
                  <a:solidFill>
                    <a:srgbClr val="0000CC"/>
                  </a:solidFill>
                </a:rPr>
                <a:t>9</a:t>
              </a:r>
            </a:p>
          </p:txBody>
        </p:sp>
        <p:sp>
          <p:nvSpPr>
            <p:cNvPr id="13335" name="Text Box 11"/>
            <p:cNvSpPr txBox="1">
              <a:spLocks noChangeArrowheads="1"/>
            </p:cNvSpPr>
            <p:nvPr/>
          </p:nvSpPr>
          <p:spPr bwMode="auto">
            <a:xfrm>
              <a:off x="1837" y="1888"/>
              <a:ext cx="1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CC"/>
                  </a:solidFill>
                </a:rPr>
                <a:t>.</a:t>
              </a:r>
            </a:p>
          </p:txBody>
        </p:sp>
        <p:sp>
          <p:nvSpPr>
            <p:cNvPr id="13336" name="Text Box 12"/>
            <p:cNvSpPr txBox="1">
              <a:spLocks noChangeArrowheads="1"/>
            </p:cNvSpPr>
            <p:nvPr/>
          </p:nvSpPr>
          <p:spPr bwMode="auto">
            <a:xfrm>
              <a:off x="1520" y="2614"/>
              <a:ext cx="27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u="sng" dirty="0">
                  <a:solidFill>
                    <a:srgbClr val="0000CC"/>
                  </a:solidFill>
                </a:rPr>
                <a:t>4</a:t>
              </a:r>
            </a:p>
            <a:p>
              <a:r>
                <a:rPr lang="ru-RU" sz="3600" b="1" dirty="0">
                  <a:solidFill>
                    <a:srgbClr val="0000CC"/>
                  </a:solidFill>
                </a:rPr>
                <a:t>5</a:t>
              </a:r>
            </a:p>
          </p:txBody>
        </p:sp>
        <p:sp>
          <p:nvSpPr>
            <p:cNvPr id="13337" name="Text Box 13"/>
            <p:cNvSpPr txBox="1">
              <a:spLocks noChangeArrowheads="1"/>
            </p:cNvSpPr>
            <p:nvPr/>
          </p:nvSpPr>
          <p:spPr bwMode="auto">
            <a:xfrm>
              <a:off x="1927" y="2614"/>
              <a:ext cx="499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dirty="0" smtClean="0">
                  <a:solidFill>
                    <a:srgbClr val="0000CC"/>
                  </a:solidFill>
                </a:rPr>
                <a:t>  </a:t>
              </a:r>
              <a:r>
                <a:rPr lang="ru-RU" sz="3600" b="1" u="sng" dirty="0" smtClean="0">
                  <a:solidFill>
                    <a:srgbClr val="0000CC"/>
                  </a:solidFill>
                </a:rPr>
                <a:t>6</a:t>
              </a:r>
              <a:endParaRPr lang="ru-RU" sz="3600" b="1" u="sng" dirty="0">
                <a:solidFill>
                  <a:srgbClr val="0000CC"/>
                </a:solidFill>
              </a:endParaRPr>
            </a:p>
            <a:p>
              <a:r>
                <a:rPr lang="ru-RU" sz="3600" b="1" dirty="0">
                  <a:solidFill>
                    <a:srgbClr val="0000CC"/>
                  </a:solidFill>
                </a:rPr>
                <a:t> </a:t>
              </a:r>
              <a:r>
                <a:rPr lang="ru-RU" sz="3600" b="1" dirty="0" smtClean="0">
                  <a:solidFill>
                    <a:srgbClr val="0000CC"/>
                  </a:solidFill>
                </a:rPr>
                <a:t> 7</a:t>
              </a:r>
              <a:endParaRPr lang="ru-RU" sz="3600" b="1" dirty="0">
                <a:solidFill>
                  <a:srgbClr val="0000CC"/>
                </a:solidFill>
              </a:endParaRPr>
            </a:p>
          </p:txBody>
        </p:sp>
        <p:sp>
          <p:nvSpPr>
            <p:cNvPr id="13338" name="Text Box 14"/>
            <p:cNvSpPr txBox="1">
              <a:spLocks noChangeArrowheads="1"/>
            </p:cNvSpPr>
            <p:nvPr/>
          </p:nvSpPr>
          <p:spPr bwMode="auto">
            <a:xfrm>
              <a:off x="1837" y="2705"/>
              <a:ext cx="1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CC"/>
                  </a:solidFill>
                </a:rPr>
                <a:t>.</a:t>
              </a:r>
            </a:p>
          </p:txBody>
        </p:sp>
        <p:sp>
          <p:nvSpPr>
            <p:cNvPr id="13339" name="Text Box 15"/>
            <p:cNvSpPr txBox="1">
              <a:spLocks noChangeArrowheads="1"/>
            </p:cNvSpPr>
            <p:nvPr/>
          </p:nvSpPr>
          <p:spPr bwMode="auto">
            <a:xfrm>
              <a:off x="1520" y="3430"/>
              <a:ext cx="27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u="sng" dirty="0">
                  <a:solidFill>
                    <a:srgbClr val="0000CC"/>
                  </a:solidFill>
                </a:rPr>
                <a:t>2</a:t>
              </a:r>
            </a:p>
            <a:p>
              <a:r>
                <a:rPr lang="ru-RU" sz="3600" b="1" dirty="0">
                  <a:solidFill>
                    <a:srgbClr val="0000CC"/>
                  </a:solidFill>
                </a:rPr>
                <a:t>9</a:t>
              </a:r>
            </a:p>
          </p:txBody>
        </p:sp>
        <p:sp>
          <p:nvSpPr>
            <p:cNvPr id="13340" name="Text Box 16"/>
            <p:cNvSpPr txBox="1">
              <a:spLocks noChangeArrowheads="1"/>
            </p:cNvSpPr>
            <p:nvPr/>
          </p:nvSpPr>
          <p:spPr bwMode="auto">
            <a:xfrm>
              <a:off x="2064" y="3430"/>
              <a:ext cx="277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u="sng" dirty="0">
                  <a:solidFill>
                    <a:srgbClr val="0000CC"/>
                  </a:solidFill>
                </a:rPr>
                <a:t>1</a:t>
              </a:r>
            </a:p>
            <a:p>
              <a:r>
                <a:rPr lang="ru-RU" sz="3600" b="1" dirty="0">
                  <a:solidFill>
                    <a:srgbClr val="0000CC"/>
                  </a:solidFill>
                </a:rPr>
                <a:t>6</a:t>
              </a:r>
            </a:p>
          </p:txBody>
        </p:sp>
        <p:sp>
          <p:nvSpPr>
            <p:cNvPr id="13341" name="Text Box 17"/>
            <p:cNvSpPr txBox="1">
              <a:spLocks noChangeArrowheads="1"/>
            </p:cNvSpPr>
            <p:nvPr/>
          </p:nvSpPr>
          <p:spPr bwMode="auto">
            <a:xfrm>
              <a:off x="1837" y="3521"/>
              <a:ext cx="1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CC"/>
                  </a:solidFill>
                </a:rPr>
                <a:t>.</a:t>
              </a:r>
            </a:p>
          </p:txBody>
        </p:sp>
        <p:sp>
          <p:nvSpPr>
            <p:cNvPr id="13342" name="Text Box 18"/>
            <p:cNvSpPr txBox="1">
              <a:spLocks noChangeArrowheads="1"/>
            </p:cNvSpPr>
            <p:nvPr/>
          </p:nvSpPr>
          <p:spPr bwMode="auto">
            <a:xfrm>
              <a:off x="2381" y="1117"/>
              <a:ext cx="30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>
                  <a:solidFill>
                    <a:srgbClr val="0000CC"/>
                  </a:solidFill>
                </a:rPr>
                <a:t>=</a:t>
              </a:r>
            </a:p>
          </p:txBody>
        </p:sp>
        <p:sp>
          <p:nvSpPr>
            <p:cNvPr id="13343" name="Text Box 19"/>
            <p:cNvSpPr txBox="1">
              <a:spLocks noChangeArrowheads="1"/>
            </p:cNvSpPr>
            <p:nvPr/>
          </p:nvSpPr>
          <p:spPr bwMode="auto">
            <a:xfrm>
              <a:off x="2381" y="1933"/>
              <a:ext cx="30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>
                  <a:solidFill>
                    <a:srgbClr val="0000CC"/>
                  </a:solidFill>
                </a:rPr>
                <a:t>=</a:t>
              </a:r>
            </a:p>
          </p:txBody>
        </p:sp>
        <p:sp>
          <p:nvSpPr>
            <p:cNvPr id="13344" name="Text Box 20"/>
            <p:cNvSpPr txBox="1">
              <a:spLocks noChangeArrowheads="1"/>
            </p:cNvSpPr>
            <p:nvPr/>
          </p:nvSpPr>
          <p:spPr bwMode="auto">
            <a:xfrm>
              <a:off x="2381" y="2750"/>
              <a:ext cx="30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>
                  <a:solidFill>
                    <a:srgbClr val="0000CC"/>
                  </a:solidFill>
                </a:rPr>
                <a:t>=</a:t>
              </a:r>
            </a:p>
          </p:txBody>
        </p:sp>
        <p:sp>
          <p:nvSpPr>
            <p:cNvPr id="13345" name="Text Box 21"/>
            <p:cNvSpPr txBox="1">
              <a:spLocks noChangeArrowheads="1"/>
            </p:cNvSpPr>
            <p:nvPr/>
          </p:nvSpPr>
          <p:spPr bwMode="auto">
            <a:xfrm>
              <a:off x="2381" y="3566"/>
              <a:ext cx="30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>
                  <a:solidFill>
                    <a:srgbClr val="0000CC"/>
                  </a:solidFill>
                </a:rPr>
                <a:t>=</a:t>
              </a:r>
            </a:p>
          </p:txBody>
        </p:sp>
      </p:grpSp>
      <p:sp>
        <p:nvSpPr>
          <p:cNvPr id="17431" name="AutoShape 23"/>
          <p:cNvSpPr>
            <a:spLocks noChangeArrowheads="1"/>
          </p:cNvSpPr>
          <p:nvPr/>
        </p:nvSpPr>
        <p:spPr bwMode="auto">
          <a:xfrm>
            <a:off x="4211638" y="1052513"/>
            <a:ext cx="1296987" cy="2016125"/>
          </a:xfrm>
          <a:prstGeom prst="irregularSeal1">
            <a:avLst/>
          </a:prstGeom>
          <a:solidFill>
            <a:srgbClr val="F8C8EA"/>
          </a:solidFill>
          <a:ln w="9525">
            <a:solidFill>
              <a:srgbClr val="F8C8E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u="sng" dirty="0">
                <a:solidFill>
                  <a:srgbClr val="FF3300"/>
                </a:solidFill>
              </a:rPr>
              <a:t>6</a:t>
            </a:r>
          </a:p>
          <a:p>
            <a:pPr algn="ctr"/>
            <a:r>
              <a:rPr lang="ru-RU" sz="3200" b="1" dirty="0">
                <a:solidFill>
                  <a:srgbClr val="FF3300"/>
                </a:solidFill>
              </a:rPr>
              <a:t>3</a:t>
            </a:r>
            <a:r>
              <a:rPr lang="ru-RU" sz="3200" b="1" dirty="0" smtClean="0">
                <a:solidFill>
                  <a:srgbClr val="FF3300"/>
                </a:solidFill>
              </a:rPr>
              <a:t>5</a:t>
            </a:r>
            <a:endParaRPr lang="ru-RU" sz="3200" b="1" dirty="0">
              <a:solidFill>
                <a:srgbClr val="FF3300"/>
              </a:solidFill>
            </a:endParaRPr>
          </a:p>
        </p:txBody>
      </p:sp>
      <p:sp>
        <p:nvSpPr>
          <p:cNvPr id="17432" name="AutoShape 24"/>
          <p:cNvSpPr>
            <a:spLocks noChangeArrowheads="1"/>
          </p:cNvSpPr>
          <p:nvPr/>
        </p:nvSpPr>
        <p:spPr bwMode="auto">
          <a:xfrm>
            <a:off x="4140200" y="2420938"/>
            <a:ext cx="1296988" cy="2016125"/>
          </a:xfrm>
          <a:prstGeom prst="irregularSeal1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u="sng" dirty="0">
                <a:solidFill>
                  <a:srgbClr val="008000"/>
                </a:solidFill>
              </a:rPr>
              <a:t>8</a:t>
            </a:r>
          </a:p>
          <a:p>
            <a:pPr algn="ctr"/>
            <a:r>
              <a:rPr lang="ru-RU" sz="3200" b="1" dirty="0" smtClean="0">
                <a:solidFill>
                  <a:srgbClr val="008000"/>
                </a:solidFill>
              </a:rPr>
              <a:t>27</a:t>
            </a:r>
            <a:endParaRPr lang="ru-RU" sz="3200" b="1" dirty="0">
              <a:solidFill>
                <a:srgbClr val="008000"/>
              </a:solidFill>
            </a:endParaRPr>
          </a:p>
        </p:txBody>
      </p:sp>
      <p:sp>
        <p:nvSpPr>
          <p:cNvPr id="17433" name="AutoShape 25"/>
          <p:cNvSpPr>
            <a:spLocks noChangeArrowheads="1"/>
          </p:cNvSpPr>
          <p:nvPr/>
        </p:nvSpPr>
        <p:spPr bwMode="auto">
          <a:xfrm>
            <a:off x="4038600" y="3733800"/>
            <a:ext cx="1296988" cy="2016125"/>
          </a:xfrm>
          <a:prstGeom prst="irregularSeal1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u="sng" dirty="0" smtClean="0">
                <a:solidFill>
                  <a:srgbClr val="800000"/>
                </a:solidFill>
              </a:rPr>
              <a:t>24</a:t>
            </a:r>
          </a:p>
          <a:p>
            <a:pPr algn="ctr"/>
            <a:r>
              <a:rPr lang="ru-RU" sz="3200" b="1" dirty="0" smtClean="0">
                <a:solidFill>
                  <a:srgbClr val="800000"/>
                </a:solidFill>
              </a:rPr>
              <a:t>35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17434" name="AutoShape 26"/>
          <p:cNvSpPr>
            <a:spLocks noChangeArrowheads="1"/>
          </p:cNvSpPr>
          <p:nvPr/>
        </p:nvSpPr>
        <p:spPr bwMode="auto">
          <a:xfrm>
            <a:off x="4067175" y="5013325"/>
            <a:ext cx="1296988" cy="2016125"/>
          </a:xfrm>
          <a:prstGeom prst="irregularSeal1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u="sng" dirty="0"/>
              <a:t>2</a:t>
            </a:r>
          </a:p>
          <a:p>
            <a:pPr algn="ctr"/>
            <a:r>
              <a:rPr lang="ru-RU" sz="3200" b="1" dirty="0" smtClean="0"/>
              <a:t>54</a:t>
            </a:r>
            <a:endParaRPr lang="ru-RU" sz="3200" b="1" dirty="0"/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877050" y="4797425"/>
            <a:ext cx="803275" cy="930275"/>
            <a:chOff x="2970" y="1797"/>
            <a:chExt cx="506" cy="586"/>
          </a:xfrm>
        </p:grpSpPr>
        <p:sp>
          <p:nvSpPr>
            <p:cNvPr id="13328" name="Text Box 35"/>
            <p:cNvSpPr txBox="1">
              <a:spLocks noChangeArrowheads="1"/>
            </p:cNvSpPr>
            <p:nvPr/>
          </p:nvSpPr>
          <p:spPr bwMode="auto">
            <a:xfrm>
              <a:off x="2970" y="1979"/>
              <a:ext cx="27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3600" b="1" dirty="0">
                <a:solidFill>
                  <a:srgbClr val="0000CC"/>
                </a:solidFill>
              </a:endParaRPr>
            </a:p>
          </p:txBody>
        </p:sp>
        <p:sp>
          <p:nvSpPr>
            <p:cNvPr id="13329" name="Text Box 36"/>
            <p:cNvSpPr txBox="1">
              <a:spLocks noChangeArrowheads="1"/>
            </p:cNvSpPr>
            <p:nvPr/>
          </p:nvSpPr>
          <p:spPr bwMode="auto">
            <a:xfrm>
              <a:off x="3198" y="1797"/>
              <a:ext cx="27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3600" b="1" u="sng" dirty="0">
                <a:solidFill>
                  <a:srgbClr val="0000CC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31" grpId="0" animBg="1"/>
      <p:bldP spid="17432" grpId="0" animBg="1"/>
      <p:bldP spid="17433" grpId="0" animBg="1"/>
      <p:bldP spid="174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11188" y="3886200"/>
            <a:ext cx="3224212" cy="1246188"/>
            <a:chOff x="1474" y="3129"/>
            <a:chExt cx="2031" cy="785"/>
          </a:xfrm>
        </p:grpSpPr>
        <p:sp>
          <p:nvSpPr>
            <p:cNvPr id="12307" name="Text Box 6"/>
            <p:cNvSpPr txBox="1">
              <a:spLocks noChangeArrowheads="1"/>
            </p:cNvSpPr>
            <p:nvPr/>
          </p:nvSpPr>
          <p:spPr bwMode="auto">
            <a:xfrm>
              <a:off x="1474" y="3158"/>
              <a:ext cx="27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u="sng">
                  <a:solidFill>
                    <a:srgbClr val="0000CC"/>
                  </a:solidFill>
                </a:rPr>
                <a:t>3</a:t>
              </a:r>
            </a:p>
            <a:p>
              <a:r>
                <a:rPr lang="ru-RU" sz="3600" b="1">
                  <a:solidFill>
                    <a:srgbClr val="0000CC"/>
                  </a:solidFill>
                </a:rPr>
                <a:t>4</a:t>
              </a:r>
            </a:p>
          </p:txBody>
        </p:sp>
        <p:sp>
          <p:nvSpPr>
            <p:cNvPr id="12308" name="Text Box 7"/>
            <p:cNvSpPr txBox="1">
              <a:spLocks noChangeArrowheads="1"/>
            </p:cNvSpPr>
            <p:nvPr/>
          </p:nvSpPr>
          <p:spPr bwMode="auto">
            <a:xfrm>
              <a:off x="2018" y="3158"/>
              <a:ext cx="277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u="sng" dirty="0">
                  <a:solidFill>
                    <a:srgbClr val="0000CC"/>
                  </a:solidFill>
                </a:rPr>
                <a:t>8</a:t>
              </a:r>
            </a:p>
            <a:p>
              <a:r>
                <a:rPr lang="ru-RU" sz="3600" b="1" dirty="0">
                  <a:solidFill>
                    <a:srgbClr val="0000CC"/>
                  </a:solidFill>
                </a:rPr>
                <a:t>9</a:t>
              </a:r>
            </a:p>
          </p:txBody>
        </p:sp>
        <p:sp>
          <p:nvSpPr>
            <p:cNvPr id="12309" name="Text Box 8"/>
            <p:cNvSpPr txBox="1">
              <a:spLocks noChangeArrowheads="1"/>
            </p:cNvSpPr>
            <p:nvPr/>
          </p:nvSpPr>
          <p:spPr bwMode="auto">
            <a:xfrm>
              <a:off x="1791" y="3249"/>
              <a:ext cx="1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CC"/>
                  </a:solidFill>
                </a:rPr>
                <a:t>.</a:t>
              </a:r>
            </a:p>
          </p:txBody>
        </p:sp>
        <p:sp>
          <p:nvSpPr>
            <p:cNvPr id="12310" name="Text Box 9"/>
            <p:cNvSpPr txBox="1">
              <a:spLocks noChangeArrowheads="1"/>
            </p:cNvSpPr>
            <p:nvPr/>
          </p:nvSpPr>
          <p:spPr bwMode="auto">
            <a:xfrm>
              <a:off x="3198" y="3294"/>
              <a:ext cx="30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>
                  <a:solidFill>
                    <a:srgbClr val="0000CC"/>
                  </a:solidFill>
                </a:rPr>
                <a:t>=</a:t>
              </a:r>
            </a:p>
          </p:txBody>
        </p:sp>
        <p:sp>
          <p:nvSpPr>
            <p:cNvPr id="12311" name="Text Box 10"/>
            <p:cNvSpPr txBox="1">
              <a:spLocks noChangeArrowheads="1"/>
            </p:cNvSpPr>
            <p:nvPr/>
          </p:nvSpPr>
          <p:spPr bwMode="auto">
            <a:xfrm>
              <a:off x="2290" y="3294"/>
              <a:ext cx="30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>
                  <a:solidFill>
                    <a:srgbClr val="0000CC"/>
                  </a:solidFill>
                </a:rPr>
                <a:t>=</a:t>
              </a:r>
            </a:p>
          </p:txBody>
        </p:sp>
        <p:sp>
          <p:nvSpPr>
            <p:cNvPr id="12312" name="Text Box 11"/>
            <p:cNvSpPr txBox="1">
              <a:spLocks noChangeArrowheads="1"/>
            </p:cNvSpPr>
            <p:nvPr/>
          </p:nvSpPr>
          <p:spPr bwMode="auto">
            <a:xfrm>
              <a:off x="2608" y="3158"/>
              <a:ext cx="690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u="sng" dirty="0">
                  <a:solidFill>
                    <a:srgbClr val="0000CC"/>
                  </a:solidFill>
                </a:rPr>
                <a:t>3  </a:t>
              </a:r>
              <a:r>
                <a:rPr lang="ru-RU" sz="3600" b="1" u="sng" dirty="0" smtClean="0">
                  <a:solidFill>
                    <a:srgbClr val="0000CC"/>
                  </a:solidFill>
                </a:rPr>
                <a:t> 8 </a:t>
              </a:r>
              <a:endParaRPr lang="ru-RU" sz="3600" b="1" u="sng" dirty="0">
                <a:solidFill>
                  <a:srgbClr val="0000CC"/>
                </a:solidFill>
              </a:endParaRPr>
            </a:p>
            <a:p>
              <a:r>
                <a:rPr lang="ru-RU" sz="3600" b="1" dirty="0">
                  <a:solidFill>
                    <a:srgbClr val="0000CC"/>
                  </a:solidFill>
                </a:rPr>
                <a:t>4  </a:t>
              </a:r>
              <a:r>
                <a:rPr lang="ru-RU" sz="3600" b="1" dirty="0" smtClean="0">
                  <a:solidFill>
                    <a:srgbClr val="0000CC"/>
                  </a:solidFill>
                </a:rPr>
                <a:t> 9</a:t>
              </a:r>
              <a:endParaRPr lang="ru-RU" sz="3600" b="1" dirty="0">
                <a:solidFill>
                  <a:srgbClr val="0000CC"/>
                </a:solidFill>
              </a:endParaRPr>
            </a:p>
          </p:txBody>
        </p:sp>
        <p:sp>
          <p:nvSpPr>
            <p:cNvPr id="12313" name="Text Box 12"/>
            <p:cNvSpPr txBox="1">
              <a:spLocks noChangeArrowheads="1"/>
            </p:cNvSpPr>
            <p:nvPr/>
          </p:nvSpPr>
          <p:spPr bwMode="auto">
            <a:xfrm>
              <a:off x="2817" y="3129"/>
              <a:ext cx="18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 dirty="0" smtClean="0">
                  <a:solidFill>
                    <a:srgbClr val="0000CC"/>
                  </a:solidFill>
                </a:rPr>
                <a:t>.</a:t>
              </a:r>
              <a:endParaRPr lang="ru-RU" sz="3200" b="1" dirty="0">
                <a:solidFill>
                  <a:srgbClr val="0000CC"/>
                </a:solidFill>
              </a:endParaRPr>
            </a:p>
          </p:txBody>
        </p:sp>
        <p:sp>
          <p:nvSpPr>
            <p:cNvPr id="12314" name="Text Box 13"/>
            <p:cNvSpPr txBox="1">
              <a:spLocks noChangeArrowheads="1"/>
            </p:cNvSpPr>
            <p:nvPr/>
          </p:nvSpPr>
          <p:spPr bwMode="auto">
            <a:xfrm>
              <a:off x="2817" y="3417"/>
              <a:ext cx="2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 dirty="0">
                  <a:solidFill>
                    <a:srgbClr val="0000CC"/>
                  </a:solidFill>
                </a:rPr>
                <a:t>.</a:t>
              </a:r>
            </a:p>
          </p:txBody>
        </p:sp>
      </p:grp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2411413" y="4005263"/>
            <a:ext cx="4318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V="1">
            <a:off x="2916238" y="4581525"/>
            <a:ext cx="43180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627313" y="36449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3203575" y="486886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V="1">
            <a:off x="2916238" y="4076700"/>
            <a:ext cx="43180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V="1">
            <a:off x="2411413" y="4652963"/>
            <a:ext cx="4318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276600" y="36449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2627313" y="486886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5003800" y="3933825"/>
            <a:ext cx="10953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u="sng">
                <a:solidFill>
                  <a:srgbClr val="FF3300"/>
                </a:solidFill>
              </a:rPr>
              <a:t>2  </a:t>
            </a:r>
          </a:p>
          <a:p>
            <a:r>
              <a:rPr lang="ru-RU" sz="3600" b="1">
                <a:solidFill>
                  <a:srgbClr val="FF3300"/>
                </a:solidFill>
              </a:rPr>
              <a:t>3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708400" y="3886200"/>
            <a:ext cx="1095375" cy="1238250"/>
            <a:chOff x="2336" y="2448"/>
            <a:chExt cx="690" cy="780"/>
          </a:xfrm>
        </p:grpSpPr>
        <p:sp>
          <p:nvSpPr>
            <p:cNvPr id="12304" name="Text Box 25"/>
            <p:cNvSpPr txBox="1">
              <a:spLocks noChangeArrowheads="1"/>
            </p:cNvSpPr>
            <p:nvPr/>
          </p:nvSpPr>
          <p:spPr bwMode="auto">
            <a:xfrm>
              <a:off x="2336" y="2478"/>
              <a:ext cx="690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u="sng" dirty="0" smtClean="0">
                  <a:solidFill>
                    <a:srgbClr val="0000CC"/>
                  </a:solidFill>
                </a:rPr>
                <a:t>1   2 </a:t>
              </a:r>
              <a:endParaRPr lang="ru-RU" sz="3600" b="1" u="sng" dirty="0">
                <a:solidFill>
                  <a:srgbClr val="0000CC"/>
                </a:solidFill>
              </a:endParaRPr>
            </a:p>
            <a:p>
              <a:r>
                <a:rPr lang="ru-RU" sz="3600" b="1" dirty="0">
                  <a:solidFill>
                    <a:srgbClr val="0000CC"/>
                  </a:solidFill>
                </a:rPr>
                <a:t>1  </a:t>
              </a:r>
              <a:r>
                <a:rPr lang="ru-RU" sz="3600" b="1" dirty="0" smtClean="0">
                  <a:solidFill>
                    <a:srgbClr val="0000CC"/>
                  </a:solidFill>
                </a:rPr>
                <a:t> 3</a:t>
              </a:r>
              <a:endParaRPr lang="ru-RU" sz="3600" b="1" dirty="0">
                <a:solidFill>
                  <a:srgbClr val="0000CC"/>
                </a:solidFill>
              </a:endParaRPr>
            </a:p>
          </p:txBody>
        </p:sp>
        <p:sp>
          <p:nvSpPr>
            <p:cNvPr id="12305" name="Text Box 26"/>
            <p:cNvSpPr txBox="1">
              <a:spLocks noChangeArrowheads="1"/>
            </p:cNvSpPr>
            <p:nvPr/>
          </p:nvSpPr>
          <p:spPr bwMode="auto">
            <a:xfrm>
              <a:off x="2544" y="2448"/>
              <a:ext cx="1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rgbClr val="0000CC"/>
                  </a:solidFill>
                </a:rPr>
                <a:t>.</a:t>
              </a:r>
            </a:p>
          </p:txBody>
        </p:sp>
        <p:sp>
          <p:nvSpPr>
            <p:cNvPr id="12306" name="Text Box 27"/>
            <p:cNvSpPr txBox="1">
              <a:spLocks noChangeArrowheads="1"/>
            </p:cNvSpPr>
            <p:nvPr/>
          </p:nvSpPr>
          <p:spPr bwMode="auto">
            <a:xfrm>
              <a:off x="2544" y="2784"/>
              <a:ext cx="1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rgbClr val="0000CC"/>
                  </a:solidFill>
                </a:rPr>
                <a:t>.</a:t>
              </a:r>
            </a:p>
          </p:txBody>
        </p:sp>
      </p:grp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643438" y="4149725"/>
            <a:ext cx="487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CC"/>
                </a:solidFill>
              </a:rPr>
              <a:t>=</a:t>
            </a:r>
          </a:p>
        </p:txBody>
      </p:sp>
      <p:pic>
        <p:nvPicPr>
          <p:cNvPr id="26" name="Picture 2" descr="C:\Users\обж\Desktop\6940939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038600"/>
            <a:ext cx="1846435" cy="251460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1524000" y="990600"/>
            <a:ext cx="61409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Выполните</a:t>
            </a:r>
            <a:r>
              <a:rPr lang="ru-RU" sz="4400" b="1" i="1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44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умножение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 animBg="1"/>
      <p:bldP spid="16400" grpId="0" animBg="1"/>
      <p:bldP spid="16401" grpId="0"/>
      <p:bldP spid="16402" grpId="0"/>
      <p:bldP spid="16403" grpId="0" animBg="1"/>
      <p:bldP spid="16404" grpId="0" animBg="1"/>
      <p:bldP spid="16405" grpId="0"/>
      <p:bldP spid="16406" grpId="0"/>
      <p:bldP spid="16408" grpId="0"/>
      <p:bldP spid="164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0400" y="1036317"/>
            <a:ext cx="5334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lvl="1"/>
            <a:r>
              <a:rPr lang="ru-RU" sz="3600" i="1" dirty="0" smtClean="0">
                <a:latin typeface="Arial Black" pitchFamily="34" charset="0"/>
                <a:cs typeface="FrankRuehl" pitchFamily="34" charset="-79"/>
              </a:rPr>
              <a:t>Счет и вычисления - основа порядка в голове. (Песталоцци)</a:t>
            </a:r>
            <a:endParaRPr lang="ru-RU" sz="3600" i="1" dirty="0">
              <a:latin typeface="Arial Black" pitchFamily="34" charset="0"/>
              <a:cs typeface="FrankRuehl" pitchFamily="34" charset="-79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-246221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Johann Heinrich Pestalozzi Porträ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124200"/>
            <a:ext cx="2381250" cy="282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Найдите  ошибку.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 5·8=40</a:t>
            </a:r>
          </a:p>
          <a:p>
            <a:r>
              <a:rPr lang="ru-RU" sz="4800" dirty="0" smtClean="0"/>
              <a:t>        6·7=42      </a:t>
            </a:r>
          </a:p>
          <a:p>
            <a:r>
              <a:rPr lang="ru-RU" sz="4800" dirty="0" smtClean="0"/>
              <a:t>               9·7=64</a:t>
            </a:r>
          </a:p>
          <a:p>
            <a:r>
              <a:rPr lang="ru-RU" sz="4800" dirty="0" smtClean="0"/>
              <a:t>                     5·6=30</a:t>
            </a:r>
          </a:p>
          <a:p>
            <a:r>
              <a:rPr lang="ru-RU" sz="4800" dirty="0" smtClean="0"/>
              <a:t>                            9·9=81</a:t>
            </a:r>
            <a:endParaRPr lang="ru-RU" sz="4800" dirty="0"/>
          </a:p>
        </p:txBody>
      </p:sp>
      <p:sp>
        <p:nvSpPr>
          <p:cNvPr id="4" name="Line 19"/>
          <p:cNvSpPr>
            <a:spLocks noChangeShapeType="1"/>
          </p:cNvSpPr>
          <p:nvPr/>
        </p:nvSpPr>
        <p:spPr bwMode="auto">
          <a:xfrm flipV="1">
            <a:off x="3962400" y="3505199"/>
            <a:ext cx="762000" cy="533400"/>
          </a:xfrm>
          <a:prstGeom prst="line">
            <a:avLst/>
          </a:prstGeom>
          <a:noFill/>
          <a:ln w="539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2743200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63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3567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i="1" dirty="0" smtClean="0">
                <a:latin typeface="+mj-lt"/>
                <a:ea typeface="+mj-ea"/>
                <a:cs typeface="+mj-cs"/>
              </a:rPr>
              <a:t>Представьте число в виде дроби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1752600"/>
            <a:ext cx="942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3 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0" y="213360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0" y="137160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3600" y="1447800"/>
            <a:ext cx="881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u="sng" dirty="0" smtClean="0"/>
              <a:t>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4495800"/>
            <a:ext cx="942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5 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09800" y="487680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09800" y="411480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200" y="4191000"/>
            <a:ext cx="881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u="sng" dirty="0" smtClean="0"/>
              <a:t> 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57800" y="1752600"/>
            <a:ext cx="942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8 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00800" y="213360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00800" y="137160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48400" y="1524000"/>
            <a:ext cx="881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4800" u="sng" dirty="0" smtClean="0"/>
              <a:t>  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57800" y="4495800"/>
            <a:ext cx="12554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13 =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05600" y="495300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53200" y="4114800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77000" y="4267200"/>
            <a:ext cx="881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u="sng" dirty="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7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 Box 2"/>
          <p:cNvSpPr txBox="1">
            <a:spLocks noChangeArrowheads="1"/>
          </p:cNvSpPr>
          <p:nvPr/>
        </p:nvSpPr>
        <p:spPr bwMode="auto">
          <a:xfrm>
            <a:off x="1403350" y="476250"/>
            <a:ext cx="5113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755650" y="260350"/>
            <a:ext cx="799306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Действия над </a:t>
            </a:r>
          </a:p>
          <a:p>
            <a:pPr algn="ctr"/>
            <a:r>
              <a:rPr lang="ru-RU" sz="3600" kern="10">
                <a:ln w="1905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обыкновенными дробями</a:t>
            </a:r>
          </a:p>
        </p:txBody>
      </p:sp>
      <p:sp>
        <p:nvSpPr>
          <p:cNvPr id="4100" name="Rectangle 12"/>
          <p:cNvSpPr>
            <a:spLocks noChangeArrowheads="1"/>
          </p:cNvSpPr>
          <p:nvPr/>
        </p:nvSpPr>
        <p:spPr bwMode="auto">
          <a:xfrm>
            <a:off x="323850" y="2565400"/>
            <a:ext cx="1727200" cy="32400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Rectangle 13"/>
          <p:cNvSpPr>
            <a:spLocks noChangeArrowheads="1"/>
          </p:cNvSpPr>
          <p:nvPr/>
        </p:nvSpPr>
        <p:spPr bwMode="auto">
          <a:xfrm>
            <a:off x="2557463" y="2565400"/>
            <a:ext cx="1727200" cy="324008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Rectangle 14"/>
          <p:cNvSpPr>
            <a:spLocks noChangeArrowheads="1"/>
          </p:cNvSpPr>
          <p:nvPr/>
        </p:nvSpPr>
        <p:spPr bwMode="auto">
          <a:xfrm>
            <a:off x="4860925" y="2565400"/>
            <a:ext cx="1727200" cy="3240088"/>
          </a:xfrm>
          <a:prstGeom prst="rect">
            <a:avLst/>
          </a:prstGeom>
          <a:solidFill>
            <a:srgbClr val="E2BE8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Rectangle 15"/>
          <p:cNvSpPr>
            <a:spLocks noChangeArrowheads="1"/>
          </p:cNvSpPr>
          <p:nvPr/>
        </p:nvSpPr>
        <p:spPr bwMode="auto">
          <a:xfrm>
            <a:off x="7021513" y="2565400"/>
            <a:ext cx="1727200" cy="3240088"/>
          </a:xfrm>
          <a:prstGeom prst="rect">
            <a:avLst/>
          </a:prstGeom>
          <a:solidFill>
            <a:srgbClr val="CBB39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Line 16"/>
          <p:cNvSpPr>
            <a:spLocks noChangeShapeType="1"/>
          </p:cNvSpPr>
          <p:nvPr/>
        </p:nvSpPr>
        <p:spPr bwMode="auto">
          <a:xfrm flipH="1">
            <a:off x="1187450" y="1484313"/>
            <a:ext cx="1081088" cy="1081087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5" name="Line 17"/>
          <p:cNvSpPr>
            <a:spLocks noChangeShapeType="1"/>
          </p:cNvSpPr>
          <p:nvPr/>
        </p:nvSpPr>
        <p:spPr bwMode="auto">
          <a:xfrm>
            <a:off x="3419475" y="1484313"/>
            <a:ext cx="0" cy="1081087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18"/>
          <p:cNvSpPr>
            <a:spLocks noChangeShapeType="1"/>
          </p:cNvSpPr>
          <p:nvPr/>
        </p:nvSpPr>
        <p:spPr bwMode="auto">
          <a:xfrm>
            <a:off x="5651500" y="1484313"/>
            <a:ext cx="0" cy="1081087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7" name="Line 19"/>
          <p:cNvSpPr>
            <a:spLocks noChangeShapeType="1"/>
          </p:cNvSpPr>
          <p:nvPr/>
        </p:nvSpPr>
        <p:spPr bwMode="auto">
          <a:xfrm>
            <a:off x="7019925" y="1484313"/>
            <a:ext cx="1008063" cy="1081087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8" name="Text Box 20"/>
          <p:cNvSpPr txBox="1">
            <a:spLocks noChangeArrowheads="1"/>
          </p:cNvSpPr>
          <p:nvPr/>
        </p:nvSpPr>
        <p:spPr bwMode="auto">
          <a:xfrm rot="-5400000">
            <a:off x="-60325" y="3946525"/>
            <a:ext cx="2376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hlink"/>
                </a:solidFill>
              </a:rPr>
              <a:t>Сложение</a:t>
            </a:r>
          </a:p>
        </p:txBody>
      </p:sp>
      <p:sp>
        <p:nvSpPr>
          <p:cNvPr id="4109" name="Text Box 21"/>
          <p:cNvSpPr txBox="1">
            <a:spLocks noChangeArrowheads="1"/>
          </p:cNvSpPr>
          <p:nvPr/>
        </p:nvSpPr>
        <p:spPr bwMode="auto">
          <a:xfrm rot="-5400000">
            <a:off x="4383881" y="3921919"/>
            <a:ext cx="2632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chemeClr val="hlink"/>
                </a:solidFill>
              </a:rPr>
              <a:t>Умножение</a:t>
            </a:r>
            <a:endParaRPr lang="ru-RU" sz="3200" b="1" dirty="0">
              <a:solidFill>
                <a:schemeClr val="hlink"/>
              </a:solidFill>
            </a:endParaRPr>
          </a:p>
        </p:txBody>
      </p:sp>
      <p:sp>
        <p:nvSpPr>
          <p:cNvPr id="4110" name="Text Box 22"/>
          <p:cNvSpPr txBox="1">
            <a:spLocks noChangeArrowheads="1"/>
          </p:cNvSpPr>
          <p:nvPr/>
        </p:nvSpPr>
        <p:spPr bwMode="auto">
          <a:xfrm>
            <a:off x="5292725" y="3213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4111" name="Picture 23" descr="j025450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3825" y="35560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2" name="Text Box 24"/>
          <p:cNvSpPr txBox="1">
            <a:spLocks noChangeArrowheads="1"/>
          </p:cNvSpPr>
          <p:nvPr/>
        </p:nvSpPr>
        <p:spPr bwMode="auto">
          <a:xfrm>
            <a:off x="7620000" y="3657600"/>
            <a:ext cx="5032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/>
              <a:t>?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 rot="-5400000">
            <a:off x="2097881" y="3845719"/>
            <a:ext cx="2632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hlink"/>
                </a:solidFill>
              </a:rPr>
              <a:t>Вычитание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  <p:bldP spid="41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 descr="C:\Users\обж\Desktop\1238425486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2478049" cy="2438400"/>
          </a:xfrm>
          <a:prstGeom prst="rect">
            <a:avLst/>
          </a:prstGeom>
          <a:noFill/>
        </p:spPr>
      </p:pic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2514600" y="152400"/>
            <a:ext cx="6396038" cy="3276600"/>
          </a:xfrm>
          <a:prstGeom prst="wedgeRoundRectCallout">
            <a:avLst>
              <a:gd name="adj1" fmla="val -55949"/>
              <a:gd name="adj2" fmla="val -2418"/>
              <a:gd name="adj3" fmla="val 16667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 dirty="0">
                <a:latin typeface="Georgia" pitchFamily="18" charset="0"/>
              </a:rPr>
              <a:t>При умножении  двух дробей  перемножают  числитель  с  числителем, знаменатель со знаменателем, а </a:t>
            </a:r>
            <a:r>
              <a:rPr lang="ru-RU" sz="2800" b="1" i="1" dirty="0" smtClean="0">
                <a:latin typeface="Georgia" pitchFamily="18" charset="0"/>
              </a:rPr>
              <a:t>потом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7010400" y="3200400"/>
            <a:ext cx="2016125" cy="855662"/>
          </a:xfrm>
          <a:prstGeom prst="cloudCallout">
            <a:avLst>
              <a:gd name="adj1" fmla="val -31259"/>
              <a:gd name="adj2" fmla="val 76616"/>
            </a:avLst>
          </a:prstGeom>
          <a:solidFill>
            <a:srgbClr val="F8C8EA"/>
          </a:solidFill>
          <a:ln w="9525">
            <a:solidFill>
              <a:srgbClr val="F8C8EA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4800" b="1" dirty="0"/>
              <a:t>!?!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1143000" y="4356100"/>
            <a:ext cx="1303337" cy="1190624"/>
            <a:chOff x="1143000" y="4356100"/>
            <a:chExt cx="1303337" cy="1190624"/>
          </a:xfrm>
        </p:grpSpPr>
        <p:sp>
          <p:nvSpPr>
            <p:cNvPr id="11271" name="Text Box 9"/>
            <p:cNvSpPr txBox="1">
              <a:spLocks noChangeArrowheads="1"/>
            </p:cNvSpPr>
            <p:nvPr/>
          </p:nvSpPr>
          <p:spPr bwMode="auto">
            <a:xfrm>
              <a:off x="1143000" y="4356100"/>
              <a:ext cx="441325" cy="1190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u="sng" dirty="0">
                  <a:solidFill>
                    <a:srgbClr val="0000CC"/>
                  </a:solidFill>
                </a:rPr>
                <a:t>2</a:t>
              </a:r>
            </a:p>
            <a:p>
              <a:r>
                <a:rPr lang="ru-RU" sz="3600" b="1" dirty="0">
                  <a:solidFill>
                    <a:srgbClr val="0000CC"/>
                  </a:solidFill>
                </a:rPr>
                <a:t>3</a:t>
              </a:r>
            </a:p>
          </p:txBody>
        </p:sp>
        <p:sp>
          <p:nvSpPr>
            <p:cNvPr id="11273" name="Text Box 11"/>
            <p:cNvSpPr txBox="1">
              <a:spLocks noChangeArrowheads="1"/>
            </p:cNvSpPr>
            <p:nvPr/>
          </p:nvSpPr>
          <p:spPr bwMode="auto">
            <a:xfrm>
              <a:off x="2006600" y="4356100"/>
              <a:ext cx="439737" cy="1190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u="sng" dirty="0">
                  <a:solidFill>
                    <a:srgbClr val="0000CC"/>
                  </a:solidFill>
                </a:rPr>
                <a:t>5</a:t>
              </a:r>
            </a:p>
            <a:p>
              <a:r>
                <a:rPr lang="ru-RU" sz="3600" b="1" dirty="0">
                  <a:solidFill>
                    <a:srgbClr val="0000CC"/>
                  </a:solidFill>
                </a:rPr>
                <a:t>7</a:t>
              </a:r>
            </a:p>
          </p:txBody>
        </p:sp>
        <p:sp>
          <p:nvSpPr>
            <p:cNvPr id="11274" name="Text Box 12"/>
            <p:cNvSpPr txBox="1">
              <a:spLocks noChangeArrowheads="1"/>
            </p:cNvSpPr>
            <p:nvPr/>
          </p:nvSpPr>
          <p:spPr bwMode="auto">
            <a:xfrm>
              <a:off x="1646237" y="4500562"/>
              <a:ext cx="296862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rgbClr val="0000CC"/>
                  </a:solidFill>
                </a:rPr>
                <a:t>.</a:t>
              </a: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3879850" y="4356100"/>
            <a:ext cx="1655762" cy="1190624"/>
            <a:chOff x="3879850" y="4356100"/>
            <a:chExt cx="1655762" cy="1190624"/>
          </a:xfrm>
        </p:grpSpPr>
        <p:sp>
          <p:nvSpPr>
            <p:cNvPr id="11272" name="Text Box 10"/>
            <p:cNvSpPr txBox="1">
              <a:spLocks noChangeArrowheads="1"/>
            </p:cNvSpPr>
            <p:nvPr/>
          </p:nvSpPr>
          <p:spPr bwMode="auto">
            <a:xfrm>
              <a:off x="4383087" y="4356100"/>
              <a:ext cx="1152525" cy="1190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u="sng" dirty="0">
                  <a:solidFill>
                    <a:srgbClr val="FF3300"/>
                  </a:solidFill>
                </a:rPr>
                <a:t>10</a:t>
              </a:r>
            </a:p>
            <a:p>
              <a:r>
                <a:rPr lang="ru-RU" sz="3600" b="1" dirty="0">
                  <a:solidFill>
                    <a:srgbClr val="FF3300"/>
                  </a:solidFill>
                </a:rPr>
                <a:t>21</a:t>
              </a:r>
            </a:p>
          </p:txBody>
        </p:sp>
        <p:sp>
          <p:nvSpPr>
            <p:cNvPr id="11275" name="Text Box 13"/>
            <p:cNvSpPr txBox="1">
              <a:spLocks noChangeArrowheads="1"/>
            </p:cNvSpPr>
            <p:nvPr/>
          </p:nvSpPr>
          <p:spPr bwMode="auto">
            <a:xfrm>
              <a:off x="3879850" y="4572000"/>
              <a:ext cx="487362" cy="641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dirty="0">
                  <a:solidFill>
                    <a:srgbClr val="0000CC"/>
                  </a:solidFill>
                </a:rPr>
                <a:t>=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438400" y="4267200"/>
            <a:ext cx="1600200" cy="1279524"/>
            <a:chOff x="2438400" y="4267200"/>
            <a:chExt cx="1600200" cy="1279524"/>
          </a:xfrm>
        </p:grpSpPr>
        <p:sp>
          <p:nvSpPr>
            <p:cNvPr id="11276" name="Text Box 14"/>
            <p:cNvSpPr txBox="1">
              <a:spLocks noChangeArrowheads="1"/>
            </p:cNvSpPr>
            <p:nvPr/>
          </p:nvSpPr>
          <p:spPr bwMode="auto">
            <a:xfrm>
              <a:off x="2438400" y="4572000"/>
              <a:ext cx="487362" cy="641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>
                  <a:solidFill>
                    <a:srgbClr val="0000CC"/>
                  </a:solidFill>
                </a:rPr>
                <a:t>=</a:t>
              </a:r>
            </a:p>
          </p:txBody>
        </p:sp>
        <p:sp>
          <p:nvSpPr>
            <p:cNvPr id="11277" name="Text Box 15"/>
            <p:cNvSpPr txBox="1">
              <a:spLocks noChangeArrowheads="1"/>
            </p:cNvSpPr>
            <p:nvPr/>
          </p:nvSpPr>
          <p:spPr bwMode="auto">
            <a:xfrm>
              <a:off x="2943225" y="4356100"/>
              <a:ext cx="1095375" cy="1190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u="sng" dirty="0">
                  <a:solidFill>
                    <a:srgbClr val="0000CC"/>
                  </a:solidFill>
                </a:rPr>
                <a:t>2  </a:t>
              </a:r>
              <a:r>
                <a:rPr lang="ru-RU" sz="3600" b="1" u="sng" dirty="0" smtClean="0">
                  <a:solidFill>
                    <a:srgbClr val="0000CC"/>
                  </a:solidFill>
                </a:rPr>
                <a:t> 5 </a:t>
              </a:r>
              <a:endParaRPr lang="ru-RU" sz="3600" b="1" u="sng" dirty="0">
                <a:solidFill>
                  <a:srgbClr val="0000CC"/>
                </a:solidFill>
              </a:endParaRPr>
            </a:p>
            <a:p>
              <a:r>
                <a:rPr lang="ru-RU" sz="3600" b="1" dirty="0">
                  <a:solidFill>
                    <a:srgbClr val="0000CC"/>
                  </a:solidFill>
                </a:rPr>
                <a:t>3 </a:t>
              </a:r>
              <a:r>
                <a:rPr lang="ru-RU" sz="3600" b="1" dirty="0" smtClean="0">
                  <a:solidFill>
                    <a:srgbClr val="0000CC"/>
                  </a:solidFill>
                </a:rPr>
                <a:t>  7</a:t>
              </a:r>
              <a:endParaRPr lang="ru-RU" sz="3600" b="1" dirty="0">
                <a:solidFill>
                  <a:srgbClr val="0000CC"/>
                </a:solidFill>
              </a:endParaRPr>
            </a:p>
          </p:txBody>
        </p:sp>
        <p:sp>
          <p:nvSpPr>
            <p:cNvPr id="11278" name="Text Box 16"/>
            <p:cNvSpPr txBox="1">
              <a:spLocks noChangeArrowheads="1"/>
            </p:cNvSpPr>
            <p:nvPr/>
          </p:nvSpPr>
          <p:spPr bwMode="auto">
            <a:xfrm>
              <a:off x="3303587" y="4267200"/>
              <a:ext cx="293687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 dirty="0" smtClean="0">
                  <a:solidFill>
                    <a:srgbClr val="0000CC"/>
                  </a:solidFill>
                </a:rPr>
                <a:t>.</a:t>
              </a:r>
              <a:endParaRPr lang="ru-RU" sz="3200" b="1" dirty="0">
                <a:solidFill>
                  <a:srgbClr val="0000CC"/>
                </a:solidFill>
              </a:endParaRPr>
            </a:p>
          </p:txBody>
        </p:sp>
        <p:sp>
          <p:nvSpPr>
            <p:cNvPr id="11279" name="Text Box 17"/>
            <p:cNvSpPr txBox="1">
              <a:spLocks noChangeArrowheads="1"/>
            </p:cNvSpPr>
            <p:nvPr/>
          </p:nvSpPr>
          <p:spPr bwMode="auto">
            <a:xfrm>
              <a:off x="3303587" y="4800600"/>
              <a:ext cx="360362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 dirty="0" smtClean="0">
                  <a:solidFill>
                    <a:srgbClr val="0000CC"/>
                  </a:solidFill>
                </a:rPr>
                <a:t>.</a:t>
              </a:r>
              <a:endParaRPr lang="ru-RU" sz="3200" b="1" dirty="0">
                <a:solidFill>
                  <a:srgbClr val="0000CC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124200" y="1981200"/>
            <a:ext cx="533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первое  произведение  пишут  в числителе, а второе – в знаменателе.</a:t>
            </a:r>
            <a:endParaRPr lang="ru-RU" sz="28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1026" name="Picture 2" descr="C:\Users\обж\Desktop\6940939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4191000"/>
            <a:ext cx="1846435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7" grpId="0" animBg="1"/>
      <p:bldP spid="24" grpId="0"/>
    </p:bld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</TotalTime>
  <Words>179</Words>
  <Application>Microsoft Office PowerPoint</Application>
  <PresentationFormat>Экран (4:3)</PresentationFormat>
  <Paragraphs>108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 </vt:lpstr>
      <vt:lpstr>Слайд 3</vt:lpstr>
      <vt:lpstr>Найдите  ошибку.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обж</cp:lastModifiedBy>
  <cp:revision>34</cp:revision>
  <dcterms:created xsi:type="dcterms:W3CDTF">2014-04-13T03:26:11Z</dcterms:created>
  <dcterms:modified xsi:type="dcterms:W3CDTF">2014-04-16T11:55:43Z</dcterms:modified>
</cp:coreProperties>
</file>