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80" r:id="rId12"/>
    <p:sldId id="267" r:id="rId13"/>
    <p:sldId id="269" r:id="rId14"/>
    <p:sldId id="270" r:id="rId15"/>
    <p:sldId id="268" r:id="rId16"/>
    <p:sldId id="273" r:id="rId17"/>
    <p:sldId id="272" r:id="rId18"/>
    <p:sldId id="277" r:id="rId19"/>
    <p:sldId id="276" r:id="rId20"/>
    <p:sldId id="278" r:id="rId21"/>
    <p:sldId id="279" r:id="rId22"/>
    <p:sldId id="271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42" autoAdjust="0"/>
    <p:restoredTop sz="94660"/>
  </p:normalViewPr>
  <p:slideViewPr>
    <p:cSldViewPr>
      <p:cViewPr varScale="1">
        <p:scale>
          <a:sx n="83" d="100"/>
          <a:sy n="83" d="100"/>
        </p:scale>
        <p:origin x="-4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6AB56-376D-4B3D-97D0-D5134F1BA524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CC13A-1923-4685-BBD4-EAE5A335F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554F8-C113-4113-BE70-C5920DD4D31B}" type="slidenum">
              <a:rPr lang="ru-RU"/>
              <a:pPr/>
              <a:t>7</a:t>
            </a:fld>
            <a:endParaRPr lang="ru-R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smtClean="0"/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554F8-C113-4113-BE70-C5920DD4D31B}" type="slidenum">
              <a:rPr lang="ru-RU"/>
              <a:pPr/>
              <a:t>8</a:t>
            </a:fld>
            <a:endParaRPr lang="ru-R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smtClean="0"/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5E2C0-674F-4B0B-9388-EA47A14DBB66}" type="slidenum">
              <a:rPr lang="ru-RU"/>
              <a:pPr/>
              <a:t>9</a:t>
            </a:fld>
            <a:endParaRPr lang="ru-R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smtClean="0"/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3412B-A1CD-4A73-8574-B2C104D1EEB6}" type="slidenum">
              <a:rPr lang="ru-RU"/>
              <a:pPr/>
              <a:t>10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smtClean="0"/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3CEC-0C23-404C-BE37-0E9F7D8C4651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5CC-3846-4FE6-BCC6-5B652E54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3CEC-0C23-404C-BE37-0E9F7D8C4651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5CC-3846-4FE6-BCC6-5B652E54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3CEC-0C23-404C-BE37-0E9F7D8C4651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5CC-3846-4FE6-BCC6-5B652E54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3CEC-0C23-404C-BE37-0E9F7D8C4651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5CC-3846-4FE6-BCC6-5B652E54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3CEC-0C23-404C-BE37-0E9F7D8C4651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5CC-3846-4FE6-BCC6-5B652E54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3CEC-0C23-404C-BE37-0E9F7D8C4651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5CC-3846-4FE6-BCC6-5B652E54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3CEC-0C23-404C-BE37-0E9F7D8C4651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5CC-3846-4FE6-BCC6-5B652E54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3CEC-0C23-404C-BE37-0E9F7D8C4651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5CC-3846-4FE6-BCC6-5B652E54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3CEC-0C23-404C-BE37-0E9F7D8C4651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5CC-3846-4FE6-BCC6-5B652E54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3CEC-0C23-404C-BE37-0E9F7D8C4651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5CC-3846-4FE6-BCC6-5B652E54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3CEC-0C23-404C-BE37-0E9F7D8C4651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5CC-3846-4FE6-BCC6-5B652E54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3CEC-0C23-404C-BE37-0E9F7D8C4651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6C5CC-3846-4FE6-BCC6-5B652E546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071538" y="785794"/>
            <a:ext cx="7344916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"/>
                <a:cs typeface="Arial"/>
              </a:rPr>
              <a:t>Русский язык</a:t>
            </a:r>
          </a:p>
          <a:p>
            <a:pPr algn="ctr"/>
            <a:r>
              <a:rPr lang="ru-RU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"/>
                <a:cs typeface="Arial"/>
              </a:rPr>
              <a:t>1 класс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714620"/>
            <a:ext cx="34575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1857364"/>
            <a:ext cx="13604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Рисунок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000372"/>
            <a:ext cx="3140075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000240"/>
            <a:ext cx="1360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54" name="Picture 10" descr="D:\Буквы\img03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62" t="28801" r="28778" b="31865"/>
          <a:stretch>
            <a:fillRect/>
          </a:stretch>
        </p:blipFill>
        <p:spPr bwMode="auto">
          <a:xfrm>
            <a:off x="0" y="304800"/>
            <a:ext cx="20574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267200" y="4191000"/>
            <a:ext cx="1368425" cy="865188"/>
            <a:chOff x="3168" y="240"/>
            <a:chExt cx="862" cy="545"/>
          </a:xfrm>
        </p:grpSpPr>
        <p:sp>
          <p:nvSpPr>
            <p:cNvPr id="31770" name="Oval 16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1" name="Rectangle 17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56" name="Rectangle 18"/>
          <p:cNvSpPr>
            <a:spLocks noChangeArrowheads="1"/>
          </p:cNvSpPr>
          <p:nvPr/>
        </p:nvSpPr>
        <p:spPr bwMode="auto">
          <a:xfrm rot="12019435" flipV="1">
            <a:off x="39131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Rectangle 19"/>
          <p:cNvSpPr>
            <a:spLocks noChangeArrowheads="1"/>
          </p:cNvSpPr>
          <p:nvPr/>
        </p:nvSpPr>
        <p:spPr bwMode="auto">
          <a:xfrm rot="493204">
            <a:off x="4191000" y="44958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114800" y="4724400"/>
            <a:ext cx="1295400" cy="838200"/>
            <a:chOff x="3134" y="724"/>
            <a:chExt cx="948" cy="612"/>
          </a:xfrm>
        </p:grpSpPr>
        <p:sp>
          <p:nvSpPr>
            <p:cNvPr id="5" name="Oval 21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9" name="Rectangle 22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67" name="Line 23"/>
          <p:cNvSpPr>
            <a:spLocks noChangeShapeType="1"/>
          </p:cNvSpPr>
          <p:nvPr/>
        </p:nvSpPr>
        <p:spPr bwMode="auto">
          <a:xfrm flipH="1">
            <a:off x="4191000" y="3429000"/>
            <a:ext cx="685800" cy="1676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5181600" y="4495800"/>
            <a:ext cx="304800" cy="838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3733800" y="3429000"/>
            <a:ext cx="182563" cy="5334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77" name="AutoShape 33"/>
          <p:cNvSpPr>
            <a:spLocks noChangeArrowheads="1"/>
          </p:cNvSpPr>
          <p:nvPr/>
        </p:nvSpPr>
        <p:spPr bwMode="auto">
          <a:xfrm>
            <a:off x="3657600" y="3886200"/>
            <a:ext cx="173038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8" name="Freeform 34"/>
          <p:cNvSpPr>
            <a:spLocks/>
          </p:cNvSpPr>
          <p:nvPr/>
        </p:nvSpPr>
        <p:spPr bwMode="auto">
          <a:xfrm>
            <a:off x="3962400" y="3429000"/>
            <a:ext cx="914400" cy="330200"/>
          </a:xfrm>
          <a:custGeom>
            <a:avLst/>
            <a:gdLst>
              <a:gd name="T0" fmla="*/ 0 w 624"/>
              <a:gd name="T1" fmla="*/ 0 h 208"/>
              <a:gd name="T2" fmla="*/ 48 w 624"/>
              <a:gd name="T3" fmla="*/ 96 h 208"/>
              <a:gd name="T4" fmla="*/ 144 w 624"/>
              <a:gd name="T5" fmla="*/ 192 h 208"/>
              <a:gd name="T6" fmla="*/ 288 w 624"/>
              <a:gd name="T7" fmla="*/ 192 h 208"/>
              <a:gd name="T8" fmla="*/ 480 w 624"/>
              <a:gd name="T9" fmla="*/ 144 h 208"/>
              <a:gd name="T10" fmla="*/ 624 w 624"/>
              <a:gd name="T11" fmla="*/ 0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208"/>
              <a:gd name="T20" fmla="*/ 624 w 624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208">
                <a:moveTo>
                  <a:pt x="0" y="0"/>
                </a:moveTo>
                <a:cubicBezTo>
                  <a:pt x="12" y="32"/>
                  <a:pt x="24" y="64"/>
                  <a:pt x="48" y="96"/>
                </a:cubicBezTo>
                <a:cubicBezTo>
                  <a:pt x="72" y="128"/>
                  <a:pt x="104" y="176"/>
                  <a:pt x="144" y="192"/>
                </a:cubicBezTo>
                <a:cubicBezTo>
                  <a:pt x="184" y="208"/>
                  <a:pt x="232" y="200"/>
                  <a:pt x="288" y="192"/>
                </a:cubicBezTo>
                <a:cubicBezTo>
                  <a:pt x="344" y="184"/>
                  <a:pt x="424" y="176"/>
                  <a:pt x="480" y="144"/>
                </a:cubicBezTo>
                <a:cubicBezTo>
                  <a:pt x="536" y="112"/>
                  <a:pt x="600" y="24"/>
                  <a:pt x="624" y="0"/>
                </a:cubicBezTo>
              </a:path>
            </a:pathLst>
          </a:custGeom>
          <a:noFill/>
          <a:ln w="1079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7" grpId="0" animBg="1"/>
      <p:bldP spid="31768" grpId="0" animBg="1"/>
      <p:bldP spid="31773" grpId="0" animBg="1"/>
      <p:bldP spid="31777" grpId="0" animBg="1"/>
      <p:bldP spid="317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770" y="4057233"/>
            <a:ext cx="6072230" cy="28007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Непоседа пёстрая, птица длиннохвостая,</a:t>
            </a:r>
          </a:p>
          <a:p>
            <a:pPr>
              <a:defRPr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Птица говорливая, самая болтливая.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imm\Desktop\1535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139952" cy="51125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1556792"/>
            <a:ext cx="38619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рока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7092280" y="1556792"/>
            <a:ext cx="288032" cy="144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11960" y="3284984"/>
            <a:ext cx="53937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Птица семейства вороновых,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</a:rPr>
              <a:t> белыми перьями в крыльях,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</a:rPr>
              <a:t>здающая характерный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крик- стрекотание.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4" y="5373216"/>
            <a:ext cx="412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Сорока стрекочет –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г</a:t>
            </a:r>
            <a:r>
              <a:rPr lang="ru-RU" sz="3600" b="1" dirty="0" smtClean="0">
                <a:solidFill>
                  <a:srgbClr val="C00000"/>
                </a:solidFill>
              </a:rPr>
              <a:t>остей  пророчит.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500563" cy="6084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214942" y="3571876"/>
            <a:ext cx="3429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dirty="0">
                <a:solidFill>
                  <a:srgbClr val="7030A0"/>
                </a:solidFill>
                <a:latin typeface="Calibri" pitchFamily="34" charset="0"/>
              </a:rPr>
              <a:t>С. </a:t>
            </a:r>
            <a:r>
              <a:rPr lang="ru-RU" sz="8800" b="1" dirty="0" smtClean="0">
                <a:solidFill>
                  <a:srgbClr val="7030A0"/>
                </a:solidFill>
                <a:latin typeface="Calibri" pitchFamily="34" charset="0"/>
              </a:rPr>
              <a:t>30, </a:t>
            </a:r>
            <a:r>
              <a:rPr lang="ru-RU" sz="8800" b="1" dirty="0">
                <a:solidFill>
                  <a:srgbClr val="7030A0"/>
                </a:solidFill>
                <a:latin typeface="Calibri" pitchFamily="34" charset="0"/>
              </a:rPr>
              <a:t>упр. </a:t>
            </a:r>
            <a:r>
              <a:rPr lang="ru-RU" sz="8800" b="1" dirty="0" smtClean="0">
                <a:solidFill>
                  <a:srgbClr val="7030A0"/>
                </a:solidFill>
                <a:latin typeface="Calibri" pitchFamily="34" charset="0"/>
              </a:rPr>
              <a:t>1</a:t>
            </a:r>
            <a:endParaRPr lang="ru-RU" sz="88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4500563" cy="6084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000625" y="3000375"/>
            <a:ext cx="3429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dirty="0">
                <a:solidFill>
                  <a:srgbClr val="7030A0"/>
                </a:solidFill>
                <a:latin typeface="Calibri" pitchFamily="34" charset="0"/>
              </a:rPr>
              <a:t>С. </a:t>
            </a:r>
            <a:r>
              <a:rPr lang="ru-RU" sz="8800" b="1" dirty="0" smtClean="0">
                <a:solidFill>
                  <a:srgbClr val="7030A0"/>
                </a:solidFill>
                <a:latin typeface="Calibri" pitchFamily="34" charset="0"/>
              </a:rPr>
              <a:t>30, </a:t>
            </a:r>
            <a:r>
              <a:rPr lang="ru-RU" sz="8800" b="1" dirty="0">
                <a:solidFill>
                  <a:srgbClr val="7030A0"/>
                </a:solidFill>
                <a:latin typeface="Calibri" pitchFamily="34" charset="0"/>
              </a:rPr>
              <a:t>упр.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5813" y="692696"/>
            <a:ext cx="56988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988840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Сколько окон у нас,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Столько и подпрыгнем раз.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Сколько в комнате углов,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Столько будет и наклонов.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Сколько девочек у нас,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Столько и присядем раз.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Jimm\Desktop\detia-8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628800"/>
            <a:ext cx="1763688" cy="2448272"/>
          </a:xfrm>
          <a:prstGeom prst="rect">
            <a:avLst/>
          </a:prstGeom>
          <a:noFill/>
        </p:spPr>
      </p:pic>
      <p:pic>
        <p:nvPicPr>
          <p:cNvPr id="4099" name="Picture 3" descr="C:\Users\Jimm\Desktop\detia-7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000504"/>
            <a:ext cx="1656184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143375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714876" y="3357562"/>
            <a:ext cx="40005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dirty="0">
                <a:solidFill>
                  <a:srgbClr val="7030A0"/>
                </a:solidFill>
                <a:latin typeface="Calibri" pitchFamily="34" charset="0"/>
              </a:rPr>
              <a:t>С. </a:t>
            </a:r>
            <a:r>
              <a:rPr lang="ru-RU" sz="8000" b="1" dirty="0" smtClean="0">
                <a:solidFill>
                  <a:srgbClr val="7030A0"/>
                </a:solidFill>
                <a:latin typeface="Calibri" pitchFamily="34" charset="0"/>
              </a:rPr>
              <a:t>30 </a:t>
            </a:r>
            <a:r>
              <a:rPr lang="ru-RU" sz="8000" b="1" dirty="0">
                <a:solidFill>
                  <a:srgbClr val="7030A0"/>
                </a:solidFill>
                <a:latin typeface="Calibri" pitchFamily="34" charset="0"/>
              </a:rPr>
              <a:t>упр. </a:t>
            </a:r>
            <a:r>
              <a:rPr lang="ru-RU" sz="8000" b="1" dirty="0" smtClean="0">
                <a:solidFill>
                  <a:srgbClr val="7030A0"/>
                </a:solidFill>
                <a:latin typeface="Calibri" pitchFamily="34" charset="0"/>
              </a:rPr>
              <a:t>1</a:t>
            </a:r>
            <a:endParaRPr lang="ru-RU" sz="80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57290" y="357166"/>
            <a:ext cx="77867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Вставь пропущенные буквы. Проверь их.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357430"/>
            <a:ext cx="83980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Ч…</a:t>
            </a:r>
            <a:r>
              <a:rPr lang="ru-RU" sz="5400" b="1" dirty="0" err="1" smtClean="0">
                <a:solidFill>
                  <a:srgbClr val="002060"/>
                </a:solidFill>
              </a:rPr>
              <a:t>сло</a:t>
            </a:r>
            <a:r>
              <a:rPr lang="ru-RU" sz="5400" b="1" dirty="0" smtClean="0">
                <a:solidFill>
                  <a:srgbClr val="002060"/>
                </a:solidFill>
              </a:rPr>
              <a:t>, л…сток, р…</a:t>
            </a:r>
            <a:r>
              <a:rPr lang="ru-RU" sz="5400" b="1" dirty="0" err="1" smtClean="0">
                <a:solidFill>
                  <a:srgbClr val="002060"/>
                </a:solidFill>
              </a:rPr>
              <a:t>са</a:t>
            </a:r>
            <a:r>
              <a:rPr lang="ru-RU" sz="5400" b="1" dirty="0" smtClean="0">
                <a:solidFill>
                  <a:srgbClr val="002060"/>
                </a:solidFill>
              </a:rPr>
              <a:t>, гл…за, х…</a:t>
            </a:r>
            <a:r>
              <a:rPr lang="ru-RU" sz="5400" b="1" dirty="0" err="1" smtClean="0">
                <a:solidFill>
                  <a:srgbClr val="002060"/>
                </a:solidFill>
              </a:rPr>
              <a:t>лмы</a:t>
            </a:r>
            <a:r>
              <a:rPr lang="ru-RU" sz="5400" b="1" dirty="0" smtClean="0">
                <a:solidFill>
                  <a:srgbClr val="002060"/>
                </a:solidFill>
              </a:rPr>
              <a:t>, к…</a:t>
            </a:r>
            <a:r>
              <a:rPr lang="ru-RU" sz="5400" b="1" dirty="0" err="1" smtClean="0">
                <a:solidFill>
                  <a:srgbClr val="002060"/>
                </a:solidFill>
              </a:rPr>
              <a:t>льцо</a:t>
            </a:r>
            <a:r>
              <a:rPr lang="ru-RU" sz="5400" b="1" dirty="0" smtClean="0">
                <a:solidFill>
                  <a:srgbClr val="002060"/>
                </a:solidFill>
              </a:rPr>
              <a:t>, гр…за, сл…</a:t>
            </a:r>
            <a:r>
              <a:rPr lang="ru-RU" sz="5400" b="1" dirty="0" err="1" smtClean="0">
                <a:solidFill>
                  <a:srgbClr val="002060"/>
                </a:solidFill>
              </a:rPr>
              <a:t>ва</a:t>
            </a:r>
            <a:r>
              <a:rPr lang="ru-RU" sz="5400" b="1" dirty="0" smtClean="0">
                <a:solidFill>
                  <a:srgbClr val="002060"/>
                </a:solidFill>
              </a:rPr>
              <a:t>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857892"/>
            <a:ext cx="888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Найди и подчеркни рифмующиеся слова.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285992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285992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2285992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3071810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3143248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3143248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3929066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3929066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00034" y="3929066"/>
            <a:ext cx="200026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596" y="4857760"/>
            <a:ext cx="200026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143375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643438" y="3000372"/>
            <a:ext cx="40005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dirty="0">
                <a:solidFill>
                  <a:srgbClr val="7030A0"/>
                </a:solidFill>
                <a:latin typeface="Calibri" pitchFamily="34" charset="0"/>
              </a:rPr>
              <a:t>С. </a:t>
            </a:r>
            <a:r>
              <a:rPr lang="ru-RU" sz="8000" b="1" dirty="0" smtClean="0">
                <a:solidFill>
                  <a:srgbClr val="7030A0"/>
                </a:solidFill>
                <a:latin typeface="Calibri" pitchFamily="34" charset="0"/>
              </a:rPr>
              <a:t>30 </a:t>
            </a:r>
            <a:r>
              <a:rPr lang="ru-RU" sz="8000" b="1" dirty="0">
                <a:solidFill>
                  <a:srgbClr val="7030A0"/>
                </a:solidFill>
                <a:latin typeface="Calibri" pitchFamily="34" charset="0"/>
              </a:rPr>
              <a:t>упр. </a:t>
            </a:r>
            <a:r>
              <a:rPr lang="ru-RU" sz="8000" b="1" dirty="0" smtClean="0">
                <a:solidFill>
                  <a:srgbClr val="7030A0"/>
                </a:solidFill>
                <a:latin typeface="Calibri" pitchFamily="34" charset="0"/>
              </a:rPr>
              <a:t>2</a:t>
            </a:r>
            <a:endParaRPr lang="ru-RU" sz="80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1182" y="500042"/>
            <a:ext cx="79528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Подпиши под рисунками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названия предметов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www.kids-price.ru/contentimg/pic135/size1/133_395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429000"/>
            <a:ext cx="2500310" cy="2024060"/>
          </a:xfrm>
          <a:prstGeom prst="rect">
            <a:avLst/>
          </a:prstGeom>
          <a:noFill/>
        </p:spPr>
      </p:pic>
      <p:pic>
        <p:nvPicPr>
          <p:cNvPr id="2054" name="Picture 6" descr="http://www.kids-price.ru/contentimg/pic135/size1/133_395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2357422" cy="2166936"/>
          </a:xfrm>
          <a:prstGeom prst="rect">
            <a:avLst/>
          </a:prstGeom>
          <a:noFill/>
        </p:spPr>
      </p:pic>
      <p:pic>
        <p:nvPicPr>
          <p:cNvPr id="2056" name="Picture 8" descr="http://i2.guns.ru/forums/icons/forum_pictures/001073/10732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71744"/>
            <a:ext cx="350043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3714" y="548680"/>
            <a:ext cx="720028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	 со словами: 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8800"/>
            <a:ext cx="3486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Овца        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708920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звезда       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789040"/>
            <a:ext cx="2295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земля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941168"/>
            <a:ext cx="2449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стрела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1772816"/>
            <a:ext cx="1683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3068960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4365104"/>
            <a:ext cx="185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лиса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2015717" y="1520789"/>
            <a:ext cx="216025" cy="1440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39552" y="2420888"/>
            <a:ext cx="360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591780" y="2672916"/>
            <a:ext cx="216025" cy="1440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59632" y="3501008"/>
            <a:ext cx="360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519772" y="3753036"/>
            <a:ext cx="216025" cy="1440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99592" y="4581128"/>
            <a:ext cx="360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663788" y="4905164"/>
            <a:ext cx="216025" cy="1440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691680" y="5733256"/>
            <a:ext cx="360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128284" y="1736812"/>
            <a:ext cx="216025" cy="1440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228184" y="2564904"/>
            <a:ext cx="360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416316" y="3032956"/>
            <a:ext cx="216025" cy="1440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940152" y="3933056"/>
            <a:ext cx="360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416316" y="4257092"/>
            <a:ext cx="216025" cy="1440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444208" y="5157192"/>
            <a:ext cx="360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aster03_background.gif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"/>
            <a:ext cx="9149701" cy="6858000"/>
          </a:xfrm>
          <a:prstGeom prst="rect">
            <a:avLst/>
          </a:prstGeom>
        </p:spPr>
      </p:pic>
      <p:pic>
        <p:nvPicPr>
          <p:cNvPr id="4" name="Содержимое 3" descr="c591a2fe9fc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3214686"/>
            <a:ext cx="1928826" cy="1928826"/>
          </a:xfrm>
        </p:spPr>
      </p:pic>
      <p:pic>
        <p:nvPicPr>
          <p:cNvPr id="5" name="Содержимое 3" descr="c591a2fe9fc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4962651">
            <a:off x="6332714" y="3260888"/>
            <a:ext cx="1980540" cy="1980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Мне купили два м….</a:t>
            </a:r>
            <a:r>
              <a:rPr lang="ru-RU" sz="6000" b="1" dirty="0" err="1" smtClean="0">
                <a:solidFill>
                  <a:srgbClr val="002060"/>
                </a:solidFill>
              </a:rPr>
              <a:t>ча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571472" y="2143116"/>
            <a:ext cx="2286016" cy="2286016"/>
            <a:chOff x="285720" y="3429000"/>
            <a:chExt cx="2296501" cy="2670728"/>
          </a:xfrm>
        </p:grpSpPr>
        <p:pic>
          <p:nvPicPr>
            <p:cNvPr id="6" name="Рисунок 5" descr="2c3233c3e33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5720" y="3429000"/>
              <a:ext cx="1653559" cy="1742034"/>
            </a:xfrm>
            <a:prstGeom prst="rect">
              <a:avLst/>
            </a:prstGeom>
          </p:spPr>
        </p:pic>
        <p:pic>
          <p:nvPicPr>
            <p:cNvPr id="8" name="Рисунок 7" descr="2c3233c3e33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8662" y="4357694"/>
              <a:ext cx="1653559" cy="1742034"/>
            </a:xfrm>
            <a:prstGeom prst="rect">
              <a:avLst/>
            </a:prstGeom>
          </p:spPr>
        </p:pic>
      </p:grpSp>
      <p:pic>
        <p:nvPicPr>
          <p:cNvPr id="9" name="Рисунок 8" descr="учени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2285992"/>
            <a:ext cx="2571768" cy="2810048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5072066" y="1500174"/>
            <a:ext cx="2357454" cy="1285884"/>
          </a:xfrm>
          <a:prstGeom prst="cloudCallout">
            <a:avLst>
              <a:gd name="adj1" fmla="val -73310"/>
              <a:gd name="adj2" fmla="val 1033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ru-RU" sz="8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0006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Над чем задумался мальчик?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Какой слог стоит под ударением?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Какие гласные можно написать ?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Чётко ли слышно, какую букву надо писать в безударном слоге?  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ids-price.ru/contentimg/pic135/size1/133_395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00306"/>
            <a:ext cx="2500310" cy="2024060"/>
          </a:xfrm>
          <a:prstGeom prst="rect">
            <a:avLst/>
          </a:prstGeom>
          <a:noFill/>
        </p:spPr>
      </p:pic>
      <p:pic>
        <p:nvPicPr>
          <p:cNvPr id="2054" name="Picture 6" descr="http://www.kids-price.ru/contentimg/pic135/size1/133_395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2357422" cy="2166936"/>
          </a:xfrm>
          <a:prstGeom prst="rect">
            <a:avLst/>
          </a:prstGeom>
          <a:noFill/>
        </p:spPr>
      </p:pic>
      <p:pic>
        <p:nvPicPr>
          <p:cNvPr id="2056" name="Picture 8" descr="http://i2.guns.ru/forums/icons/forum_pictures/001073/10732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85992"/>
            <a:ext cx="3500430" cy="3429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00100" y="4857760"/>
            <a:ext cx="1919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мячи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689288" y="5857892"/>
            <a:ext cx="252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мечи</a:t>
            </a:r>
            <a:endParaRPr lang="ru-RU" sz="5400" b="1" dirty="0">
              <a:solidFill>
                <a:srgbClr val="7030A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2643174" y="4929198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143768" y="5857892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43042" y="5715016"/>
            <a:ext cx="35719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86512" y="6643710"/>
            <a:ext cx="35719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15925"/>
            <a:ext cx="4500563" cy="6084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072066" y="3357562"/>
            <a:ext cx="3429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dirty="0">
                <a:solidFill>
                  <a:srgbClr val="7030A0"/>
                </a:solidFill>
                <a:latin typeface="Calibri" pitchFamily="34" charset="0"/>
              </a:rPr>
              <a:t>С. </a:t>
            </a:r>
            <a:r>
              <a:rPr lang="ru-RU" sz="7200" b="1" dirty="0" smtClean="0">
                <a:solidFill>
                  <a:srgbClr val="7030A0"/>
                </a:solidFill>
                <a:latin typeface="Calibri" pitchFamily="34" charset="0"/>
              </a:rPr>
              <a:t>30, </a:t>
            </a:r>
            <a:r>
              <a:rPr lang="ru-RU" sz="7200" b="1" dirty="0">
                <a:solidFill>
                  <a:srgbClr val="7030A0"/>
                </a:solidFill>
                <a:latin typeface="Calibri" pitchFamily="34" charset="0"/>
              </a:rPr>
              <a:t>упр. </a:t>
            </a:r>
            <a:r>
              <a:rPr lang="ru-RU" sz="7200" b="1" dirty="0" smtClean="0">
                <a:solidFill>
                  <a:srgbClr val="7030A0"/>
                </a:solidFill>
                <a:latin typeface="Calibri" pitchFamily="34" charset="0"/>
              </a:rPr>
              <a:t>3</a:t>
            </a:r>
            <a:endParaRPr lang="ru-RU" sz="72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276" y="1214422"/>
            <a:ext cx="3088127" cy="4000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3643306" y="5357826"/>
            <a:ext cx="52863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Calibri" pitchFamily="34" charset="0"/>
              </a:rPr>
              <a:t>Упр. 5, стр. 31</a:t>
            </a:r>
            <a:endParaRPr lang="ru-RU" sz="66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4102" name="Picture 6" descr="http://www.cantrust.ru/assets/images/catalog/anti_stress/7200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4143404" cy="3643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857232"/>
            <a:ext cx="835895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Всем спасибо за урок,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Он пойдёт ребятам впрок!</a:t>
            </a:r>
          </a:p>
        </p:txBody>
      </p:sp>
      <p:pic>
        <p:nvPicPr>
          <p:cNvPr id="32771" name="Рисунок 4" descr="post-70101-1236449698_thum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714620"/>
            <a:ext cx="3674473" cy="372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72816"/>
            <a:ext cx="34868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слоны       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924944"/>
            <a:ext cx="34868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коты       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05064"/>
            <a:ext cx="34868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моря       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157192"/>
            <a:ext cx="34868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      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916832"/>
            <a:ext cx="34868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дожди       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3212976"/>
            <a:ext cx="34868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поля    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4509120"/>
            <a:ext cx="34868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леса      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915816" y="1700808"/>
            <a:ext cx="288032" cy="144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835696" y="2636912"/>
            <a:ext cx="432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411760" y="2924944"/>
            <a:ext cx="288032" cy="144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403648" y="3789040"/>
            <a:ext cx="432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627784" y="3933056"/>
            <a:ext cx="288032" cy="144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691680" y="4797152"/>
            <a:ext cx="432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627784" y="5085184"/>
            <a:ext cx="288032" cy="144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475656" y="6021288"/>
            <a:ext cx="432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740352" y="1844824"/>
            <a:ext cx="288032" cy="144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156176" y="2780928"/>
            <a:ext cx="432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596336" y="3140968"/>
            <a:ext cx="288032" cy="144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588224" y="4005064"/>
            <a:ext cx="432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308304" y="4437112"/>
            <a:ext cx="288032" cy="144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444208" y="5373216"/>
            <a:ext cx="432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857232"/>
            <a:ext cx="65876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492897"/>
            <a:ext cx="91440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Упражнение в написании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 с безударными гласными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Jimm\Desktop\detia-4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786322"/>
            <a:ext cx="3384376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571625" y="714375"/>
            <a:ext cx="628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  <a:latin typeface="Calibri" pitchFamily="34" charset="0"/>
              </a:rPr>
              <a:t>Минутка чистописания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785813" y="1571625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Calibri" pitchFamily="34" charset="0"/>
              </a:rPr>
              <a:t>В тетрадке красиво и чисто пишу,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Calibri" pitchFamily="34" charset="0"/>
              </a:rPr>
              <a:t>Наклон соблюдаю и не спешу!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00372"/>
            <a:ext cx="2714625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5143504" y="5072074"/>
            <a:ext cx="23574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Calibri" pitchFamily="34" charset="0"/>
              </a:rPr>
              <a:t>С.30 </a:t>
            </a:r>
            <a:endParaRPr lang="ru-RU" sz="80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0612" y="1785926"/>
            <a:ext cx="488576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а</a:t>
            </a: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преля.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643314"/>
            <a:ext cx="78012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Кла</a:t>
            </a: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сс</a:t>
            </a: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ная р</a:t>
            </a: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а</a:t>
            </a: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1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527675" y="3446463"/>
            <a:ext cx="1368425" cy="865187"/>
            <a:chOff x="3168" y="240"/>
            <a:chExt cx="862" cy="545"/>
          </a:xfrm>
        </p:grpSpPr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42" name="Oval 14"/>
          <p:cNvSpPr>
            <a:spLocks noChangeArrowheads="1"/>
          </p:cNvSpPr>
          <p:nvPr/>
        </p:nvSpPr>
        <p:spPr bwMode="auto">
          <a:xfrm rot="1937574">
            <a:off x="5114925" y="46751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Rectangle 15"/>
          <p:cNvSpPr>
            <a:spLocks noChangeArrowheads="1"/>
          </p:cNvSpPr>
          <p:nvPr/>
        </p:nvSpPr>
        <p:spPr bwMode="auto">
          <a:xfrm rot="12019435" flipV="1">
            <a:off x="49037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Rectangle 16"/>
          <p:cNvSpPr>
            <a:spLocks noChangeArrowheads="1"/>
          </p:cNvSpPr>
          <p:nvPr/>
        </p:nvSpPr>
        <p:spPr bwMode="auto">
          <a:xfrm rot="493204">
            <a:off x="5549900" y="3806825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6629400" y="3810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H="1">
            <a:off x="5029200" y="3657600"/>
            <a:ext cx="720725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2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 flipH="1">
            <a:off x="5621338" y="4572000"/>
            <a:ext cx="1008062" cy="8191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4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5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  <p:bldP spid="22550" grpId="0" animBg="1"/>
      <p:bldP spid="2255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1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200400" y="914400"/>
            <a:ext cx="1828800" cy="865188"/>
            <a:chOff x="3168" y="240"/>
            <a:chExt cx="862" cy="545"/>
          </a:xfrm>
        </p:grpSpPr>
        <p:sp>
          <p:nvSpPr>
            <p:cNvPr id="22560" name="Oval 26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1" name="Rectangle 27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56" name="Oval 28"/>
          <p:cNvSpPr>
            <a:spLocks noChangeArrowheads="1"/>
          </p:cNvSpPr>
          <p:nvPr/>
        </p:nvSpPr>
        <p:spPr bwMode="auto">
          <a:xfrm rot="1937574">
            <a:off x="1858963" y="4710113"/>
            <a:ext cx="727075" cy="881062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Rectangle 29"/>
          <p:cNvSpPr>
            <a:spLocks noChangeArrowheads="1"/>
          </p:cNvSpPr>
          <p:nvPr/>
        </p:nvSpPr>
        <p:spPr bwMode="auto">
          <a:xfrm rot="12019435" flipV="1">
            <a:off x="1651000" y="4643438"/>
            <a:ext cx="1327150" cy="569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Rectangle 30"/>
          <p:cNvSpPr>
            <a:spLocks noChangeArrowheads="1"/>
          </p:cNvSpPr>
          <p:nvPr/>
        </p:nvSpPr>
        <p:spPr bwMode="auto">
          <a:xfrm rot="493204">
            <a:off x="3124200" y="16002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 flipH="1">
            <a:off x="2514600" y="4419600"/>
            <a:ext cx="1066800" cy="9906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4572000" y="1295400"/>
            <a:ext cx="2794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64" name="AutoShape 36"/>
          <p:cNvSpPr>
            <a:spLocks noChangeArrowheads="1"/>
          </p:cNvSpPr>
          <p:nvPr/>
        </p:nvSpPr>
        <p:spPr bwMode="auto">
          <a:xfrm>
            <a:off x="44958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5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 flipH="1">
            <a:off x="1828800" y="1066800"/>
            <a:ext cx="1676400" cy="4038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66" grpId="0" animBg="1"/>
      <p:bldP spid="8" grpId="0" animBg="1"/>
      <p:bldP spid="22564" grpId="0" animBg="1"/>
      <p:bldP spid="225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04" name="Oval 32"/>
          <p:cNvSpPr>
            <a:spLocks noChangeArrowheads="1"/>
          </p:cNvSpPr>
          <p:nvPr/>
        </p:nvSpPr>
        <p:spPr bwMode="auto">
          <a:xfrm rot="1937574">
            <a:off x="63246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 flipV="1">
            <a:off x="5715000" y="3429000"/>
            <a:ext cx="228600" cy="5334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20" name="AutoShape 48"/>
          <p:cNvSpPr>
            <a:spLocks noChangeArrowheads="1"/>
          </p:cNvSpPr>
          <p:nvPr/>
        </p:nvSpPr>
        <p:spPr bwMode="auto">
          <a:xfrm>
            <a:off x="5638800" y="3886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722" name="Freeform 50"/>
          <p:cNvSpPr>
            <a:spLocks/>
          </p:cNvSpPr>
          <p:nvPr/>
        </p:nvSpPr>
        <p:spPr bwMode="auto">
          <a:xfrm>
            <a:off x="5943600" y="3429000"/>
            <a:ext cx="1143000" cy="330200"/>
          </a:xfrm>
          <a:custGeom>
            <a:avLst/>
            <a:gdLst>
              <a:gd name="T0" fmla="*/ 0 w 624"/>
              <a:gd name="T1" fmla="*/ 0 h 208"/>
              <a:gd name="T2" fmla="*/ 48 w 624"/>
              <a:gd name="T3" fmla="*/ 96 h 208"/>
              <a:gd name="T4" fmla="*/ 144 w 624"/>
              <a:gd name="T5" fmla="*/ 192 h 208"/>
              <a:gd name="T6" fmla="*/ 288 w 624"/>
              <a:gd name="T7" fmla="*/ 192 h 208"/>
              <a:gd name="T8" fmla="*/ 480 w 624"/>
              <a:gd name="T9" fmla="*/ 144 h 208"/>
              <a:gd name="T10" fmla="*/ 624 w 624"/>
              <a:gd name="T11" fmla="*/ 0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208"/>
              <a:gd name="T20" fmla="*/ 624 w 624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208">
                <a:moveTo>
                  <a:pt x="0" y="0"/>
                </a:moveTo>
                <a:cubicBezTo>
                  <a:pt x="12" y="32"/>
                  <a:pt x="24" y="64"/>
                  <a:pt x="48" y="96"/>
                </a:cubicBezTo>
                <a:cubicBezTo>
                  <a:pt x="72" y="128"/>
                  <a:pt x="104" y="176"/>
                  <a:pt x="144" y="192"/>
                </a:cubicBezTo>
                <a:cubicBezTo>
                  <a:pt x="184" y="208"/>
                  <a:pt x="232" y="200"/>
                  <a:pt x="288" y="192"/>
                </a:cubicBezTo>
                <a:cubicBezTo>
                  <a:pt x="344" y="184"/>
                  <a:pt x="424" y="176"/>
                  <a:pt x="480" y="144"/>
                </a:cubicBezTo>
                <a:cubicBezTo>
                  <a:pt x="536" y="112"/>
                  <a:pt x="600" y="24"/>
                  <a:pt x="624" y="0"/>
                </a:cubicBezTo>
              </a:path>
            </a:pathLst>
          </a:custGeom>
          <a:noFill/>
          <a:ln w="1079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H="1">
            <a:off x="62484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4" grpId="0" animBg="1"/>
      <p:bldP spid="28706" grpId="0" animBg="1"/>
      <p:bldP spid="28716" grpId="0" animBg="1"/>
      <p:bldP spid="28720" grpId="0" animBg="1"/>
      <p:bldP spid="28722" grpId="0" animBg="1"/>
      <p:bldP spid="2870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351</Words>
  <Application>Microsoft Office PowerPoint</Application>
  <PresentationFormat>Экран (4:3)</PresentationFormat>
  <Paragraphs>83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Мне купили два м….ча.</vt:lpstr>
      <vt:lpstr>Слайд 21</vt:lpstr>
      <vt:lpstr>Слайд 22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Jimm</dc:creator>
  <cp:lastModifiedBy>Name</cp:lastModifiedBy>
  <cp:revision>23</cp:revision>
  <dcterms:created xsi:type="dcterms:W3CDTF">2011-03-24T15:15:39Z</dcterms:created>
  <dcterms:modified xsi:type="dcterms:W3CDTF">2011-04-10T07:48:10Z</dcterms:modified>
</cp:coreProperties>
</file>