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74" r:id="rId8"/>
    <p:sldId id="259" r:id="rId9"/>
    <p:sldId id="266" r:id="rId10"/>
    <p:sldId id="267" r:id="rId11"/>
    <p:sldId id="258" r:id="rId12"/>
    <p:sldId id="275" r:id="rId13"/>
    <p:sldId id="276" r:id="rId14"/>
    <p:sldId id="261" r:id="rId15"/>
    <p:sldId id="271" r:id="rId16"/>
    <p:sldId id="270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acher\Desktop\&#1089;&#1073;&#1086;&#1088;&#1085;&#1080;&#1082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acher\Desktop\&#1089;&#1073;&#1086;&#1088;&#1085;&#1080;&#1082;\&#1050;&#1085;&#1080;&#1075;&#1072;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0103813332420858"/>
                  <c:y val="0.1459041246530560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Лист1!$A$119:$A$121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Лист1!$B$119:$B$121</c:f>
              <c:numCache>
                <c:formatCode>0%</c:formatCode>
                <c:ptCount val="3"/>
                <c:pt idx="0">
                  <c:v>0.12000000000000002</c:v>
                </c:pt>
                <c:pt idx="1">
                  <c:v>0.5</c:v>
                </c:pt>
                <c:pt idx="2">
                  <c:v>0.38000000000000012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Лист1!$A$16</c:f>
              <c:strCache>
                <c:ptCount val="1"/>
                <c:pt idx="0">
                  <c:v>иду в школу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Лист1!$B$15:$G$15</c:f>
              <c:strCache>
                <c:ptCount val="6"/>
                <c:pt idx="0">
                  <c:v>с радостью</c:v>
                </c:pt>
                <c:pt idx="1">
                  <c:v>с равнодушием</c:v>
                </c:pt>
                <c:pt idx="2">
                  <c:v>испытываю гнев</c:v>
                </c:pt>
                <c:pt idx="3">
                  <c:v>со страхом</c:v>
                </c:pt>
                <c:pt idx="4">
                  <c:v>испытываю огорчение</c:v>
                </c:pt>
                <c:pt idx="5">
                  <c:v>удивление</c:v>
                </c:pt>
              </c:strCache>
            </c:strRef>
          </c:cat>
          <c:val>
            <c:numRef>
              <c:f>Лист1!$B$16:$G$16</c:f>
              <c:numCache>
                <c:formatCode>0%</c:formatCode>
                <c:ptCount val="6"/>
                <c:pt idx="0">
                  <c:v>0.66000000000000059</c:v>
                </c:pt>
                <c:pt idx="1">
                  <c:v>0.34000000000000008</c:v>
                </c:pt>
              </c:numCache>
            </c:numRef>
          </c:val>
        </c:ser>
        <c:ser>
          <c:idx val="1"/>
          <c:order val="1"/>
          <c:tx>
            <c:strRef>
              <c:f>Лист1!$A$17</c:f>
              <c:strCache>
                <c:ptCount val="1"/>
                <c:pt idx="0">
                  <c:v>сижу на уроке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Лист1!$B$15:$G$15</c:f>
              <c:strCache>
                <c:ptCount val="6"/>
                <c:pt idx="0">
                  <c:v>с радостью</c:v>
                </c:pt>
                <c:pt idx="1">
                  <c:v>с равнодушием</c:v>
                </c:pt>
                <c:pt idx="2">
                  <c:v>испытываю гнев</c:v>
                </c:pt>
                <c:pt idx="3">
                  <c:v>со страхом</c:v>
                </c:pt>
                <c:pt idx="4">
                  <c:v>испытываю огорчение</c:v>
                </c:pt>
                <c:pt idx="5">
                  <c:v>удивление</c:v>
                </c:pt>
              </c:strCache>
            </c:strRef>
          </c:cat>
          <c:val>
            <c:numRef>
              <c:f>Лист1!$B$17:$G$17</c:f>
              <c:numCache>
                <c:formatCode>0%</c:formatCode>
                <c:ptCount val="6"/>
                <c:pt idx="0">
                  <c:v>0.66000000000000059</c:v>
                </c:pt>
                <c:pt idx="1">
                  <c:v>0.27</c:v>
                </c:pt>
              </c:numCache>
            </c:numRef>
          </c:val>
        </c:ser>
        <c:ser>
          <c:idx val="2"/>
          <c:order val="2"/>
          <c:tx>
            <c:strRef>
              <c:f>Лист1!$A$18</c:f>
              <c:strCache>
                <c:ptCount val="1"/>
                <c:pt idx="0">
                  <c:v>общаюсь с одноклассниками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Лист1!$B$15:$G$15</c:f>
              <c:strCache>
                <c:ptCount val="6"/>
                <c:pt idx="0">
                  <c:v>с радостью</c:v>
                </c:pt>
                <c:pt idx="1">
                  <c:v>с равнодушием</c:v>
                </c:pt>
                <c:pt idx="2">
                  <c:v>испытываю гнев</c:v>
                </c:pt>
                <c:pt idx="3">
                  <c:v>со страхом</c:v>
                </c:pt>
                <c:pt idx="4">
                  <c:v>испытываю огорчение</c:v>
                </c:pt>
                <c:pt idx="5">
                  <c:v>удивление</c:v>
                </c:pt>
              </c:strCache>
            </c:strRef>
          </c:cat>
          <c:val>
            <c:numRef>
              <c:f>Лист1!$B$18:$G$18</c:f>
              <c:numCache>
                <c:formatCode>0.0%</c:formatCode>
                <c:ptCount val="6"/>
                <c:pt idx="0" formatCode="0%">
                  <c:v>0.72000000000000042</c:v>
                </c:pt>
                <c:pt idx="1">
                  <c:v>5.5000000000000021E-2</c:v>
                </c:pt>
              </c:numCache>
            </c:numRef>
          </c:val>
        </c:ser>
        <c:ser>
          <c:idx val="3"/>
          <c:order val="3"/>
          <c:tx>
            <c:strRef>
              <c:f>Лист1!$A$19</c:f>
              <c:strCache>
                <c:ptCount val="1"/>
                <c:pt idx="0">
                  <c:v>отвечаю у доски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Лист1!$B$15:$G$15</c:f>
              <c:strCache>
                <c:ptCount val="6"/>
                <c:pt idx="0">
                  <c:v>с радостью</c:v>
                </c:pt>
                <c:pt idx="1">
                  <c:v>с равнодушием</c:v>
                </c:pt>
                <c:pt idx="2">
                  <c:v>испытываю гнев</c:v>
                </c:pt>
                <c:pt idx="3">
                  <c:v>со страхом</c:v>
                </c:pt>
                <c:pt idx="4">
                  <c:v>испытываю огорчение</c:v>
                </c:pt>
                <c:pt idx="5">
                  <c:v>удивление</c:v>
                </c:pt>
              </c:strCache>
            </c:strRef>
          </c:cat>
          <c:val>
            <c:numRef>
              <c:f>Лист1!$B$19:$G$19</c:f>
              <c:numCache>
                <c:formatCode>0%</c:formatCode>
                <c:ptCount val="6"/>
                <c:pt idx="0">
                  <c:v>0.44000000000000006</c:v>
                </c:pt>
                <c:pt idx="1">
                  <c:v>0.16000000000000003</c:v>
                </c:pt>
                <c:pt idx="3">
                  <c:v>0.22000000000000003</c:v>
                </c:pt>
              </c:numCache>
            </c:numRef>
          </c:val>
        </c:ser>
        <c:ser>
          <c:idx val="4"/>
          <c:order val="4"/>
          <c:tx>
            <c:strRef>
              <c:f>Лист1!$A$20</c:f>
              <c:strCache>
                <c:ptCount val="1"/>
                <c:pt idx="0">
                  <c:v>со мной хочет поговорить учитель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Лист1!$B$15:$G$15</c:f>
              <c:strCache>
                <c:ptCount val="6"/>
                <c:pt idx="0">
                  <c:v>с радостью</c:v>
                </c:pt>
                <c:pt idx="1">
                  <c:v>с равнодушием</c:v>
                </c:pt>
                <c:pt idx="2">
                  <c:v>испытываю гнев</c:v>
                </c:pt>
                <c:pt idx="3">
                  <c:v>со страхом</c:v>
                </c:pt>
                <c:pt idx="4">
                  <c:v>испытываю огорчение</c:v>
                </c:pt>
                <c:pt idx="5">
                  <c:v>удивление</c:v>
                </c:pt>
              </c:strCache>
            </c:strRef>
          </c:cat>
          <c:val>
            <c:numRef>
              <c:f>Лист1!$B$20:$G$20</c:f>
              <c:numCache>
                <c:formatCode>0%</c:formatCode>
                <c:ptCount val="6"/>
                <c:pt idx="0">
                  <c:v>0.33000000000000035</c:v>
                </c:pt>
                <c:pt idx="1">
                  <c:v>0.16000000000000003</c:v>
                </c:pt>
                <c:pt idx="3">
                  <c:v>0.22000000000000003</c:v>
                </c:pt>
                <c:pt idx="5">
                  <c:v>0.27</c:v>
                </c:pt>
              </c:numCache>
            </c:numRef>
          </c:val>
        </c:ser>
        <c:ser>
          <c:idx val="5"/>
          <c:order val="5"/>
          <c:tx>
            <c:strRef>
              <c:f>Лист1!$A$21</c:f>
              <c:strCache>
                <c:ptCount val="1"/>
                <c:pt idx="0">
                  <c:v>иду из школы домой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Лист1!$B$15:$G$15</c:f>
              <c:strCache>
                <c:ptCount val="6"/>
                <c:pt idx="0">
                  <c:v>с радостью</c:v>
                </c:pt>
                <c:pt idx="1">
                  <c:v>с равнодушием</c:v>
                </c:pt>
                <c:pt idx="2">
                  <c:v>испытываю гнев</c:v>
                </c:pt>
                <c:pt idx="3">
                  <c:v>со страхом</c:v>
                </c:pt>
                <c:pt idx="4">
                  <c:v>испытываю огорчение</c:v>
                </c:pt>
                <c:pt idx="5">
                  <c:v>удивление</c:v>
                </c:pt>
              </c:strCache>
            </c:strRef>
          </c:cat>
          <c:val>
            <c:numRef>
              <c:f>Лист1!$B$21:$G$21</c:f>
              <c:numCache>
                <c:formatCode>0%</c:formatCode>
                <c:ptCount val="6"/>
                <c:pt idx="0">
                  <c:v>0.55000000000000004</c:v>
                </c:pt>
                <c:pt idx="1">
                  <c:v>0.22000000000000003</c:v>
                </c:pt>
                <c:pt idx="2">
                  <c:v>0.11000000000000001</c:v>
                </c:pt>
                <c:pt idx="4">
                  <c:v>0.11000000000000001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6400000"/>
        <c:axId val="86414080"/>
        <c:axId val="0"/>
      </c:bar3DChart>
      <c:catAx>
        <c:axId val="86400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6414080"/>
        <c:crosses val="autoZero"/>
        <c:auto val="1"/>
        <c:lblAlgn val="ctr"/>
        <c:lblOffset val="100"/>
        <c:noMultiLvlLbl val="0"/>
      </c:catAx>
      <c:valAx>
        <c:axId val="8641408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86400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423753280839874"/>
          <c:y val="6.2511665208515685E-2"/>
          <c:w val="0.64909580052493521"/>
          <c:h val="0.16267508228138153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Лист1!$B$31</c:f>
              <c:strCache>
                <c:ptCount val="1"/>
                <c:pt idx="0">
                  <c:v>никогда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Лист1!$A$32:$A$41</c:f>
              <c:strCache>
                <c:ptCount val="10"/>
                <c:pt idx="0">
                  <c:v>злость</c:v>
                </c:pt>
                <c:pt idx="1">
                  <c:v>стыд</c:v>
                </c:pt>
                <c:pt idx="2">
                  <c:v>страсть</c:v>
                </c:pt>
                <c:pt idx="3">
                  <c:v>обида</c:v>
                </c:pt>
                <c:pt idx="4">
                  <c:v>огорчение</c:v>
                </c:pt>
                <c:pt idx="5">
                  <c:v>удовлетворение</c:v>
                </c:pt>
                <c:pt idx="6">
                  <c:v>гордость</c:v>
                </c:pt>
                <c:pt idx="7">
                  <c:v>интерес</c:v>
                </c:pt>
                <c:pt idx="8">
                  <c:v>удивление</c:v>
                </c:pt>
                <c:pt idx="9">
                  <c:v>радость</c:v>
                </c:pt>
              </c:strCache>
            </c:strRef>
          </c:cat>
          <c:val>
            <c:numRef>
              <c:f>Лист1!$B$32:$B$41</c:f>
              <c:numCache>
                <c:formatCode>0%</c:formatCode>
                <c:ptCount val="10"/>
                <c:pt idx="0">
                  <c:v>0.2400000000000001</c:v>
                </c:pt>
                <c:pt idx="1">
                  <c:v>0.33000000000000035</c:v>
                </c:pt>
                <c:pt idx="2">
                  <c:v>0.58000000000000007</c:v>
                </c:pt>
                <c:pt idx="3">
                  <c:v>0.16</c:v>
                </c:pt>
                <c:pt idx="4">
                  <c:v>0.2400000000000001</c:v>
                </c:pt>
                <c:pt idx="5">
                  <c:v>8.0000000000000043E-2</c:v>
                </c:pt>
                <c:pt idx="7">
                  <c:v>6.0000000000000032E-2</c:v>
                </c:pt>
                <c:pt idx="8">
                  <c:v>7.0000000000000021E-2</c:v>
                </c:pt>
              </c:numCache>
            </c:numRef>
          </c:val>
        </c:ser>
        <c:ser>
          <c:idx val="1"/>
          <c:order val="1"/>
          <c:tx>
            <c:strRef>
              <c:f>Лист1!$C$31</c:f>
              <c:strCache>
                <c:ptCount val="1"/>
                <c:pt idx="0">
                  <c:v>редко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Лист1!$A$32:$A$41</c:f>
              <c:strCache>
                <c:ptCount val="10"/>
                <c:pt idx="0">
                  <c:v>злость</c:v>
                </c:pt>
                <c:pt idx="1">
                  <c:v>стыд</c:v>
                </c:pt>
                <c:pt idx="2">
                  <c:v>страсть</c:v>
                </c:pt>
                <c:pt idx="3">
                  <c:v>обида</c:v>
                </c:pt>
                <c:pt idx="4">
                  <c:v>огорчение</c:v>
                </c:pt>
                <c:pt idx="5">
                  <c:v>удовлетворение</c:v>
                </c:pt>
                <c:pt idx="6">
                  <c:v>гордость</c:v>
                </c:pt>
                <c:pt idx="7">
                  <c:v>интерес</c:v>
                </c:pt>
                <c:pt idx="8">
                  <c:v>удивление</c:v>
                </c:pt>
                <c:pt idx="9">
                  <c:v>радость</c:v>
                </c:pt>
              </c:strCache>
            </c:strRef>
          </c:cat>
          <c:val>
            <c:numRef>
              <c:f>Лист1!$C$32:$C$41</c:f>
              <c:numCache>
                <c:formatCode>0%</c:formatCode>
                <c:ptCount val="10"/>
                <c:pt idx="1">
                  <c:v>0.16</c:v>
                </c:pt>
                <c:pt idx="3">
                  <c:v>0.33000000000000035</c:v>
                </c:pt>
                <c:pt idx="4">
                  <c:v>0.4100000000000002</c:v>
                </c:pt>
                <c:pt idx="6">
                  <c:v>8.0000000000000043E-2</c:v>
                </c:pt>
                <c:pt idx="7">
                  <c:v>8.0000000000000043E-2</c:v>
                </c:pt>
                <c:pt idx="8">
                  <c:v>0.1</c:v>
                </c:pt>
                <c:pt idx="9">
                  <c:v>0.34</c:v>
                </c:pt>
              </c:numCache>
            </c:numRef>
          </c:val>
        </c:ser>
        <c:ser>
          <c:idx val="2"/>
          <c:order val="2"/>
          <c:tx>
            <c:strRef>
              <c:f>Лист1!$D$31</c:f>
              <c:strCache>
                <c:ptCount val="1"/>
                <c:pt idx="0">
                  <c:v>иногда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Лист1!$A$32:$A$41</c:f>
              <c:strCache>
                <c:ptCount val="10"/>
                <c:pt idx="0">
                  <c:v>злость</c:v>
                </c:pt>
                <c:pt idx="1">
                  <c:v>стыд</c:v>
                </c:pt>
                <c:pt idx="2">
                  <c:v>страсть</c:v>
                </c:pt>
                <c:pt idx="3">
                  <c:v>обида</c:v>
                </c:pt>
                <c:pt idx="4">
                  <c:v>огорчение</c:v>
                </c:pt>
                <c:pt idx="5">
                  <c:v>удовлетворение</c:v>
                </c:pt>
                <c:pt idx="6">
                  <c:v>гордость</c:v>
                </c:pt>
                <c:pt idx="7">
                  <c:v>интерес</c:v>
                </c:pt>
                <c:pt idx="8">
                  <c:v>удивление</c:v>
                </c:pt>
                <c:pt idx="9">
                  <c:v>радость</c:v>
                </c:pt>
              </c:strCache>
            </c:strRef>
          </c:cat>
          <c:val>
            <c:numRef>
              <c:f>Лист1!$D$32:$D$41</c:f>
              <c:numCache>
                <c:formatCode>0%</c:formatCode>
                <c:ptCount val="10"/>
                <c:pt idx="0">
                  <c:v>0.2400000000000001</c:v>
                </c:pt>
                <c:pt idx="1">
                  <c:v>0.2400000000000001</c:v>
                </c:pt>
                <c:pt idx="2">
                  <c:v>0.16</c:v>
                </c:pt>
                <c:pt idx="3">
                  <c:v>8.0000000000000043E-2</c:v>
                </c:pt>
                <c:pt idx="5">
                  <c:v>0.34</c:v>
                </c:pt>
                <c:pt idx="6">
                  <c:v>0.26</c:v>
                </c:pt>
                <c:pt idx="7">
                  <c:v>0.43000000000000022</c:v>
                </c:pt>
                <c:pt idx="8">
                  <c:v>0.33000000000000035</c:v>
                </c:pt>
              </c:numCache>
            </c:numRef>
          </c:val>
        </c:ser>
        <c:ser>
          <c:idx val="3"/>
          <c:order val="3"/>
          <c:tx>
            <c:strRef>
              <c:f>Лист1!$E$31</c:f>
              <c:strCache>
                <c:ptCount val="1"/>
                <c:pt idx="0">
                  <c:v>часто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Лист1!$A$32:$A$41</c:f>
              <c:strCache>
                <c:ptCount val="10"/>
                <c:pt idx="0">
                  <c:v>злость</c:v>
                </c:pt>
                <c:pt idx="1">
                  <c:v>стыд</c:v>
                </c:pt>
                <c:pt idx="2">
                  <c:v>страсть</c:v>
                </c:pt>
                <c:pt idx="3">
                  <c:v>обида</c:v>
                </c:pt>
                <c:pt idx="4">
                  <c:v>огорчение</c:v>
                </c:pt>
                <c:pt idx="5">
                  <c:v>удовлетворение</c:v>
                </c:pt>
                <c:pt idx="6">
                  <c:v>гордость</c:v>
                </c:pt>
                <c:pt idx="7">
                  <c:v>интерес</c:v>
                </c:pt>
                <c:pt idx="8">
                  <c:v>удивление</c:v>
                </c:pt>
                <c:pt idx="9">
                  <c:v>радость</c:v>
                </c:pt>
              </c:strCache>
            </c:strRef>
          </c:cat>
          <c:val>
            <c:numRef>
              <c:f>Лист1!$E$32:$E$41</c:f>
              <c:numCache>
                <c:formatCode>General</c:formatCode>
                <c:ptCount val="10"/>
                <c:pt idx="0" formatCode="0%">
                  <c:v>0.16</c:v>
                </c:pt>
                <c:pt idx="3" formatCode="0%">
                  <c:v>0.2400000000000001</c:v>
                </c:pt>
                <c:pt idx="4" formatCode="0%">
                  <c:v>8.0000000000000043E-2</c:v>
                </c:pt>
                <c:pt idx="5" formatCode="0%">
                  <c:v>0.58000000000000007</c:v>
                </c:pt>
                <c:pt idx="6" formatCode="0%">
                  <c:v>0.66000000000000059</c:v>
                </c:pt>
                <c:pt idx="7" formatCode="0%">
                  <c:v>0.43000000000000022</c:v>
                </c:pt>
                <c:pt idx="8" formatCode="0%">
                  <c:v>0.5</c:v>
                </c:pt>
                <c:pt idx="9" formatCode="0%">
                  <c:v>0.58000000000000007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5452672"/>
        <c:axId val="85454208"/>
        <c:axId val="0"/>
      </c:bar3DChart>
      <c:catAx>
        <c:axId val="854526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5454208"/>
        <c:crosses val="autoZero"/>
        <c:auto val="1"/>
        <c:lblAlgn val="ctr"/>
        <c:lblOffset val="100"/>
        <c:noMultiLvlLbl val="0"/>
      </c:catAx>
      <c:valAx>
        <c:axId val="854542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854526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513959895260675"/>
          <c:y val="1.3227696922564158E-2"/>
          <c:w val="0.40502994877963772"/>
          <c:h val="5.0527545550494365E-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Лист1!$B$47</c:f>
              <c:strCache>
                <c:ptCount val="1"/>
                <c:pt idx="0">
                  <c:v>имеют интерес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3065150636728929E-2"/>
                  <c:y val="-5.569556598974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613467232647934E-2"/>
                  <c:y val="-3.7130377326495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65150636728929E-2"/>
                  <c:y val="-5.569556598974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Лист1!$A$48:$A$50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Литературное чтение</c:v>
                </c:pt>
              </c:strCache>
            </c:strRef>
          </c:cat>
          <c:val>
            <c:numRef>
              <c:f>Лист1!$B$48:$B$50</c:f>
              <c:numCache>
                <c:formatCode>0%</c:formatCode>
                <c:ptCount val="3"/>
                <c:pt idx="0" formatCode="0.0%">
                  <c:v>0.38800000000000023</c:v>
                </c:pt>
                <c:pt idx="1">
                  <c:v>0.44</c:v>
                </c:pt>
                <c:pt idx="2">
                  <c:v>0.33000000000000035</c:v>
                </c:pt>
              </c:numCache>
            </c:numRef>
          </c:val>
        </c:ser>
        <c:ser>
          <c:idx val="1"/>
          <c:order val="1"/>
          <c:tx>
            <c:strRef>
              <c:f>Лист1!$C$47</c:f>
              <c:strCache>
                <c:ptCount val="1"/>
                <c:pt idx="0">
                  <c:v>не имеют интереса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1613467232647934E-2"/>
                  <c:y val="-1.624454008034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775251061214876E-2"/>
                  <c:y val="-2.5527134411965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323567657133872E-2"/>
                  <c:y val="-5.1054268823931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Лист1!$A$48:$A$50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Литературное чтение</c:v>
                </c:pt>
              </c:strCache>
            </c:strRef>
          </c:cat>
          <c:val>
            <c:numRef>
              <c:f>Лист1!$C$48:$C$50</c:f>
              <c:numCache>
                <c:formatCode>0.0%</c:formatCode>
                <c:ptCount val="3"/>
                <c:pt idx="0" formatCode="0%">
                  <c:v>0.61000000000000043</c:v>
                </c:pt>
                <c:pt idx="1">
                  <c:v>0.55500000000000005</c:v>
                </c:pt>
                <c:pt idx="2" formatCode="0%">
                  <c:v>0.66000000000000059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6497152"/>
        <c:axId val="86498688"/>
        <c:axId val="0"/>
      </c:bar3DChart>
      <c:catAx>
        <c:axId val="86497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6498688"/>
        <c:crosses val="autoZero"/>
        <c:auto val="1"/>
        <c:lblAlgn val="ctr"/>
        <c:lblOffset val="100"/>
        <c:noMultiLvlLbl val="0"/>
      </c:catAx>
      <c:valAx>
        <c:axId val="864986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86497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973615939895282"/>
          <c:y val="1.350503062117237E-2"/>
          <c:w val="0.46924648715477396"/>
          <c:h val="0.10477691806173592"/>
        </c:manualLayout>
      </c:layout>
      <c:overlay val="1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Лист1!$C$61</c:f>
              <c:strCache>
                <c:ptCount val="1"/>
                <c:pt idx="0">
                  <c:v>успквемось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4.6009380600223167E-3"/>
                  <c:y val="-6.4585938025665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336460200074386E-2"/>
                  <c:y val="-3.4777043552281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70106220081827E-2"/>
                  <c:y val="-6.4585938025665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Лист1!$A$62:$B$64</c:f>
              <c:multiLvlStrCache>
                <c:ptCount val="3"/>
                <c:lvl>
                  <c:pt idx="0">
                    <c:v>отличников -</c:v>
                  </c:pt>
                  <c:pt idx="1">
                    <c:v>отличник  -  1</c:v>
                  </c:pt>
                  <c:pt idx="2">
                    <c:v>отличник  -  1</c:v>
                  </c:pt>
                </c:lvl>
                <c:lvl>
                  <c:pt idx="0">
                    <c:v>2011-2012  
2 класс</c:v>
                  </c:pt>
                  <c:pt idx="1">
                    <c:v>2012-2013  
3 класс</c:v>
                  </c:pt>
                  <c:pt idx="2">
                    <c:v>2013-2014  
4 класс</c:v>
                  </c:pt>
                </c:lvl>
              </c:multiLvlStrCache>
            </c:multiLvlStrRef>
          </c:cat>
          <c:val>
            <c:numRef>
              <c:f>Лист1!$C$62:$C$64</c:f>
              <c:numCache>
                <c:formatCode>0%</c:formatCode>
                <c:ptCount val="3"/>
                <c:pt idx="0">
                  <c:v>0.85000000000000042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Лист1!$D$61</c:f>
              <c:strCache>
                <c:ptCount val="1"/>
                <c:pt idx="0">
                  <c:v>качество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dLbls>
            <c:dLbl>
              <c:idx val="1"/>
              <c:layout>
                <c:manualLayout>
                  <c:x val="2.4538336320119036E-2"/>
                  <c:y val="-4.968149078897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07198234012648E-2"/>
                  <c:y val="-3.9745192631178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Лист1!$A$62:$B$64</c:f>
              <c:multiLvlStrCache>
                <c:ptCount val="3"/>
                <c:lvl>
                  <c:pt idx="0">
                    <c:v>отличников -</c:v>
                  </c:pt>
                  <c:pt idx="1">
                    <c:v>отличник  -  1</c:v>
                  </c:pt>
                  <c:pt idx="2">
                    <c:v>отличник  -  1</c:v>
                  </c:pt>
                </c:lvl>
                <c:lvl>
                  <c:pt idx="0">
                    <c:v>2011-2012  
2 класс</c:v>
                  </c:pt>
                  <c:pt idx="1">
                    <c:v>2012-2013  
3 класс</c:v>
                  </c:pt>
                  <c:pt idx="2">
                    <c:v>2013-2014  
4 класс</c:v>
                  </c:pt>
                </c:lvl>
              </c:multiLvlStrCache>
            </c:multiLvlStrRef>
          </c:cat>
          <c:val>
            <c:numRef>
              <c:f>Лист1!$D$62:$D$64</c:f>
              <c:numCache>
                <c:formatCode>0%</c:formatCode>
                <c:ptCount val="3"/>
                <c:pt idx="1">
                  <c:v>0.54</c:v>
                </c:pt>
                <c:pt idx="2">
                  <c:v>0.63000000000000045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7676800"/>
        <c:axId val="87678336"/>
        <c:axId val="0"/>
      </c:bar3DChart>
      <c:catAx>
        <c:axId val="876768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7678336"/>
        <c:crosses val="autoZero"/>
        <c:auto val="1"/>
        <c:lblAlgn val="ctr"/>
        <c:lblOffset val="100"/>
        <c:noMultiLvlLbl val="0"/>
      </c:catAx>
      <c:valAx>
        <c:axId val="876783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87676800"/>
        <c:crosses val="autoZero"/>
        <c:crossBetween val="between"/>
      </c:valAx>
    </c:plotArea>
    <c:plotVisOnly val="1"/>
    <c:dispBlanksAs val="gap"/>
    <c:showDLblsOverMax val="0"/>
  </c:chart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7982940167141944E-2"/>
          <c:w val="0.98283130782912043"/>
          <c:h val="0.740655359281067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Лист1!$C$73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-3.1215803947054091E-3"/>
                  <c:y val="-1.959658803342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47111776174324E-2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431607894108208E-3"/>
                  <c:y val="-3.4294029058499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607901973527041E-3"/>
                  <c:y val="-3.6743602562678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Лист1!$A$74:$B$77</c:f>
              <c:multiLvlStrCache>
                <c:ptCount val="4"/>
                <c:lvl>
                  <c:pt idx="0">
                    <c:v>успеваемость</c:v>
                  </c:pt>
                  <c:pt idx="1">
                    <c:v>качество</c:v>
                  </c:pt>
                  <c:pt idx="2">
                    <c:v>успеваемость</c:v>
                  </c:pt>
                  <c:pt idx="3">
                    <c:v>качество</c:v>
                  </c:pt>
                </c:lvl>
                <c:lvl>
                  <c:pt idx="0">
                    <c:v>20121-2013</c:v>
                  </c:pt>
                  <c:pt idx="2">
                    <c:v>2013-2014</c:v>
                  </c:pt>
                </c:lvl>
              </c:multiLvlStrCache>
            </c:multiLvlStrRef>
          </c:cat>
          <c:val>
            <c:numRef>
              <c:f>Лист1!$C$74:$C$77</c:f>
              <c:numCache>
                <c:formatCode>0%</c:formatCode>
                <c:ptCount val="4"/>
                <c:pt idx="0">
                  <c:v>1</c:v>
                </c:pt>
                <c:pt idx="1">
                  <c:v>0.65000000000000058</c:v>
                </c:pt>
                <c:pt idx="2">
                  <c:v>1</c:v>
                </c:pt>
                <c:pt idx="3">
                  <c:v>0.68</c:v>
                </c:pt>
              </c:numCache>
            </c:numRef>
          </c:val>
        </c:ser>
        <c:ser>
          <c:idx val="1"/>
          <c:order val="1"/>
          <c:tx>
            <c:strRef>
              <c:f>Лист1!$D$73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7.8039509867635195E-3"/>
                  <c:y val="-3.4294029058499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8039509867635195E-3"/>
                  <c:y val="-2.2046161537606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607901973527041E-3"/>
                  <c:y val="-3.4294029058499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3647411841163344E-3"/>
                  <c:y val="-2.4495735041785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Лист1!$A$74:$B$77</c:f>
              <c:multiLvlStrCache>
                <c:ptCount val="4"/>
                <c:lvl>
                  <c:pt idx="0">
                    <c:v>успеваемость</c:v>
                  </c:pt>
                  <c:pt idx="1">
                    <c:v>качество</c:v>
                  </c:pt>
                  <c:pt idx="2">
                    <c:v>успеваемость</c:v>
                  </c:pt>
                  <c:pt idx="3">
                    <c:v>качество</c:v>
                  </c:pt>
                </c:lvl>
                <c:lvl>
                  <c:pt idx="0">
                    <c:v>20121-2013</c:v>
                  </c:pt>
                  <c:pt idx="2">
                    <c:v>2013-2014</c:v>
                  </c:pt>
                </c:lvl>
              </c:multiLvlStrCache>
            </c:multiLvlStrRef>
          </c:cat>
          <c:val>
            <c:numRef>
              <c:f>Лист1!$D$74:$D$77</c:f>
              <c:numCache>
                <c:formatCode>0%</c:formatCode>
                <c:ptCount val="4"/>
                <c:pt idx="0">
                  <c:v>1</c:v>
                </c:pt>
                <c:pt idx="1">
                  <c:v>0.56000000000000005</c:v>
                </c:pt>
                <c:pt idx="2">
                  <c:v>1</c:v>
                </c:pt>
                <c:pt idx="3" formatCode="0.0%">
                  <c:v>0.5780000000000004</c:v>
                </c:pt>
              </c:numCache>
            </c:numRef>
          </c:val>
        </c:ser>
        <c:ser>
          <c:idx val="2"/>
          <c:order val="2"/>
          <c:tx>
            <c:strRef>
              <c:f>Лист1!$E$73</c:f>
              <c:strCache>
                <c:ptCount val="1"/>
                <c:pt idx="0">
                  <c:v>литературное чтение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0925531381468939E-2"/>
                  <c:y val="-3.4294029058499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25531381468997E-2"/>
                  <c:y val="-4.4092323075213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823705920581134E-3"/>
                  <c:y val="-1.959658803342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86321578821626E-2"/>
                  <c:y val="-2.2046161537606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Лист1!$A$74:$B$77</c:f>
              <c:multiLvlStrCache>
                <c:ptCount val="4"/>
                <c:lvl>
                  <c:pt idx="0">
                    <c:v>успеваемость</c:v>
                  </c:pt>
                  <c:pt idx="1">
                    <c:v>качество</c:v>
                  </c:pt>
                  <c:pt idx="2">
                    <c:v>успеваемость</c:v>
                  </c:pt>
                  <c:pt idx="3">
                    <c:v>качество</c:v>
                  </c:pt>
                </c:lvl>
                <c:lvl>
                  <c:pt idx="0">
                    <c:v>20121-2013</c:v>
                  </c:pt>
                  <c:pt idx="2">
                    <c:v>2013-2014</c:v>
                  </c:pt>
                </c:lvl>
              </c:multiLvlStrCache>
            </c:multiLvlStrRef>
          </c:cat>
          <c:val>
            <c:numRef>
              <c:f>Лист1!$E$74:$E$77</c:f>
              <c:numCache>
                <c:formatCode>0%</c:formatCode>
                <c:ptCount val="4"/>
                <c:pt idx="0">
                  <c:v>1</c:v>
                </c:pt>
                <c:pt idx="1">
                  <c:v>0.65000000000000058</c:v>
                </c:pt>
                <c:pt idx="2">
                  <c:v>1</c:v>
                </c:pt>
                <c:pt idx="3" formatCode="0.0%">
                  <c:v>0.68400000000000005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7743872"/>
        <c:axId val="87770240"/>
        <c:axId val="0"/>
      </c:bar3DChart>
      <c:catAx>
        <c:axId val="87743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7770240"/>
        <c:crosses val="autoZero"/>
        <c:auto val="1"/>
        <c:lblAlgn val="ctr"/>
        <c:lblOffset val="100"/>
        <c:noMultiLvlLbl val="0"/>
      </c:catAx>
      <c:valAx>
        <c:axId val="877702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87743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36242344706856"/>
          <c:y val="1.3312919218431063E-2"/>
          <c:w val="0.29763757655293083"/>
          <c:h val="0.19481130183066092"/>
        </c:manualLayout>
      </c:layout>
      <c:overlay val="1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0"/>
          <c:dPt>
            <c:idx val="0"/>
            <c:bubble3D val="0"/>
            <c:explosion val="5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025328524469523"/>
                  <c:y val="-8.647075252733305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Лист1!$A$88:$A$90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Лист1!$B$88:$B$90</c:f>
              <c:numCache>
                <c:formatCode>0%</c:formatCode>
                <c:ptCount val="3"/>
                <c:pt idx="0">
                  <c:v>0.4200000000000001</c:v>
                </c:pt>
                <c:pt idx="1">
                  <c:v>0.58000000000000007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018089607977283E-2"/>
          <c:y val="0.10224306800049592"/>
          <c:w val="0.96596382078404541"/>
          <c:h val="0.771060864412810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Лист1!$A$104</c:f>
              <c:strCache>
                <c:ptCount val="1"/>
                <c:pt idx="0">
                  <c:v>иду в школу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Лист1!$B$103:$E$103</c:f>
              <c:strCache>
                <c:ptCount val="4"/>
                <c:pt idx="0">
                  <c:v>с радостью</c:v>
                </c:pt>
                <c:pt idx="1">
                  <c:v>с равнодушием</c:v>
                </c:pt>
                <c:pt idx="2">
                  <c:v>испытываю удивление</c:v>
                </c:pt>
                <c:pt idx="3">
                  <c:v>испытываю огорчение</c:v>
                </c:pt>
              </c:strCache>
            </c:strRef>
          </c:cat>
          <c:val>
            <c:numRef>
              <c:f>Лист1!$B$104:$E$104</c:f>
              <c:numCache>
                <c:formatCode>General</c:formatCode>
                <c:ptCount val="4"/>
                <c:pt idx="0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Лист1!$A$105</c:f>
              <c:strCache>
                <c:ptCount val="1"/>
                <c:pt idx="0">
                  <c:v>сижу на уроке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Лист1!$B$103:$E$103</c:f>
              <c:strCache>
                <c:ptCount val="4"/>
                <c:pt idx="0">
                  <c:v>с радостью</c:v>
                </c:pt>
                <c:pt idx="1">
                  <c:v>с равнодушием</c:v>
                </c:pt>
                <c:pt idx="2">
                  <c:v>испытываю удивление</c:v>
                </c:pt>
                <c:pt idx="3">
                  <c:v>испытываю огорчение</c:v>
                </c:pt>
              </c:strCache>
            </c:strRef>
          </c:cat>
          <c:val>
            <c:numRef>
              <c:f>Лист1!$B$105:$E$105</c:f>
              <c:numCache>
                <c:formatCode>0%</c:formatCode>
                <c:ptCount val="4"/>
                <c:pt idx="0">
                  <c:v>0.84000000000000041</c:v>
                </c:pt>
                <c:pt idx="1">
                  <c:v>0.15000000000000011</c:v>
                </c:pt>
              </c:numCache>
            </c:numRef>
          </c:val>
        </c:ser>
        <c:ser>
          <c:idx val="2"/>
          <c:order val="2"/>
          <c:tx>
            <c:strRef>
              <c:f>Лист1!$A$106</c:f>
              <c:strCache>
                <c:ptCount val="1"/>
                <c:pt idx="0">
                  <c:v>общаюсь содноклассниками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Лист1!$B$103:$E$103</c:f>
              <c:strCache>
                <c:ptCount val="4"/>
                <c:pt idx="0">
                  <c:v>с радостью</c:v>
                </c:pt>
                <c:pt idx="1">
                  <c:v>с равнодушием</c:v>
                </c:pt>
                <c:pt idx="2">
                  <c:v>испытываю удивление</c:v>
                </c:pt>
                <c:pt idx="3">
                  <c:v>испытываю огорчение</c:v>
                </c:pt>
              </c:strCache>
            </c:strRef>
          </c:cat>
          <c:val>
            <c:numRef>
              <c:f>Лист1!$B$106:$E$106</c:f>
              <c:numCache>
                <c:formatCode>General</c:formatCode>
                <c:ptCount val="4"/>
                <c:pt idx="0" formatCode="0%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Лист1!$A$107</c:f>
              <c:strCache>
                <c:ptCount val="1"/>
                <c:pt idx="0">
                  <c:v>отвечаю у доски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Лист1!$B$103:$E$103</c:f>
              <c:strCache>
                <c:ptCount val="4"/>
                <c:pt idx="0">
                  <c:v>с радостью</c:v>
                </c:pt>
                <c:pt idx="1">
                  <c:v>с равнодушием</c:v>
                </c:pt>
                <c:pt idx="2">
                  <c:v>испытываю удивление</c:v>
                </c:pt>
                <c:pt idx="3">
                  <c:v>испытываю огорчение</c:v>
                </c:pt>
              </c:strCache>
            </c:strRef>
          </c:cat>
          <c:val>
            <c:numRef>
              <c:f>Лист1!$B$107:$E$107</c:f>
              <c:numCache>
                <c:formatCode>0%</c:formatCode>
                <c:ptCount val="4"/>
                <c:pt idx="0">
                  <c:v>0.89</c:v>
                </c:pt>
                <c:pt idx="1">
                  <c:v>0.05</c:v>
                </c:pt>
              </c:numCache>
            </c:numRef>
          </c:val>
        </c:ser>
        <c:ser>
          <c:idx val="4"/>
          <c:order val="4"/>
          <c:tx>
            <c:strRef>
              <c:f>Лист1!$A$108</c:f>
              <c:strCache>
                <c:ptCount val="1"/>
                <c:pt idx="0">
                  <c:v>со мной хочет поговорить учитель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Лист1!$B$103:$E$103</c:f>
              <c:strCache>
                <c:ptCount val="4"/>
                <c:pt idx="0">
                  <c:v>с радостью</c:v>
                </c:pt>
                <c:pt idx="1">
                  <c:v>с равнодушием</c:v>
                </c:pt>
                <c:pt idx="2">
                  <c:v>испытываю удивление</c:v>
                </c:pt>
                <c:pt idx="3">
                  <c:v>испытываю огорчение</c:v>
                </c:pt>
              </c:strCache>
            </c:strRef>
          </c:cat>
          <c:val>
            <c:numRef>
              <c:f>Лист1!$B$108:$E$108</c:f>
              <c:numCache>
                <c:formatCode>General</c:formatCode>
                <c:ptCount val="4"/>
                <c:pt idx="0" formatCode="0%">
                  <c:v>0.84000000000000041</c:v>
                </c:pt>
                <c:pt idx="2" formatCode="0%">
                  <c:v>0.15000000000000011</c:v>
                </c:pt>
              </c:numCache>
            </c:numRef>
          </c:val>
        </c:ser>
        <c:ser>
          <c:idx val="5"/>
          <c:order val="5"/>
          <c:tx>
            <c:strRef>
              <c:f>Лист1!$A$109</c:f>
              <c:strCache>
                <c:ptCount val="1"/>
                <c:pt idx="0">
                  <c:v>иду из школы домой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Лист1!$B$103:$E$103</c:f>
              <c:strCache>
                <c:ptCount val="4"/>
                <c:pt idx="0">
                  <c:v>с радостью</c:v>
                </c:pt>
                <c:pt idx="1">
                  <c:v>с равнодушием</c:v>
                </c:pt>
                <c:pt idx="2">
                  <c:v>испытываю удивление</c:v>
                </c:pt>
                <c:pt idx="3">
                  <c:v>испытываю огорчение</c:v>
                </c:pt>
              </c:strCache>
            </c:strRef>
          </c:cat>
          <c:val>
            <c:numRef>
              <c:f>Лист1!$B$109:$E$109</c:f>
              <c:numCache>
                <c:formatCode>General</c:formatCode>
                <c:ptCount val="4"/>
                <c:pt idx="0" formatCode="0%">
                  <c:v>0.15000000000000011</c:v>
                </c:pt>
                <c:pt idx="3" formatCode="0%">
                  <c:v>0.84000000000000041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7874944"/>
        <c:axId val="86246528"/>
        <c:axId val="0"/>
      </c:bar3DChart>
      <c:catAx>
        <c:axId val="87874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6246528"/>
        <c:crosses val="autoZero"/>
        <c:auto val="1"/>
        <c:lblAlgn val="ctr"/>
        <c:lblOffset val="100"/>
        <c:noMultiLvlLbl val="0"/>
      </c:catAx>
      <c:valAx>
        <c:axId val="862465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8787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451531058617671"/>
          <c:y val="6.9561096529600561E-3"/>
          <c:w val="0.46159580052493449"/>
          <c:h val="0.39349518810148731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0.88958</cdr:x>
      <cdr:y>0.07042</cdr:y>
    </cdr:from>
    <cdr:to>
      <cdr:x>1</cdr:x>
      <cdr:y>0.24928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88832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0.88958</cdr:x>
      <cdr:y>0.07042</cdr:y>
    </cdr:from>
    <cdr:to>
      <cdr:x>1</cdr:x>
      <cdr:y>0.24928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60840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FC07B-3530-4121-AE84-98034FF1F66B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C78DB-E4FD-411B-AC3D-C88C1ED2D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A2F91-62DC-4C90-B3B0-CA9BC3A56F75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EDC23-1207-458C-8570-8F211655E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81DC6-5926-4150-BDC3-9D8FFC262E4A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7FBE0-4D9C-4B2A-B14C-0B42486A1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29C2-79D2-4450-BC55-4A616743BD18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A9556-BC96-48D2-B573-94486B60A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02B15-1A43-4E20-8684-B24D8E7EA643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21E4E-9337-4542-97CB-B0D71654A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2CA51-757F-4DF3-8663-48F4A28926D4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E9D1-4140-457D-8A6E-5C6344F13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7261-9D66-425C-A696-BE75685BEECA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A403-B48C-4F53-B6D6-276C621DE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B80CE-17AC-4E8A-AA45-3CE0D51ABA27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58AB8-C63E-469F-9950-B62487D96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F3E2-4BFB-4806-A8CB-C2F7F10482D2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A34E-4D90-4037-BBAE-A86550DF2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82C8E-EEF7-4C8F-9F81-114E4F6D3195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5799F-848D-4E21-B3FB-00549612F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E2ED-BF13-4ED2-AE83-8614A3227AD1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7CD1-DF77-4F9B-B49F-C026AB751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995206-FE38-4A54-8E3D-961535DB6D82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994AB6-AD91-4EC9-B16D-BF87E7C56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4" r:id="rId2"/>
    <p:sldLayoutId id="2147483672" r:id="rId3"/>
    <p:sldLayoutId id="2147483673" r:id="rId4"/>
    <p:sldLayoutId id="214748367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chart" Target="../charts/chart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2.xm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194868"/>
            <a:ext cx="5680720" cy="2520280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Кардакова М.В.,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учитель начальных классов МАОУ «СОШ № 10» г.Когалыма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2015 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357166"/>
            <a:ext cx="572419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Активная </a:t>
            </a:r>
          </a:p>
          <a:p>
            <a:pPr algn="ctr"/>
            <a:r>
              <a:rPr lang="ru-RU" sz="4800" b="1" cap="none" spc="0" dirty="0" smtClean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познавательная </a:t>
            </a:r>
          </a:p>
          <a:p>
            <a:pPr algn="ctr"/>
            <a:r>
              <a:rPr lang="ru-RU" sz="4800" b="1" cap="none" spc="0" dirty="0" smtClean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деятельность на</a:t>
            </a:r>
          </a:p>
          <a:p>
            <a:pPr algn="ctr"/>
            <a:r>
              <a:rPr lang="ru-RU" sz="4800" b="1" dirty="0" smtClean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уроках в </a:t>
            </a:r>
          </a:p>
          <a:p>
            <a:pPr algn="ctr"/>
            <a:r>
              <a:rPr lang="ru-RU" sz="4800" b="1" dirty="0" smtClean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начальной школе</a:t>
            </a:r>
            <a:r>
              <a:rPr lang="ru-RU" sz="4800" b="1" cap="none" spc="0" dirty="0" smtClean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11430"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3081293" cy="692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600"/>
              </a:lnSpc>
            </a:pPr>
            <a:r>
              <a:rPr lang="ru-RU" sz="54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</a:rPr>
              <a:t>Палитра</a:t>
            </a:r>
            <a:endParaRPr lang="ru-RU" sz="5400" dirty="0"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39552" y="332656"/>
          <a:ext cx="835292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9166" y="332656"/>
            <a:ext cx="4258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</a:rPr>
              <a:t>Расписание</a:t>
            </a:r>
            <a:endParaRPr lang="ru-RU" sz="5400" dirty="0"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052736"/>
          <a:ext cx="874846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4861" cy="1569660"/>
          </a:xfr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  <a:latin typeface="Arial" charset="0"/>
                <a:ea typeface="+mn-ea"/>
                <a:cs typeface="+mn-cs"/>
              </a:rPr>
              <a:t>Упражнения по развитию </a:t>
            </a:r>
            <a:br>
              <a:rPr lang="ru-RU" sz="48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  <a:latin typeface="Arial" charset="0"/>
                <a:ea typeface="+mn-ea"/>
                <a:cs typeface="+mn-cs"/>
              </a:rPr>
            </a:br>
            <a:r>
              <a:rPr lang="ru-RU" sz="48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  <a:latin typeface="Arial" charset="0"/>
                <a:ea typeface="+mn-ea"/>
                <a:cs typeface="+mn-cs"/>
              </a:rPr>
              <a:t>техники чтения</a:t>
            </a:r>
            <a:endParaRPr lang="ru-RU" sz="4800" b="1" dirty="0"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2000240"/>
            <a:ext cx="63579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lvl="0" indent="-450850">
              <a:buBlip>
                <a:blip r:embed="rId2"/>
              </a:buBlip>
            </a:pPr>
            <a:r>
              <a:rPr lang="ru-RU" sz="3200" b="1" dirty="0" smtClean="0"/>
              <a:t>«Кто быстрее?»</a:t>
            </a:r>
            <a:endParaRPr lang="ru-RU" sz="3200" dirty="0" smtClean="0"/>
          </a:p>
          <a:p>
            <a:pPr marL="450850" lvl="0" indent="-450850">
              <a:buBlip>
                <a:blip r:embed="rId2"/>
              </a:buBlip>
            </a:pPr>
            <a:r>
              <a:rPr lang="ru-RU" sz="3200" b="1" dirty="0" smtClean="0"/>
              <a:t>«Спринт»</a:t>
            </a:r>
            <a:endParaRPr lang="ru-RU" sz="3200" dirty="0" smtClean="0"/>
          </a:p>
          <a:p>
            <a:pPr marL="450850" lvl="0" indent="-450850">
              <a:buBlip>
                <a:blip r:embed="rId2"/>
              </a:buBlip>
            </a:pPr>
            <a:r>
              <a:rPr lang="ru-RU" sz="3200" b="1" dirty="0" smtClean="0"/>
              <a:t>«Губы»</a:t>
            </a:r>
            <a:endParaRPr lang="ru-RU" sz="3200" dirty="0" smtClean="0"/>
          </a:p>
          <a:p>
            <a:pPr marL="450850" lvl="0" indent="-450850">
              <a:buBlip>
                <a:blip r:embed="rId2"/>
              </a:buBlip>
            </a:pPr>
            <a:r>
              <a:rPr lang="ru-RU" sz="3200" b="1" dirty="0" smtClean="0"/>
              <a:t>«</a:t>
            </a:r>
            <a:r>
              <a:rPr lang="ru-RU" sz="3200" b="1" dirty="0" err="1" smtClean="0"/>
              <a:t>Фотоглаз</a:t>
            </a:r>
            <a:r>
              <a:rPr lang="ru-RU" sz="3200" b="1" dirty="0" smtClean="0"/>
              <a:t>»</a:t>
            </a:r>
            <a:endParaRPr lang="ru-RU" sz="3200" dirty="0" smtClean="0"/>
          </a:p>
          <a:p>
            <a:pPr marL="450850" lvl="0" indent="-450850">
              <a:buBlip>
                <a:blip r:embed="rId2"/>
              </a:buBlip>
            </a:pPr>
            <a:r>
              <a:rPr lang="ru-RU" sz="3200" b="1" dirty="0" smtClean="0"/>
              <a:t>«Финиш»</a:t>
            </a:r>
            <a:endParaRPr lang="ru-RU" sz="3200" dirty="0" smtClean="0"/>
          </a:p>
          <a:p>
            <a:pPr marL="450850" lvl="0" indent="-450850">
              <a:buBlip>
                <a:blip r:embed="rId2"/>
              </a:buBlip>
            </a:pPr>
            <a:r>
              <a:rPr lang="ru-RU" sz="3200" b="1" dirty="0" smtClean="0"/>
              <a:t>«Инструкция»</a:t>
            </a:r>
            <a:endParaRPr lang="ru-RU" sz="3200" dirty="0" smtClean="0"/>
          </a:p>
          <a:p>
            <a:pPr marL="450850" lvl="0" indent="-450850">
              <a:buBlip>
                <a:blip r:embed="rId2"/>
              </a:buBlip>
            </a:pPr>
            <a:r>
              <a:rPr lang="ru-RU" sz="3200" b="1" dirty="0" smtClean="0"/>
              <a:t>«Многократность чтения»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18456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329" y="332656"/>
            <a:ext cx="3968907" cy="830997"/>
          </a:xfr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  <a:latin typeface="Arial" charset="0"/>
                <a:ea typeface="+mn-ea"/>
                <a:cs typeface="+mn-cs"/>
              </a:rPr>
              <a:t>Формы</a:t>
            </a:r>
            <a:r>
              <a:rPr lang="ru-RU" sz="48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  <a:latin typeface="Arial" charset="0"/>
                <a:ea typeface="+mn-ea"/>
                <a:cs typeface="+mn-cs"/>
              </a:rPr>
              <a:t> урока</a:t>
            </a:r>
            <a:endParaRPr lang="ru-RU" sz="4800" b="1" dirty="0"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980728"/>
            <a:ext cx="7173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lvl="0" indent="-531813">
              <a:buBlip>
                <a:blip r:embed="rId2"/>
              </a:buBlip>
            </a:pPr>
            <a:r>
              <a:rPr lang="ru-RU" sz="2800" b="1" dirty="0" smtClean="0"/>
              <a:t>Урок-соревнование</a:t>
            </a:r>
            <a:endParaRPr lang="ru-RU" sz="2800" dirty="0" smtClean="0"/>
          </a:p>
          <a:p>
            <a:pPr marL="531813" lvl="0" indent="-531813">
              <a:buBlip>
                <a:blip r:embed="rId2"/>
              </a:buBlip>
            </a:pPr>
            <a:r>
              <a:rPr lang="ru-RU" sz="2800" b="1" dirty="0" smtClean="0"/>
              <a:t>Урок-конкурс</a:t>
            </a:r>
            <a:endParaRPr lang="ru-RU" sz="2800" dirty="0" smtClean="0"/>
          </a:p>
          <a:p>
            <a:pPr marL="531813" lvl="0" indent="-531813">
              <a:buBlip>
                <a:blip r:embed="rId2"/>
              </a:buBlip>
            </a:pPr>
            <a:r>
              <a:rPr lang="ru-RU" sz="2800" b="1" dirty="0" smtClean="0"/>
              <a:t>Урок-игра</a:t>
            </a:r>
            <a:endParaRPr lang="ru-RU" sz="2800" dirty="0" smtClean="0"/>
          </a:p>
          <a:p>
            <a:pPr marL="531813" lvl="0" indent="-531813">
              <a:buBlip>
                <a:blip r:embed="rId2"/>
              </a:buBlip>
            </a:pPr>
            <a:r>
              <a:rPr lang="ru-RU" sz="2800" b="1" dirty="0" smtClean="0"/>
              <a:t>Урок-путешествие</a:t>
            </a:r>
            <a:endParaRPr lang="ru-RU" sz="2800" dirty="0" smtClean="0"/>
          </a:p>
          <a:p>
            <a:pPr marL="531813" lvl="0" indent="-531813">
              <a:buBlip>
                <a:blip r:embed="rId2"/>
              </a:buBlip>
            </a:pPr>
            <a:r>
              <a:rPr lang="ru-RU" sz="2800" b="1" dirty="0" smtClean="0"/>
              <a:t>Урок-сказка</a:t>
            </a:r>
            <a:endParaRPr lang="ru-RU" sz="28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54933" y="3227497"/>
            <a:ext cx="7518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  <a:ea typeface="+mj-ea"/>
                <a:cs typeface="+mj-cs"/>
              </a:rPr>
              <a:t>Средства обучения </a:t>
            </a:r>
            <a:br>
              <a:rPr lang="ru-RU" sz="3600" b="1" dirty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  <a:ea typeface="+mj-ea"/>
                <a:cs typeface="+mj-cs"/>
              </a:rPr>
            </a:br>
            <a:r>
              <a:rPr lang="ru-RU" sz="3600" b="1" dirty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  <a:ea typeface="+mj-ea"/>
                <a:cs typeface="+mj-cs"/>
              </a:rPr>
              <a:t>занимательного характера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0608" y="4221088"/>
            <a:ext cx="62030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3"/>
              </a:buBlip>
            </a:pPr>
            <a:r>
              <a:rPr lang="ru-RU" sz="3200" b="1" dirty="0">
                <a:solidFill>
                  <a:prstClr val="black"/>
                </a:solidFill>
              </a:rPr>
              <a:t>«Мозговые атаки»</a:t>
            </a:r>
            <a:endParaRPr lang="ru-RU" sz="3200" dirty="0">
              <a:solidFill>
                <a:prstClr val="black"/>
              </a:solidFill>
            </a:endParaRPr>
          </a:p>
          <a:p>
            <a:pPr lvl="0">
              <a:buBlip>
                <a:blip r:embed="rId3"/>
              </a:buBlip>
            </a:pPr>
            <a:r>
              <a:rPr lang="ru-RU" sz="3200" b="1" dirty="0">
                <a:solidFill>
                  <a:prstClr val="black"/>
                </a:solidFill>
              </a:rPr>
              <a:t>«Аукционы идей»</a:t>
            </a:r>
            <a:endParaRPr lang="ru-RU" sz="3200" dirty="0">
              <a:solidFill>
                <a:prstClr val="black"/>
              </a:solidFill>
            </a:endParaRPr>
          </a:p>
          <a:p>
            <a:pPr lvl="0">
              <a:buBlip>
                <a:blip r:embed="rId3"/>
              </a:buBlip>
            </a:pPr>
            <a:r>
              <a:rPr lang="ru-RU" sz="3200" b="1" dirty="0">
                <a:solidFill>
                  <a:prstClr val="black"/>
                </a:solidFill>
              </a:rPr>
              <a:t>Игровые моменты</a:t>
            </a:r>
            <a:endParaRPr lang="ru-RU" sz="3200" dirty="0">
              <a:solidFill>
                <a:prstClr val="black"/>
              </a:solidFill>
            </a:endParaRPr>
          </a:p>
          <a:p>
            <a:pPr lvl="0">
              <a:buBlip>
                <a:blip r:embed="rId3"/>
              </a:buBlip>
            </a:pPr>
            <a:r>
              <a:rPr lang="ru-RU" sz="3200" b="1" dirty="0">
                <a:solidFill>
                  <a:prstClr val="black"/>
                </a:solidFill>
              </a:rPr>
              <a:t>Дидактические игры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6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139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</a:rPr>
              <a:t>Успеваемость и качество</a:t>
            </a:r>
            <a:endParaRPr lang="ru-RU" sz="4800" dirty="0"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67544" y="1196752"/>
          <a:ext cx="82809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45479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</a:rPr>
              <a:t>По предметам</a:t>
            </a:r>
            <a:endParaRPr lang="ru-RU" sz="4800" dirty="0"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83568" y="1124744"/>
          <a:ext cx="81369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142844" y="642918"/>
          <a:ext cx="900115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75223" y="332656"/>
            <a:ext cx="71866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</a:rPr>
              <a:t>«Наша школа», 4 класс</a:t>
            </a:r>
            <a:endParaRPr lang="ru-RU" sz="4800" dirty="0"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5" name="Рисунок 4" descr="ger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256510"/>
            <a:ext cx="1587302" cy="2196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4747" y="260648"/>
            <a:ext cx="6767045" cy="12721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600"/>
              </a:lnSpc>
            </a:pPr>
            <a:r>
              <a:rPr lang="ru-RU" sz="44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</a:rPr>
              <a:t>Результат диагностики </a:t>
            </a:r>
          </a:p>
          <a:p>
            <a:pPr algn="ctr">
              <a:lnSpc>
                <a:spcPts val="4600"/>
              </a:lnSpc>
            </a:pPr>
            <a:r>
              <a:rPr lang="ru-RU" sz="44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</a:rPr>
              <a:t>«Фотоальбом», 4 класс</a:t>
            </a:r>
            <a:endParaRPr lang="ru-RU" sz="4400" dirty="0"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4" name="Рисунок 3" descr="gerl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184502"/>
            <a:ext cx="1587302" cy="2196826"/>
          </a:xfrm>
          <a:prstGeom prst="rect">
            <a:avLst/>
          </a:prstGeom>
        </p:spPr>
      </p:pic>
      <p:pic>
        <p:nvPicPr>
          <p:cNvPr id="9" name="Рисунок 8" descr="радост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6137920"/>
            <a:ext cx="720080" cy="720080"/>
          </a:xfrm>
          <a:prstGeom prst="rect">
            <a:avLst/>
          </a:prstGeom>
        </p:spPr>
      </p:pic>
      <p:pic>
        <p:nvPicPr>
          <p:cNvPr id="10" name="Рисунок 9" descr="безразличие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6187000"/>
            <a:ext cx="671000" cy="671000"/>
          </a:xfrm>
          <a:prstGeom prst="rect">
            <a:avLst/>
          </a:prstGeom>
        </p:spPr>
      </p:pic>
      <p:pic>
        <p:nvPicPr>
          <p:cNvPr id="13" name="Рисунок 12" descr="огорчени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6165304"/>
            <a:ext cx="745668" cy="692696"/>
          </a:xfrm>
          <a:prstGeom prst="rect">
            <a:avLst/>
          </a:prstGeom>
        </p:spPr>
      </p:pic>
      <p:pic>
        <p:nvPicPr>
          <p:cNvPr id="14" name="Рисунок 13" descr="удивление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6165304"/>
            <a:ext cx="968471" cy="692696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/>
        </p:nvGraphicFramePr>
        <p:xfrm>
          <a:off x="467544" y="1412776"/>
          <a:ext cx="82089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logo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6192687" cy="51789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404664"/>
            <a:ext cx="7644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7791" y="293747"/>
            <a:ext cx="80292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Актуальность проблемы:</a:t>
            </a:r>
            <a:endParaRPr lang="ru-RU" sz="4800" b="1" cap="none" spc="0" dirty="0">
              <a:ln w="11430"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340768"/>
            <a:ext cx="6840760" cy="3108543"/>
          </a:xfrm>
          <a:prstGeom prst="rect">
            <a:avLst/>
          </a:prstGeom>
          <a:solidFill>
            <a:srgbClr val="FDEADA">
              <a:alpha val="45098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обучения и образования стала все более глубоко разрабатывать вопросы, как готовить человека, как формировать в нем общественную личность творца, строителя нового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общества, путём активного познания нового.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er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70" y="4572008"/>
            <a:ext cx="1955556" cy="2056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2121" y="293747"/>
            <a:ext cx="80405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Познавательный интерес</a:t>
            </a:r>
            <a:endParaRPr lang="ru-RU" sz="4800" b="1" cap="none" spc="0" dirty="0">
              <a:ln w="11430"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261204"/>
            <a:ext cx="6480720" cy="4524315"/>
          </a:xfrm>
          <a:prstGeom prst="rect">
            <a:avLst/>
          </a:prstGeom>
          <a:solidFill>
            <a:srgbClr val="FDEADA">
              <a:alpha val="45098"/>
            </a:srgbClr>
          </a:solidFill>
        </p:spPr>
        <p:txBody>
          <a:bodyPr wrap="square" rtlCol="0">
            <a:spAutoFit/>
          </a:bodyPr>
          <a:lstStyle/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особая избирательная направленность личности на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познание и избирательный характер,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выраженный в той или иной предметной области знаний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4783" y="416858"/>
            <a:ext cx="8075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Познавательная деятельность</a:t>
            </a:r>
            <a:endParaRPr lang="ru-RU" sz="4000" b="1" cap="none" spc="0" dirty="0">
              <a:ln w="11430"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484784"/>
            <a:ext cx="6696743" cy="3970318"/>
          </a:xfrm>
          <a:prstGeom prst="rect">
            <a:avLst/>
          </a:prstGeom>
          <a:solidFill>
            <a:srgbClr val="FDEADA">
              <a:alpha val="45098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это особый вид мыслительной деятельности, протекающий на продуктивном творческом уровне. Результативность познавательной деятельности выражается в выполнении логических операций, умениях планировать, корректировать, специальных умениях, соответствующих специфике предмета. </a:t>
            </a:r>
          </a:p>
        </p:txBody>
      </p:sp>
      <p:pic>
        <p:nvPicPr>
          <p:cNvPr id="5" name="Рисунок 4" descr="ger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4581128"/>
            <a:ext cx="1955556" cy="208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96053"/>
            <a:ext cx="8280920" cy="6247864"/>
          </a:xfrm>
          <a:prstGeom prst="rect">
            <a:avLst/>
          </a:prstGeom>
          <a:solidFill>
            <a:srgbClr val="FDEADA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/>
              <a:t>Я хожу в школу потому что:</a:t>
            </a:r>
            <a:endParaRPr lang="ru-RU" sz="1600" dirty="0"/>
          </a:p>
          <a:p>
            <a:r>
              <a:rPr lang="ru-RU" sz="1600" i="1" dirty="0"/>
              <a:t>А) Заставляют родители</a:t>
            </a:r>
            <a:endParaRPr lang="ru-RU" sz="1600" dirty="0"/>
          </a:p>
          <a:p>
            <a:r>
              <a:rPr lang="ru-RU" sz="1600" i="1" dirty="0"/>
              <a:t>Б) Так положено, все учатся</a:t>
            </a:r>
            <a:endParaRPr lang="ru-RU" sz="1600" dirty="0"/>
          </a:p>
          <a:p>
            <a:r>
              <a:rPr lang="ru-RU" sz="1600" i="1" dirty="0"/>
              <a:t>В) Хочу получить знания и в будущем хорошую профессию.</a:t>
            </a:r>
            <a:endParaRPr lang="ru-RU" sz="1600" dirty="0"/>
          </a:p>
          <a:p>
            <a:r>
              <a:rPr lang="ru-RU" sz="1600" i="1" dirty="0"/>
              <a:t>Г) мне нравится учиться</a:t>
            </a:r>
            <a:endParaRPr lang="ru-RU" sz="1600" dirty="0"/>
          </a:p>
          <a:p>
            <a:r>
              <a:rPr lang="ru-RU" sz="1600" b="1" dirty="0"/>
              <a:t>2. Если бы можно было не ходить в школу, то я:</a:t>
            </a:r>
            <a:endParaRPr lang="ru-RU" sz="1600" dirty="0"/>
          </a:p>
          <a:p>
            <a:r>
              <a:rPr lang="ru-RU" sz="1600" i="1" dirty="0"/>
              <a:t>А) с удовольствием не ходил бы</a:t>
            </a:r>
            <a:endParaRPr lang="ru-RU" sz="1600" dirty="0"/>
          </a:p>
          <a:p>
            <a:r>
              <a:rPr lang="ru-RU" sz="1600" i="1" dirty="0"/>
              <a:t>Б) ходил бы, мне нравиться считать себя учеником.</a:t>
            </a:r>
            <a:endParaRPr lang="ru-RU" sz="1600" dirty="0"/>
          </a:p>
          <a:p>
            <a:r>
              <a:rPr lang="ru-RU" sz="1600" i="1" dirty="0"/>
              <a:t>В) ходил бы на те уроки, которые мне интересны</a:t>
            </a:r>
            <a:endParaRPr lang="ru-RU" sz="1600" dirty="0"/>
          </a:p>
          <a:p>
            <a:r>
              <a:rPr lang="ru-RU" sz="1600" i="1" dirty="0"/>
              <a:t>Г) обязательно ходил бы, так как мне нравится узнавать новое о разных вещах.</a:t>
            </a:r>
            <a:endParaRPr lang="ru-RU" sz="1600" dirty="0"/>
          </a:p>
          <a:p>
            <a:r>
              <a:rPr lang="ru-RU" sz="1600" b="1" dirty="0"/>
              <a:t>3. Когда меня спрашивают о школе, я рассказываю о:</a:t>
            </a:r>
            <a:endParaRPr lang="ru-RU" sz="1600" dirty="0"/>
          </a:p>
          <a:p>
            <a:r>
              <a:rPr lang="ru-RU" sz="1600" i="1" dirty="0"/>
              <a:t>А) друзьях и забавных случаях</a:t>
            </a:r>
            <a:endParaRPr lang="ru-RU" sz="1600" dirty="0"/>
          </a:p>
          <a:p>
            <a:r>
              <a:rPr lang="ru-RU" sz="1600" i="1" dirty="0"/>
              <a:t>Б) том, что мы делали на уроках, какие оценки получил я и мои друзья</a:t>
            </a:r>
            <a:endParaRPr lang="ru-RU" sz="1600" dirty="0"/>
          </a:p>
          <a:p>
            <a:r>
              <a:rPr lang="ru-RU" sz="1600" i="1" dirty="0"/>
              <a:t>в) том, что я узнал интересного для себя</a:t>
            </a:r>
            <a:endParaRPr lang="ru-RU" sz="1600" dirty="0"/>
          </a:p>
          <a:p>
            <a:r>
              <a:rPr lang="ru-RU" sz="1600" i="1" dirty="0"/>
              <a:t>г) том, чему я научился и чему еще хочу научиться</a:t>
            </a:r>
            <a:endParaRPr lang="ru-RU" sz="1600" dirty="0"/>
          </a:p>
          <a:p>
            <a:r>
              <a:rPr lang="ru-RU" sz="1600" b="1" dirty="0"/>
              <a:t>4. Я считаю, что день в школе прошел удачно</a:t>
            </a:r>
            <a:endParaRPr lang="ru-RU" sz="1600" dirty="0"/>
          </a:p>
          <a:p>
            <a:r>
              <a:rPr lang="ru-RU" sz="1600" i="1" dirty="0"/>
              <a:t>А) учительница не обращала на меня внимание</a:t>
            </a:r>
            <a:endParaRPr lang="ru-RU" sz="1600" dirty="0"/>
          </a:p>
          <a:p>
            <a:r>
              <a:rPr lang="ru-RU" sz="1600" i="1" dirty="0"/>
              <a:t>Б) я получил хорошие оценки</a:t>
            </a:r>
            <a:endParaRPr lang="ru-RU" sz="1600" dirty="0"/>
          </a:p>
          <a:p>
            <a:r>
              <a:rPr lang="ru-RU" sz="1600" i="1" dirty="0"/>
              <a:t>В) были мои любимые уроки.</a:t>
            </a:r>
            <a:endParaRPr lang="ru-RU" sz="1600" dirty="0"/>
          </a:p>
          <a:p>
            <a:r>
              <a:rPr lang="ru-RU" sz="1600" i="1" dirty="0"/>
              <a:t>Г) я научился чему-то новому.</a:t>
            </a:r>
            <a:endParaRPr lang="ru-RU" sz="1600" dirty="0"/>
          </a:p>
          <a:p>
            <a:r>
              <a:rPr lang="ru-RU" sz="1600" b="1" dirty="0"/>
              <a:t>5. В школе мне нравится:</a:t>
            </a:r>
            <a:endParaRPr lang="ru-RU" sz="1600" dirty="0"/>
          </a:p>
          <a:p>
            <a:r>
              <a:rPr lang="ru-RU" sz="1600" i="1" dirty="0"/>
              <a:t>А) играть с друзьями на перемене</a:t>
            </a:r>
            <a:endParaRPr lang="ru-RU" sz="1600" dirty="0"/>
          </a:p>
          <a:p>
            <a:r>
              <a:rPr lang="ru-RU" sz="1600" i="1" dirty="0"/>
              <a:t>Б) быть учеником, носить портфель, отвечать на уроках.</a:t>
            </a:r>
            <a:endParaRPr lang="ru-RU" sz="1600" dirty="0"/>
          </a:p>
          <a:p>
            <a:r>
              <a:rPr lang="ru-RU" sz="1600" i="1" dirty="0"/>
              <a:t>в) заниматься любимым предметом.</a:t>
            </a:r>
            <a:endParaRPr lang="ru-RU" sz="1600" dirty="0"/>
          </a:p>
          <a:p>
            <a:r>
              <a:rPr lang="ru-RU" sz="1600" i="1" dirty="0"/>
              <a:t>Г) узнавать новое, находить ответы на трудные </a:t>
            </a:r>
            <a:r>
              <a:rPr lang="ru-RU" sz="1600" i="1" dirty="0" smtClean="0"/>
              <a:t>вопросы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68144" y="260648"/>
            <a:ext cx="28130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</a:rPr>
              <a:t>Анкета</a:t>
            </a:r>
            <a:endParaRPr lang="ru-RU" sz="6000" dirty="0"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96053"/>
            <a:ext cx="8280920" cy="6555641"/>
          </a:xfrm>
          <a:prstGeom prst="rect">
            <a:avLst/>
          </a:prstGeom>
          <a:solidFill>
            <a:srgbClr val="FDEADA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 smtClean="0"/>
              <a:t>6</a:t>
            </a:r>
            <a:r>
              <a:rPr lang="ru-RU" sz="1600" b="1" dirty="0"/>
              <a:t>. Особенно мне нравятся уроки, на которых: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А) мне удается незаметно заниматься своим делом.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Б) меня хвалят, ставят в пример другим.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В) я узнаю то, что мне интересно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Г) я могу научиться мыслить самостоятельно.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b="1" dirty="0"/>
              <a:t>7. Я считаю, что урок скучный, если: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А) приходится много писать, считать, работать.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Б) заниматься однообразным неинтересным делом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В) этот предмет мне не нравится (какой?)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Г) во время урока не возникает вопросов, для решения которых нужно</a:t>
            </a:r>
            <a:r>
              <a:rPr lang="ru-RU" sz="1600" dirty="0"/>
              <a:t> </a:t>
            </a:r>
            <a:r>
              <a:rPr lang="ru-RU" sz="1600" i="1" dirty="0"/>
              <a:t>узнать еще что-то.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b="1" dirty="0"/>
              <a:t>8. Во время каникул я: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А) отдыхаю от школы и никогда о ней не думаю.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Б) иногда играю в школу, мне не хватает ее.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В) читаю кое-что по своим любимым предметам.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Г) часто пытаюсь найти объяснение разным явлениям, пользуясь знаниями, полученными в школе.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b="1" dirty="0"/>
              <a:t>9. Когда я выполняю домашнее задание, то я: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А) очень спешу и иногда забываю про некоторые задания.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Б) не очень стараюсь, но пытаюсь сделать все.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В) аккуратно делаю то, что мне нравится и кое-как остальное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Г) делаю все с удовольствием, мне нравится работать самостоятельно.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b="1" dirty="0"/>
              <a:t>10. В школе мне не нравится: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А) сидеть на уроках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Б) выполнять трудные задания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В) то, что приходится учить и предметы, которые мне не нравятся</a:t>
            </a:r>
            <a:endParaRPr lang="ru-RU" sz="1600" dirty="0"/>
          </a:p>
          <a:p>
            <a:pPr>
              <a:lnSpc>
                <a:spcPts val="1800"/>
              </a:lnSpc>
            </a:pPr>
            <a:r>
              <a:rPr lang="ru-RU" sz="1600" i="1" dirty="0"/>
              <a:t>Г) то, что все задания учат мыслить самостоятельно</a:t>
            </a:r>
            <a:endParaRPr lang="ru-RU" sz="1600" dirty="0"/>
          </a:p>
          <a:p>
            <a:pPr>
              <a:lnSpc>
                <a:spcPts val="1800"/>
              </a:lnSpc>
            </a:pP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68144" y="188640"/>
            <a:ext cx="28130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</a:rPr>
              <a:t>Анкета</a:t>
            </a:r>
            <a:endParaRPr lang="ru-RU" sz="6000" dirty="0"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142844" y="714356"/>
          <a:ext cx="9001156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75223" y="332656"/>
            <a:ext cx="71866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</a:rPr>
              <a:t>«Наша школа», 2 класс</a:t>
            </a:r>
            <a:endParaRPr lang="ru-RU" sz="4800" dirty="0"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5" name="Рисунок 4" descr="gerl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256510"/>
            <a:ext cx="1587302" cy="2196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0790" y="260648"/>
            <a:ext cx="73549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</a:rPr>
              <a:t> Методика «Фотоальбом»</a:t>
            </a:r>
            <a:endParaRPr lang="ru-RU" sz="4400" dirty="0"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2" y="1124744"/>
          <a:ext cx="7344815" cy="1436700"/>
        </p:xfrm>
        <a:graphic>
          <a:graphicData uri="http://schemas.openxmlformats.org/drawingml/2006/table">
            <a:tbl>
              <a:tblPr/>
              <a:tblGrid>
                <a:gridCol w="2448027"/>
                <a:gridCol w="2448027"/>
                <a:gridCol w="2448761"/>
              </a:tblGrid>
              <a:tr h="613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Я иду в школу</a:t>
                      </a:r>
                    </a:p>
                  </a:txBody>
                  <a:tcPr marL="65758" marR="6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Я сижу на уроке</a:t>
                      </a:r>
                    </a:p>
                  </a:txBody>
                  <a:tcPr marL="65758" marR="6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Я общаюсь с одноклассниками</a:t>
                      </a:r>
                    </a:p>
                  </a:txBody>
                  <a:tcPr marL="65758" marR="6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>
                        <a:alpha val="45098"/>
                      </a:srgbClr>
                    </a:solidFill>
                  </a:tcPr>
                </a:tc>
              </a:tr>
              <a:tr h="613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Я отвечаю у доски</a:t>
                      </a:r>
                    </a:p>
                  </a:txBody>
                  <a:tcPr marL="65758" marR="6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Со мной хочет поговорить учительница</a:t>
                      </a:r>
                    </a:p>
                  </a:txBody>
                  <a:tcPr marL="65758" marR="6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Я иду из школы домой</a:t>
                      </a:r>
                    </a:p>
                  </a:txBody>
                  <a:tcPr marL="65758" marR="6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>
                        <a:alpha val="45098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безразличие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36912"/>
            <a:ext cx="1296144" cy="1296144"/>
          </a:xfrm>
          <a:prstGeom prst="rect">
            <a:avLst/>
          </a:prstGeom>
        </p:spPr>
      </p:pic>
      <p:pic>
        <p:nvPicPr>
          <p:cNvPr id="8" name="Рисунок 7" descr="радость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564904"/>
            <a:ext cx="1551046" cy="1551046"/>
          </a:xfrm>
          <a:prstGeom prst="rect">
            <a:avLst/>
          </a:prstGeom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539553" y="1988840"/>
            <a:ext cx="2808312" cy="2664296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1870423"/>
                <a:gd name="adj2" fmla="val 54701"/>
              </a:avLst>
            </a:prstTxWarp>
          </a:bodyPr>
          <a:lstStyle/>
          <a:p>
            <a:pPr algn="ctr" rtl="0"/>
            <a:r>
              <a:rPr lang="ru-RU" sz="32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безразличие</a:t>
            </a:r>
            <a:endParaRPr lang="ru-RU" sz="32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3203848" y="2060848"/>
            <a:ext cx="2808312" cy="2664296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1870423"/>
                <a:gd name="adj2" fmla="val 54701"/>
              </a:avLst>
            </a:prstTxWarp>
          </a:bodyPr>
          <a:lstStyle/>
          <a:p>
            <a:pPr algn="ctr" rtl="0"/>
            <a:r>
              <a:rPr lang="ru-RU" sz="32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радость</a:t>
            </a:r>
            <a:endParaRPr lang="ru-RU" sz="32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3" name="Рисунок 12" descr="страх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20888"/>
            <a:ext cx="1636350" cy="1656184"/>
          </a:xfrm>
          <a:prstGeom prst="rect">
            <a:avLst/>
          </a:prstGeom>
        </p:spPr>
      </p:pic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5868144" y="2060848"/>
            <a:ext cx="2808312" cy="2664296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1870423"/>
                <a:gd name="adj2" fmla="val 54701"/>
              </a:avLst>
            </a:prstTxWarp>
          </a:bodyPr>
          <a:lstStyle/>
          <a:p>
            <a:pPr algn="ctr" rtl="0"/>
            <a:r>
              <a:rPr lang="ru-RU" sz="32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страх</a:t>
            </a:r>
            <a:endParaRPr lang="ru-RU" sz="32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5" name="Рисунок 14" descr="огорчение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653136"/>
            <a:ext cx="1584176" cy="1471639"/>
          </a:xfrm>
          <a:prstGeom prst="rect">
            <a:avLst/>
          </a:prstGeom>
        </p:spPr>
      </p:pic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39552" y="4193704"/>
            <a:ext cx="2808312" cy="2664296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1870423"/>
                <a:gd name="adj2" fmla="val 54701"/>
              </a:avLst>
            </a:prstTxWarp>
          </a:bodyPr>
          <a:lstStyle/>
          <a:p>
            <a:pPr algn="ctr" rtl="0"/>
            <a:r>
              <a:rPr lang="ru-RU" sz="32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огорчение</a:t>
            </a:r>
            <a:endParaRPr lang="ru-RU" sz="32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7" name="Рисунок 16" descr="гнев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97152"/>
            <a:ext cx="1627456" cy="1215167"/>
          </a:xfrm>
          <a:prstGeom prst="rect">
            <a:avLst/>
          </a:prstGeom>
        </p:spPr>
      </p:pic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3131840" y="4193704"/>
            <a:ext cx="2808312" cy="2664296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1870423"/>
                <a:gd name="adj2" fmla="val 54701"/>
              </a:avLst>
            </a:prstTxWarp>
          </a:bodyPr>
          <a:lstStyle/>
          <a:p>
            <a:pPr algn="ctr" rtl="0"/>
            <a:r>
              <a:rPr lang="ru-RU" sz="32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гнев</a:t>
            </a:r>
            <a:endParaRPr lang="ru-RU" sz="32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9" name="Рисунок 18" descr="удивление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581128"/>
            <a:ext cx="2088232" cy="1493601"/>
          </a:xfrm>
          <a:prstGeom prst="rect">
            <a:avLst/>
          </a:prstGeom>
        </p:spPr>
      </p:pic>
      <p:sp>
        <p:nvSpPr>
          <p:cNvPr id="20" name="WordArt 5"/>
          <p:cNvSpPr>
            <a:spLocks noChangeArrowheads="1" noChangeShapeType="1" noTextEdit="1"/>
          </p:cNvSpPr>
          <p:nvPr/>
        </p:nvSpPr>
        <p:spPr bwMode="auto">
          <a:xfrm>
            <a:off x="5868144" y="4193704"/>
            <a:ext cx="2808312" cy="2664296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1870423"/>
                <a:gd name="adj2" fmla="val 54701"/>
              </a:avLst>
            </a:prstTxWarp>
          </a:bodyPr>
          <a:lstStyle/>
          <a:p>
            <a:pPr algn="ctr" rtl="0"/>
            <a:r>
              <a:rPr lang="ru-RU" sz="32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удивление</a:t>
            </a:r>
            <a:endParaRPr lang="ru-RU" sz="32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221" grpId="0"/>
      <p:bldP spid="11" grpId="0"/>
      <p:bldP spid="14" grpId="0"/>
      <p:bldP spid="16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4747" y="260648"/>
            <a:ext cx="6767044" cy="12721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4600"/>
              </a:lnSpc>
            </a:pPr>
            <a:r>
              <a:rPr lang="ru-RU" sz="44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</a:rPr>
              <a:t>Результат диагностики </a:t>
            </a:r>
          </a:p>
          <a:p>
            <a:pPr algn="ctr">
              <a:lnSpc>
                <a:spcPts val="4600"/>
              </a:lnSpc>
            </a:pPr>
            <a:r>
              <a:rPr lang="ru-RU" sz="44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8100000" scaled="1"/>
                  <a:tileRect/>
                </a:gradFill>
              </a:rPr>
              <a:t>«Фотоальбом», 2 класс</a:t>
            </a:r>
            <a:endParaRPr lang="ru-RU" sz="4400" dirty="0"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4" name="Рисунок 3" descr="gerl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184502"/>
            <a:ext cx="1587302" cy="2196826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0" y="1412776"/>
          <a:ext cx="9144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 descr="радост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6137920"/>
            <a:ext cx="720080" cy="720080"/>
          </a:xfrm>
          <a:prstGeom prst="rect">
            <a:avLst/>
          </a:prstGeom>
        </p:spPr>
      </p:pic>
      <p:pic>
        <p:nvPicPr>
          <p:cNvPr id="10" name="Рисунок 9" descr="безразличие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6187000"/>
            <a:ext cx="671000" cy="671000"/>
          </a:xfrm>
          <a:prstGeom prst="rect">
            <a:avLst/>
          </a:prstGeom>
        </p:spPr>
      </p:pic>
      <p:pic>
        <p:nvPicPr>
          <p:cNvPr id="11" name="Рисунок 10" descr="гнев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6290905"/>
            <a:ext cx="759502" cy="567095"/>
          </a:xfrm>
          <a:prstGeom prst="rect">
            <a:avLst/>
          </a:prstGeom>
        </p:spPr>
      </p:pic>
      <p:pic>
        <p:nvPicPr>
          <p:cNvPr id="12" name="Рисунок 11" descr="страх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6113099"/>
            <a:ext cx="834182" cy="844293"/>
          </a:xfrm>
          <a:prstGeom prst="rect">
            <a:avLst/>
          </a:prstGeom>
        </p:spPr>
      </p:pic>
      <p:pic>
        <p:nvPicPr>
          <p:cNvPr id="13" name="Рисунок 12" descr="огорчение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46612" y="6192688"/>
            <a:ext cx="745668" cy="692696"/>
          </a:xfrm>
          <a:prstGeom prst="rect">
            <a:avLst/>
          </a:prstGeom>
        </p:spPr>
      </p:pic>
      <p:pic>
        <p:nvPicPr>
          <p:cNvPr id="14" name="Рисунок 13" descr="удивление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68344" y="6165304"/>
            <a:ext cx="968471" cy="69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783</Words>
  <Application>Microsoft Office PowerPoint</Application>
  <PresentationFormat>Экран (4:3)</PresentationFormat>
  <Paragraphs>137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 по развитию  техники чтения</vt:lpstr>
      <vt:lpstr>Формы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48</cp:revision>
  <dcterms:created xsi:type="dcterms:W3CDTF">2011-01-05T18:53:09Z</dcterms:created>
  <dcterms:modified xsi:type="dcterms:W3CDTF">2015-09-16T11:48:55Z</dcterms:modified>
</cp:coreProperties>
</file>