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8" r:id="rId2"/>
    <p:sldId id="262" r:id="rId3"/>
    <p:sldId id="264" r:id="rId4"/>
    <p:sldId id="263" r:id="rId5"/>
    <p:sldId id="269" r:id="rId6"/>
    <p:sldId id="270" r:id="rId7"/>
    <p:sldId id="265" r:id="rId8"/>
    <p:sldId id="266" r:id="rId9"/>
    <p:sldId id="267" r:id="rId10"/>
    <p:sldId id="271" r:id="rId11"/>
    <p:sldId id="272" r:id="rId12"/>
    <p:sldId id="273" r:id="rId13"/>
    <p:sldId id="274" r:id="rId14"/>
    <p:sldId id="275" r:id="rId15"/>
    <p:sldId id="257" r:id="rId16"/>
    <p:sldId id="258" r:id="rId17"/>
    <p:sldId id="259" r:id="rId18"/>
    <p:sldId id="260" r:id="rId19"/>
    <p:sldId id="261" r:id="rId20"/>
    <p:sldId id="277" r:id="rId21"/>
    <p:sldId id="282" r:id="rId22"/>
    <p:sldId id="284" r:id="rId23"/>
    <p:sldId id="285" r:id="rId24"/>
    <p:sldId id="278" r:id="rId25"/>
    <p:sldId id="279" r:id="rId26"/>
    <p:sldId id="281" r:id="rId27"/>
    <p:sldId id="280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8EBFA-C8AF-4E22-96DF-AA0425820D53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96916-FDC6-4BD0-9F05-59285571F7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17B102-7600-4148-BA20-A4D519492E8A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1" y="4342518"/>
            <a:ext cx="5026380" cy="411597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EE2F4B-0005-446F-9D73-4E0F9EFFF952}" type="slidenum">
              <a:rPr lang="ru-RU">
                <a:latin typeface="Arial" pitchFamily="34" charset="0"/>
              </a:rPr>
              <a:pPr/>
              <a:t>3</a:t>
            </a:fld>
            <a:endParaRPr lang="ru-RU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1" y="4342518"/>
            <a:ext cx="5026380" cy="4115977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D0C31-79C4-4EC3-8991-C704D0261AEC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465" y="8686507"/>
            <a:ext cx="2971909" cy="45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3C0E96A2-34D2-4173-8706-07ED671F7188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3482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4821" name="Заметки 2"/>
          <p:cNvSpPr>
            <a:spLocks noGrp="1"/>
          </p:cNvSpPr>
          <p:nvPr>
            <p:ph type="body" idx="1"/>
          </p:nvPr>
        </p:nvSpPr>
        <p:spPr>
          <a:xfrm>
            <a:off x="684825" y="4342518"/>
            <a:ext cx="5488352" cy="4114506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  <p:sp>
        <p:nvSpPr>
          <p:cNvPr id="34822" name="Номер слайда 3"/>
          <p:cNvSpPr txBox="1">
            <a:spLocks noGrp="1"/>
          </p:cNvSpPr>
          <p:nvPr/>
        </p:nvSpPr>
        <p:spPr bwMode="auto">
          <a:xfrm>
            <a:off x="3884465" y="8686507"/>
            <a:ext cx="2971909" cy="45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3C0FBC93-BBA0-4601-A934-7B2C74FBC0D5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547D94-930F-441D-AE54-D73354FCE5D8}" type="slidenum">
              <a:rPr lang="ru-RU"/>
              <a:pPr/>
              <a:t>7</a:t>
            </a:fld>
            <a:endParaRPr lang="ru-RU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59100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D8B8345-4455-47BF-A617-C7372072F482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43000" y="674688"/>
            <a:ext cx="4568825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124E75-C097-439B-BC9C-3170B06BBB68}" type="slidenum">
              <a:rPr lang="ru-RU"/>
              <a:pPr/>
              <a:t>8</a:t>
            </a:fld>
            <a:endParaRPr lang="ru-RU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59100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8E90AF4-F0A5-4F7E-B457-1A2AD4D72C9B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43000" y="674688"/>
            <a:ext cx="4568825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72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1A7B2A1-8295-4A3A-828B-38FA579E785B}" type="slidenum">
              <a:rPr lang="ru-RU"/>
              <a:pPr/>
              <a:t>9</a:t>
            </a:fld>
            <a:endParaRPr lang="ru-RU"/>
          </a:p>
        </p:txBody>
      </p:sp>
      <p:sp>
        <p:nvSpPr>
          <p:cNvPr id="993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59100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6FFA857-F1B5-458E-88F6-0231D65779FB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143000" y="674688"/>
            <a:ext cx="4568825" cy="3444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93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22557D-26A6-4AB0-B6DD-7598858F46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2AD785-8CFE-45B5-889D-8DB2263211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C5B9AD-CED4-42F2-AA79-958F580609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C130C0-9081-4805-B213-7C3DAB33FA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gou51f.narod.ru/nach_gep_files/gep3.jp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44675"/>
            <a:ext cx="7772400" cy="2259013"/>
          </a:xfrm>
        </p:spPr>
        <p:txBody>
          <a:bodyPr/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Федеральный государственный образовательный стандарт начального общего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образования глазами учителя: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трудности и перспективы.</a:t>
            </a:r>
            <a:r>
              <a:rPr lang="ru-RU" sz="2800" b="1" dirty="0">
                <a:solidFill>
                  <a:schemeClr val="accent2"/>
                </a:solidFill>
              </a:rPr>
              <a:t/>
            </a:r>
            <a:br>
              <a:rPr lang="ru-RU" sz="2800" b="1" dirty="0">
                <a:solidFill>
                  <a:schemeClr val="accent2"/>
                </a:solidFill>
              </a:rPr>
            </a:b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4868863"/>
            <a:ext cx="6400800" cy="1752600"/>
          </a:xfrm>
        </p:spPr>
        <p:txBody>
          <a:bodyPr/>
          <a:lstStyle/>
          <a:p>
            <a:pPr algn="r"/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Заместитель директора по УВР </a:t>
            </a:r>
          </a:p>
          <a:p>
            <a:pPr algn="r"/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МОУ «</a:t>
            </a:r>
            <a:r>
              <a:rPr lang="ru-RU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Цыбинская</a:t>
            </a:r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 </a:t>
            </a:r>
          </a:p>
          <a:p>
            <a:pPr algn="r"/>
            <a:r>
              <a:rPr lang="ru-RU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Ногач</a:t>
            </a:r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Татьяна Алексеевна</a:t>
            </a:r>
            <a:endParaRPr lang="ru-RU" sz="1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2774" name="Picture 3" descr="OurNewSchoo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0"/>
            <a:ext cx="3059113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7" descr="200x159_uchebnik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508500"/>
            <a:ext cx="2736850" cy="217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805488"/>
            <a:ext cx="8280400" cy="815975"/>
          </a:xfrm>
        </p:spPr>
        <p:txBody>
          <a:bodyPr/>
          <a:lstStyle/>
          <a:p>
            <a:r>
              <a:rPr lang="ru-RU" sz="1800" b="1" i="1"/>
              <a:t>Количество респондентов 312 человек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403648" y="404664"/>
          <a:ext cx="6840760" cy="6082116"/>
        </p:xfrm>
        <a:graphic>
          <a:graphicData uri="http://schemas.openxmlformats.org/presentationml/2006/ole">
            <p:oleObj spid="_x0000_s1026" name="Диаграмма" r:id="rId3" imgW="6715031" imgH="5972108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idx="1"/>
          </p:nvPr>
        </p:nvGraphicFramePr>
        <p:xfrm>
          <a:off x="895350" y="549275"/>
          <a:ext cx="7205663" cy="4319588"/>
        </p:xfrm>
        <a:graphic>
          <a:graphicData uri="http://schemas.openxmlformats.org/presentationml/2006/ole">
            <p:oleObj spid="_x0000_s2050" name="Диаграмма" r:id="rId3" imgW="6753343" imgH="4067062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>
            <p:ph idx="1"/>
          </p:nvPr>
        </p:nvGraphicFramePr>
        <p:xfrm>
          <a:off x="906463" y="404813"/>
          <a:ext cx="7789862" cy="5541962"/>
        </p:xfrm>
        <a:graphic>
          <a:graphicData uri="http://schemas.openxmlformats.org/presentationml/2006/ole">
            <p:oleObj spid="_x0000_s3074" name="Диаграмма" r:id="rId3" imgW="7791333" imgH="5543523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idx="1"/>
          </p:nvPr>
        </p:nvGraphicFramePr>
        <p:xfrm>
          <a:off x="527050" y="338138"/>
          <a:ext cx="8139113" cy="5565775"/>
        </p:xfrm>
        <a:graphic>
          <a:graphicData uri="http://schemas.openxmlformats.org/presentationml/2006/ole">
            <p:oleObj spid="_x0000_s4098" name="Диаграмма" r:id="rId3" imgW="8124713" imgH="5553205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Анкета для учителя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 sz="2800"/>
          </a:p>
        </p:txBody>
      </p:sp>
      <p:sp>
        <p:nvSpPr>
          <p:cNvPr id="30726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30727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600200"/>
            <a:ext cx="7834312" cy="4525963"/>
          </a:xfrm>
        </p:spPr>
        <p:txBody>
          <a:bodyPr/>
          <a:lstStyle/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1.Каково Ваше  отношение к новым ФГОС начального образования?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2.Что бы Вы изменили в своей работе по реализации новых ФГОС начального образования,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если бы у Вас была такая возможность?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3.Каково положительное влияние на ученика  оказывают изменения, происходящие в учебном процессе?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4. С какими трудностями сталкиваются ваши ученики сейчас?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5. Какие проблемы испытываете Вы, начав работать по новым стандартам (недостаток знаний, отсутствие методического обеспечения, отсутствие материальной базы, проблемы в организации урочной или внеурочной деятельности, проблемы со здоровьем, утомляемость и т.д.)? 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6. Какие методики оценки сформированности УУД на момент окончания 1 класса Вы могли бы предложить?</a:t>
            </a:r>
          </a:p>
          <a:p>
            <a:pPr indent="12700">
              <a:lnSpc>
                <a:spcPct val="80000"/>
              </a:lnSpc>
              <a:buFontTx/>
              <a:buNone/>
            </a:pPr>
            <a:r>
              <a:rPr lang="ru-RU" sz="1200" b="1"/>
              <a:t>____________________________________________________________________________________________________________________________________________________________________________</a:t>
            </a:r>
          </a:p>
          <a:p>
            <a:pPr indent="12700">
              <a:lnSpc>
                <a:spcPct val="80000"/>
              </a:lnSpc>
              <a:buFontTx/>
              <a:buNone/>
            </a:pPr>
            <a:endParaRPr lang="ru-RU" sz="1200" b="1"/>
          </a:p>
          <a:p>
            <a:pPr indent="12700" algn="ctr">
              <a:lnSpc>
                <a:spcPct val="80000"/>
              </a:lnSpc>
              <a:buFontTx/>
              <a:buNone/>
            </a:pPr>
            <a:r>
              <a:rPr lang="ru-RU" sz="1200" b="1"/>
              <a:t>СПАСИБО ЗА ОТВЕТЫ! МЫ ПОНИМАЕМ, ЧТО ВАМ СЕЙЧАС НЕ ПРОСТО РАБОТАТЬ!!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476250"/>
            <a:ext cx="8229600" cy="6985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Актуальные проблемы контрольно-оценочной деятельности в момент перехода к ФГОС начального общего образования: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/>
              <a:t>- изменения, произошедшие в системе начального образования (особенно в </a:t>
            </a:r>
            <a:r>
              <a:rPr lang="ru-RU" sz="2800" dirty="0" err="1" smtClean="0"/>
              <a:t>целеполагании</a:t>
            </a:r>
            <a:r>
              <a:rPr lang="ru-RU" sz="2800" dirty="0" smtClean="0"/>
              <a:t>) не нашли своего отражения в контрольно-оценочной деятельности: объектом контроля и оценки довольно часто продолжают оставаться лишь знания, умения и навыки;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/>
              <a:t>- результаты, получаемые в ходе контрольно-оценочной деятельности, используются педагогами в большинстве случаев лишь для выставления отметок и не служат основой для проведения дифференцированной работы, направленной на усиления развивающего потенциала обучения, на устранение проблем определенных групп учащихся;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476250"/>
            <a:ext cx="8229600" cy="69850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sz="2800" dirty="0" smtClean="0"/>
              <a:t> недостаточное внимание уделяется оцениванию индивидуального прогресса каждого учащегося, не существует надежных методик, связывающих уровень готовности к обучению и результаты последующих оценочных процедур;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ru-RU" sz="2800" dirty="0" smtClean="0"/>
              <a:t> контрольно-оценочная деятельность по-прежнему остается полем деятельности лишь педагога, учащиеся не стали субъектами контрольно-оценочной деятельности, при этом без активного участия младших школьников в контрольно-оценочной деятельности говорить об успешном становлении у них учебной деятельности было бы неправомерно, т.к. контроль и оценка являются важнейшими компонентами этой деятельности;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404813"/>
            <a:ext cx="8229600" cy="572135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		</a:t>
            </a:r>
            <a:r>
              <a:rPr lang="ru-RU" sz="2800" dirty="0" smtClean="0">
                <a:solidFill>
                  <a:srgbClr val="0070C0"/>
                </a:solidFill>
              </a:rPr>
              <a:t>Необходимо четкое согласование целей начального образования и объектов контрольно-оценочной деятельности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		</a:t>
            </a:r>
            <a:r>
              <a:rPr lang="ru-RU" sz="2000" dirty="0" smtClean="0"/>
              <a:t>Объекты контроля: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/>
              <a:t>- достижение требований стандарта, при этом в центре внимания должны быть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 и предметные результаты, а при оценке достижения последних  в центре должны быть не только знания как таковые, но и их применение в стандартной и нестандартной ситуации, овладение определенными способами действия;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/>
              <a:t>- овладение компонентами учебной деятельности, в том числе самоконтролем и самооценкой;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/>
              <a:t>- овладение соответствующим возрасту кругом универсальных учебных действий;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000" dirty="0" smtClean="0"/>
              <a:t>индивидуальные творческие достижения учащихся;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000" dirty="0" smtClean="0"/>
              <a:t>продвижение в развитии определенных личностных характеристик, таких как готовность сотрудничать с другими людьми, критическое мышление, принятие ответственности за собственные решения, действия и поступки перед самим собой и другими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89063" y="2106613"/>
            <a:ext cx="6365875" cy="4751387"/>
            <a:chOff x="3501" y="6967"/>
            <a:chExt cx="5580" cy="5399"/>
          </a:xfrm>
        </p:grpSpPr>
        <p:sp>
          <p:nvSpPr>
            <p:cNvPr id="44037" name="Oval 3"/>
            <p:cNvSpPr>
              <a:spLocks noChangeArrowheads="1"/>
            </p:cNvSpPr>
            <p:nvPr/>
          </p:nvSpPr>
          <p:spPr bwMode="auto">
            <a:xfrm>
              <a:off x="4041" y="7254"/>
              <a:ext cx="4320" cy="43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38" name="AutoShape 4"/>
            <p:cNvSpPr>
              <a:spLocks noChangeArrowheads="1"/>
            </p:cNvSpPr>
            <p:nvPr/>
          </p:nvSpPr>
          <p:spPr bwMode="auto">
            <a:xfrm rot="2303710">
              <a:off x="7281" y="7476"/>
              <a:ext cx="540" cy="5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88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501" y="6967"/>
              <a:ext cx="5580" cy="5399"/>
              <a:chOff x="3501" y="6967"/>
              <a:chExt cx="5580" cy="5399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3501" y="8196"/>
                <a:ext cx="5580" cy="4170"/>
                <a:chOff x="3501" y="8196"/>
                <a:chExt cx="5580" cy="4170"/>
              </a:xfrm>
            </p:grpSpPr>
            <p:sp>
              <p:nvSpPr>
                <p:cNvPr id="44046" name="Oval 7"/>
                <p:cNvSpPr>
                  <a:spLocks noChangeArrowheads="1"/>
                </p:cNvSpPr>
                <p:nvPr/>
              </p:nvSpPr>
              <p:spPr bwMode="auto">
                <a:xfrm>
                  <a:off x="5301" y="8736"/>
                  <a:ext cx="1980" cy="180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0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301" y="9234"/>
                  <a:ext cx="180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sz="1600" b="1"/>
                    <a:t>ОБУЧЕНИЕ</a:t>
                  </a:r>
                </a:p>
              </p:txBody>
            </p:sp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3501" y="8196"/>
                  <a:ext cx="5580" cy="4170"/>
                  <a:chOff x="3501" y="8196"/>
                  <a:chExt cx="5580" cy="4170"/>
                </a:xfrm>
              </p:grpSpPr>
              <p:grpSp>
                <p:nvGrpSpPr>
                  <p:cNvPr id="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3501" y="8557"/>
                    <a:ext cx="1620" cy="1620"/>
                    <a:chOff x="3501" y="8557"/>
                    <a:chExt cx="1620" cy="1620"/>
                  </a:xfrm>
                </p:grpSpPr>
                <p:sp>
                  <p:nvSpPr>
                    <p:cNvPr id="44060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1" y="8557"/>
                      <a:ext cx="1620" cy="1620"/>
                    </a:xfrm>
                    <a:prstGeom prst="ellipse">
                      <a:avLst/>
                    </a:prstGeom>
                    <a:solidFill>
                      <a:srgbClr val="9933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061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81" y="8916"/>
                      <a:ext cx="1440" cy="9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ru-RU" sz="1200" b="1"/>
                        <a:t>Принятие решений</a:t>
                      </a:r>
                      <a:endParaRPr lang="ru-RU" b="1"/>
                    </a:p>
                  </p:txBody>
                </p:sp>
              </p:grpSp>
              <p:grpSp>
                <p:nvGrpSpPr>
                  <p:cNvPr id="7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4401" y="8196"/>
                    <a:ext cx="4680" cy="4170"/>
                    <a:chOff x="4401" y="8196"/>
                    <a:chExt cx="4680" cy="4170"/>
                  </a:xfrm>
                </p:grpSpPr>
                <p:sp>
                  <p:nvSpPr>
                    <p:cNvPr id="44051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81" y="10746"/>
                      <a:ext cx="1620" cy="1620"/>
                    </a:xfrm>
                    <a:prstGeom prst="ellipse">
                      <a:avLst/>
                    </a:prstGeom>
                    <a:solidFill>
                      <a:srgbClr val="9933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8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61" y="8196"/>
                      <a:ext cx="3420" cy="3990"/>
                      <a:chOff x="5661" y="8196"/>
                      <a:chExt cx="3420" cy="3990"/>
                    </a:xfrm>
                  </p:grpSpPr>
                  <p:sp>
                    <p:nvSpPr>
                      <p:cNvPr id="44054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661" y="11106"/>
                        <a:ext cx="1440" cy="10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algn="ctr"/>
                        <a:r>
                          <a:rPr lang="ru-RU" sz="1200" b="1"/>
                          <a:t>Анализ и </a:t>
                        </a:r>
                      </a:p>
                      <a:p>
                        <a:pPr algn="ctr"/>
                        <a:r>
                          <a:rPr lang="ru-RU" sz="1200" b="1"/>
                          <a:t>интерпретация</a:t>
                        </a:r>
                        <a:endParaRPr lang="ru-RU" b="1"/>
                      </a:p>
                    </p:txBody>
                  </p:sp>
                  <p:grpSp>
                    <p:nvGrpSpPr>
                      <p:cNvPr id="9" name="Group 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61" y="8196"/>
                        <a:ext cx="1620" cy="2730"/>
                        <a:chOff x="7461" y="8196"/>
                        <a:chExt cx="1620" cy="2730"/>
                      </a:xfrm>
                    </p:grpSpPr>
                    <p:grpSp>
                      <p:nvGrpSpPr>
                        <p:cNvPr id="10" name="Group 1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461" y="8196"/>
                          <a:ext cx="1620" cy="1620"/>
                          <a:chOff x="7461" y="8196"/>
                          <a:chExt cx="1620" cy="1620"/>
                        </a:xfrm>
                      </p:grpSpPr>
                      <p:sp>
                        <p:nvSpPr>
                          <p:cNvPr id="44058" name="Oval 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461" y="8196"/>
                            <a:ext cx="1620" cy="1620"/>
                          </a:xfrm>
                          <a:prstGeom prst="ellipse">
                            <a:avLst/>
                          </a:prstGeom>
                          <a:solidFill>
                            <a:srgbClr val="993300"/>
                          </a:solidFill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059" name="Text Box 2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821" y="8694"/>
                            <a:ext cx="1080" cy="72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r>
                              <a:rPr lang="ru-RU" sz="1200" b="1"/>
                              <a:t>Сбор данных</a:t>
                            </a:r>
                            <a:endParaRPr lang="ru-RU" b="1"/>
                          </a:p>
                        </p:txBody>
                      </p:sp>
                    </p:grpSp>
                    <p:sp>
                      <p:nvSpPr>
                        <p:cNvPr id="44057" name="AutoShape 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7448585">
                          <a:off x="7641" y="10386"/>
                          <a:ext cx="540" cy="540"/>
                        </a:xfrm>
                        <a:custGeom>
                          <a:avLst/>
                          <a:gdLst>
                            <a:gd name="T0" fmla="*/ 0 w 21600"/>
                            <a:gd name="T1" fmla="*/ 0 h 21600"/>
                            <a:gd name="T2" fmla="*/ 0 w 21600"/>
                            <a:gd name="T3" fmla="*/ 0 h 21600"/>
                            <a:gd name="T4" fmla="*/ 0 w 21600"/>
                            <a:gd name="T5" fmla="*/ 0 h 21600"/>
                            <a:gd name="T6" fmla="*/ 0 w 21600"/>
                            <a:gd name="T7" fmla="*/ 0 h 21600"/>
                            <a:gd name="T8" fmla="*/ 17694720 60000 65536"/>
                            <a:gd name="T9" fmla="*/ 11796480 60000 65536"/>
                            <a:gd name="T10" fmla="*/ 5898240 60000 65536"/>
                            <a:gd name="T11" fmla="*/ 0 60000 65536"/>
                            <a:gd name="T12" fmla="*/ 3360 w 21600"/>
                            <a:gd name="T13" fmla="*/ 5400 h 21600"/>
                            <a:gd name="T14" fmla="*/ 18880 w 21600"/>
                            <a:gd name="T15" fmla="*/ 16200 h 2160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1600" h="21600">
                              <a:moveTo>
                                <a:pt x="16200" y="0"/>
                              </a:moveTo>
                              <a:lnTo>
                                <a:pt x="16200" y="5400"/>
                              </a:lnTo>
                              <a:lnTo>
                                <a:pt x="3375" y="5400"/>
                              </a:lnTo>
                              <a:lnTo>
                                <a:pt x="3375" y="16200"/>
                              </a:lnTo>
                              <a:lnTo>
                                <a:pt x="16200" y="16200"/>
                              </a:lnTo>
                              <a:lnTo>
                                <a:pt x="16200" y="21600"/>
                              </a:lnTo>
                              <a:lnTo>
                                <a:pt x="21600" y="10800"/>
                              </a:lnTo>
                              <a:close/>
                            </a:path>
                            <a:path w="21600" h="21600">
                              <a:moveTo>
                                <a:pt x="1350" y="5400"/>
                              </a:moveTo>
                              <a:lnTo>
                                <a:pt x="1350" y="16200"/>
                              </a:lnTo>
                              <a:lnTo>
                                <a:pt x="2700" y="16200"/>
                              </a:lnTo>
                              <a:lnTo>
                                <a:pt x="2700" y="5400"/>
                              </a:lnTo>
                              <a:close/>
                            </a:path>
                            <a:path w="21600" h="21600">
                              <a:moveTo>
                                <a:pt x="0" y="5400"/>
                              </a:moveTo>
                              <a:lnTo>
                                <a:pt x="0" y="16200"/>
                              </a:lnTo>
                              <a:lnTo>
                                <a:pt x="675" y="16200"/>
                              </a:lnTo>
                              <a:lnTo>
                                <a:pt x="675" y="540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366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sp>
                  <p:nvSpPr>
                    <p:cNvPr id="44053" name="AutoShape 22"/>
                    <p:cNvSpPr>
                      <a:spLocks noChangeArrowheads="1"/>
                    </p:cNvSpPr>
                    <p:nvPr/>
                  </p:nvSpPr>
                  <p:spPr bwMode="auto">
                    <a:xfrm rot="-8445175">
                      <a:off x="4401" y="10746"/>
                      <a:ext cx="540" cy="54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3360 w 21600"/>
                        <a:gd name="T13" fmla="*/ 5400 h 21600"/>
                        <a:gd name="T14" fmla="*/ 18880 w 21600"/>
                        <a:gd name="T15" fmla="*/ 162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6200" y="0"/>
                          </a:moveTo>
                          <a:lnTo>
                            <a:pt x="16200" y="5400"/>
                          </a:lnTo>
                          <a:lnTo>
                            <a:pt x="3375" y="5400"/>
                          </a:lnTo>
                          <a:lnTo>
                            <a:pt x="3375" y="16200"/>
                          </a:lnTo>
                          <a:lnTo>
                            <a:pt x="16200" y="16200"/>
                          </a:lnTo>
                          <a:lnTo>
                            <a:pt x="16200" y="21600"/>
                          </a:lnTo>
                          <a:lnTo>
                            <a:pt x="21600" y="10800"/>
                          </a:lnTo>
                          <a:close/>
                        </a:path>
                        <a:path w="21600" h="21600">
                          <a:moveTo>
                            <a:pt x="1350" y="5400"/>
                          </a:moveTo>
                          <a:lnTo>
                            <a:pt x="1350" y="16200"/>
                          </a:lnTo>
                          <a:lnTo>
                            <a:pt x="2700" y="16200"/>
                          </a:lnTo>
                          <a:lnTo>
                            <a:pt x="2700" y="5400"/>
                          </a:lnTo>
                          <a:close/>
                        </a:path>
                        <a:path w="21600" h="21600">
                          <a:moveTo>
                            <a:pt x="0" y="5400"/>
                          </a:moveTo>
                          <a:lnTo>
                            <a:pt x="0" y="16200"/>
                          </a:lnTo>
                          <a:lnTo>
                            <a:pt x="675" y="16200"/>
                          </a:lnTo>
                          <a:lnTo>
                            <a:pt x="675" y="5400"/>
                          </a:lnTo>
                          <a:close/>
                        </a:path>
                      </a:pathLst>
                    </a:custGeom>
                    <a:solidFill>
                      <a:srgbClr val="3366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1" name="Group 23"/>
              <p:cNvGrpSpPr>
                <a:grpSpLocks/>
              </p:cNvGrpSpPr>
              <p:nvPr/>
            </p:nvGrpSpPr>
            <p:grpSpPr bwMode="auto">
              <a:xfrm>
                <a:off x="4581" y="6967"/>
                <a:ext cx="2520" cy="1620"/>
                <a:chOff x="4581" y="6967"/>
                <a:chExt cx="2520" cy="1620"/>
              </a:xfrm>
            </p:grpSpPr>
            <p:grpSp>
              <p:nvGrpSpPr>
                <p:cNvPr id="12" name="Group 24"/>
                <p:cNvGrpSpPr>
                  <a:grpSpLocks/>
                </p:cNvGrpSpPr>
                <p:nvPr/>
              </p:nvGrpSpPr>
              <p:grpSpPr bwMode="auto">
                <a:xfrm>
                  <a:off x="5301" y="6967"/>
                  <a:ext cx="1800" cy="1620"/>
                  <a:chOff x="5301" y="6967"/>
                  <a:chExt cx="1800" cy="1620"/>
                </a:xfrm>
              </p:grpSpPr>
              <p:sp>
                <p:nvSpPr>
                  <p:cNvPr id="44044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5481" y="6967"/>
                    <a:ext cx="1620" cy="1620"/>
                  </a:xfrm>
                  <a:prstGeom prst="ellipse">
                    <a:avLst/>
                  </a:prstGeom>
                  <a:solidFill>
                    <a:srgbClr val="9933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045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01" y="7296"/>
                    <a:ext cx="1800" cy="7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200" b="1"/>
                      <a:t>Согласование </a:t>
                    </a:r>
                  </a:p>
                  <a:p>
                    <a:pPr algn="ctr"/>
                    <a:r>
                      <a:rPr lang="ru-RU" sz="1200" b="1"/>
                      <a:t>целей</a:t>
                    </a:r>
                    <a:endParaRPr lang="ru-RU" b="1"/>
                  </a:p>
                </p:txBody>
              </p:sp>
            </p:grpSp>
            <p:sp>
              <p:nvSpPr>
                <p:cNvPr id="44043" name="AutoShape 27"/>
                <p:cNvSpPr>
                  <a:spLocks noChangeArrowheads="1"/>
                </p:cNvSpPr>
                <p:nvPr/>
              </p:nvSpPr>
              <p:spPr bwMode="auto">
                <a:xfrm rot="-1846748">
                  <a:off x="4581" y="7476"/>
                  <a:ext cx="540" cy="5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60 w 21600"/>
                    <a:gd name="T13" fmla="*/ 5400 h 21600"/>
                    <a:gd name="T14" fmla="*/ 1888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solidFill>
                  <a:srgbClr val="3366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4035" name="WordArt 28"/>
          <p:cNvSpPr>
            <a:spLocks noChangeArrowheads="1" noChangeShapeType="1" noTextEdit="1"/>
          </p:cNvSpPr>
          <p:nvPr/>
        </p:nvSpPr>
        <p:spPr bwMode="auto">
          <a:xfrm>
            <a:off x="457200" y="1484313"/>
            <a:ext cx="8229600" cy="45259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ru-RU" sz="2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Контрольно-оценочный цикл</a:t>
            </a:r>
          </a:p>
        </p:txBody>
      </p:sp>
      <p:sp>
        <p:nvSpPr>
          <p:cNvPr id="44036" name="Text Box 31"/>
          <p:cNvSpPr txBox="1">
            <a:spLocks noChangeArrowheads="1"/>
          </p:cNvSpPr>
          <p:nvPr/>
        </p:nvSpPr>
        <p:spPr bwMode="auto">
          <a:xfrm>
            <a:off x="323850" y="188913"/>
            <a:ext cx="8496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	</a:t>
            </a:r>
            <a:r>
              <a:rPr lang="ru-RU" sz="2000" b="1">
                <a:solidFill>
                  <a:srgbClr val="0070C0"/>
                </a:solidFill>
              </a:rPr>
              <a:t>Одним из принципиальных положений УМК «Начальная школа </a:t>
            </a:r>
            <a:r>
              <a:rPr lang="en-US" sz="2000" b="1">
                <a:solidFill>
                  <a:srgbClr val="0070C0"/>
                </a:solidFill>
              </a:rPr>
              <a:t>XXI</a:t>
            </a:r>
            <a:r>
              <a:rPr lang="ru-RU" sz="2000" b="1">
                <a:solidFill>
                  <a:srgbClr val="0070C0"/>
                </a:solidFill>
              </a:rPr>
              <a:t> века» является цикличность функционирования системы контроля и оценки учебных достижений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</a:rPr>
              <a:t>Усиление диагностического компонента системы: педагогическая диагностика как обязательный элемент системы</a:t>
            </a:r>
          </a:p>
        </p:txBody>
      </p:sp>
      <p:sp>
        <p:nvSpPr>
          <p:cNvPr id="45059" name="Oval 4"/>
          <p:cNvSpPr>
            <a:spLocks noChangeArrowheads="1"/>
          </p:cNvSpPr>
          <p:nvPr/>
        </p:nvSpPr>
        <p:spPr bwMode="auto">
          <a:xfrm>
            <a:off x="2627313" y="1773238"/>
            <a:ext cx="4176712" cy="417671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>
            <a:off x="3995738" y="1341438"/>
            <a:ext cx="1655762" cy="1655762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Oval 6"/>
          <p:cNvSpPr>
            <a:spLocks noChangeArrowheads="1"/>
          </p:cNvSpPr>
          <p:nvPr/>
        </p:nvSpPr>
        <p:spPr bwMode="auto">
          <a:xfrm>
            <a:off x="1835150" y="2924175"/>
            <a:ext cx="1655763" cy="16557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2" name="Oval 7"/>
          <p:cNvSpPr>
            <a:spLocks noChangeArrowheads="1"/>
          </p:cNvSpPr>
          <p:nvPr/>
        </p:nvSpPr>
        <p:spPr bwMode="auto">
          <a:xfrm>
            <a:off x="3924300" y="4652963"/>
            <a:ext cx="1655763" cy="1655762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3" name="Oval 8"/>
          <p:cNvSpPr>
            <a:spLocks noChangeArrowheads="1"/>
          </p:cNvSpPr>
          <p:nvPr/>
        </p:nvSpPr>
        <p:spPr bwMode="auto">
          <a:xfrm>
            <a:off x="5724525" y="2997200"/>
            <a:ext cx="1655763" cy="16557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4" name="AutoShape 9"/>
          <p:cNvSpPr>
            <a:spLocks noChangeArrowheads="1"/>
          </p:cNvSpPr>
          <p:nvPr/>
        </p:nvSpPr>
        <p:spPr bwMode="auto">
          <a:xfrm rot="5400000">
            <a:off x="5822157" y="203438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5" name="AutoShape 12"/>
          <p:cNvSpPr>
            <a:spLocks noChangeArrowheads="1"/>
          </p:cNvSpPr>
          <p:nvPr/>
        </p:nvSpPr>
        <p:spPr bwMode="auto">
          <a:xfrm rot="10800000">
            <a:off x="5724525" y="4797425"/>
            <a:ext cx="792163" cy="9366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6" name="AutoShape 13"/>
          <p:cNvSpPr>
            <a:spLocks noChangeArrowheads="1"/>
          </p:cNvSpPr>
          <p:nvPr/>
        </p:nvSpPr>
        <p:spPr bwMode="auto">
          <a:xfrm rot="-5400000">
            <a:off x="2726532" y="4626769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7" name="AutoShape 14"/>
          <p:cNvSpPr>
            <a:spLocks noChangeArrowheads="1"/>
          </p:cNvSpPr>
          <p:nvPr/>
        </p:nvSpPr>
        <p:spPr bwMode="auto">
          <a:xfrm>
            <a:off x="2987675" y="1700213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8" name="Text Box 15"/>
          <p:cNvSpPr txBox="1">
            <a:spLocks noChangeArrowheads="1"/>
          </p:cNvSpPr>
          <p:nvPr/>
        </p:nvSpPr>
        <p:spPr bwMode="auto">
          <a:xfrm>
            <a:off x="4211638" y="191611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5069" name="Text Box 16"/>
          <p:cNvSpPr txBox="1">
            <a:spLocks noChangeArrowheads="1"/>
          </p:cNvSpPr>
          <p:nvPr/>
        </p:nvSpPr>
        <p:spPr bwMode="auto">
          <a:xfrm>
            <a:off x="4284663" y="1989138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контроль</a:t>
            </a:r>
          </a:p>
        </p:txBody>
      </p:sp>
      <p:sp>
        <p:nvSpPr>
          <p:cNvPr id="45070" name="Text Box 17"/>
          <p:cNvSpPr txBox="1">
            <a:spLocks noChangeArrowheads="1"/>
          </p:cNvSpPr>
          <p:nvPr/>
        </p:nvSpPr>
        <p:spPr bwMode="auto">
          <a:xfrm>
            <a:off x="5867400" y="36449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диагностика</a:t>
            </a:r>
          </a:p>
        </p:txBody>
      </p:sp>
      <p:sp>
        <p:nvSpPr>
          <p:cNvPr id="45071" name="Text Box 18"/>
          <p:cNvSpPr txBox="1">
            <a:spLocks noChangeArrowheads="1"/>
          </p:cNvSpPr>
          <p:nvPr/>
        </p:nvSpPr>
        <p:spPr bwMode="auto">
          <a:xfrm>
            <a:off x="3995738" y="5013325"/>
            <a:ext cx="1800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коррекционно-развивающая работа</a:t>
            </a:r>
          </a:p>
        </p:txBody>
      </p:sp>
      <p:sp>
        <p:nvSpPr>
          <p:cNvPr id="45072" name="Text Box 19"/>
          <p:cNvSpPr txBox="1">
            <a:spLocks noChangeArrowheads="1"/>
          </p:cNvSpPr>
          <p:nvPr/>
        </p:nvSpPr>
        <p:spPr bwMode="auto">
          <a:xfrm>
            <a:off x="1979613" y="3429000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оценка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62F3D-0586-4817-B5D9-DC447CC5C493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 </a:t>
            </a:r>
            <a:r>
              <a:rPr lang="ru-RU" sz="2200" b="1">
                <a:solidFill>
                  <a:schemeClr val="bg1"/>
                </a:solidFill>
              </a:rPr>
              <a:t>Федеральный государственный образовательный стандарт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597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t-RU" b="1"/>
              <a:t> </a:t>
            </a: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</a:t>
            </a:r>
            <a:r>
              <a:rPr lang="ru-RU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Закон Российской Федерации</a:t>
            </a:r>
          </a:p>
          <a:p>
            <a:r>
              <a:rPr lang="ru-RU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«Об образовании», статья 7</a:t>
            </a:r>
          </a:p>
          <a:p>
            <a:r>
              <a:rPr lang="ru-RU" sz="2000" b="1">
                <a:solidFill>
                  <a:srgbClr val="003399"/>
                </a:solidFill>
              </a:rPr>
              <a:t>« В Российской Федерации устанавливаются федеральные государственные образовательные стандарты, представляющие собой совокупность требований, обязательных при реализации основных образовательных программ начального общего, основного общего, среднего (полного) общего образования…»</a:t>
            </a:r>
            <a:r>
              <a:rPr lang="ru-RU" sz="2000">
                <a:solidFill>
                  <a:srgbClr val="003399"/>
                </a:solidFill>
              </a:rPr>
              <a:t> </a:t>
            </a:r>
          </a:p>
          <a:p>
            <a:endParaRPr lang="ru-RU" sz="2000">
              <a:solidFill>
                <a:srgbClr val="003399"/>
              </a:solidFill>
            </a:endParaRPr>
          </a:p>
          <a:p>
            <a:pPr>
              <a:buFontTx/>
              <a:buChar char="•"/>
            </a:pPr>
            <a:r>
              <a:rPr lang="ru-RU"/>
              <a:t> </a:t>
            </a:r>
            <a:r>
              <a:rPr lang="tt-RU" sz="2800" b="1">
                <a:solidFill>
                  <a:srgbClr val="CC3300"/>
                </a:solidFill>
              </a:rPr>
              <a:t>Федеральный закон от 1 декабря 2007 г. </a:t>
            </a:r>
          </a:p>
          <a:p>
            <a:r>
              <a:rPr lang="tt-RU" sz="2800" b="1">
                <a:solidFill>
                  <a:srgbClr val="CC3300"/>
                </a:solidFill>
              </a:rPr>
              <a:t>№ 309-ФЗ</a:t>
            </a:r>
            <a:r>
              <a:rPr lang="ru-RU" sz="2800" b="1"/>
              <a:t>  </a:t>
            </a:r>
          </a:p>
          <a:p>
            <a:r>
              <a:rPr lang="ru-RU" sz="2000" b="1">
                <a:solidFill>
                  <a:srgbClr val="003399"/>
                </a:solidFill>
              </a:rPr>
              <a:t>новое понимание содержания и структуры понятия «федеральный государственный образовательный стандарт»</a:t>
            </a:r>
            <a:r>
              <a:rPr lang="tt-RU" sz="2000" b="1">
                <a:solidFill>
                  <a:srgbClr val="003399"/>
                </a:solidFill>
              </a:rPr>
              <a:t> (ФГОС)</a:t>
            </a:r>
            <a:r>
              <a:rPr lang="tt-RU" sz="2000"/>
              <a:t> </a:t>
            </a:r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endParaRPr lang="ru-RU" sz="2400" b="1">
              <a:solidFill>
                <a:srgbClr val="003399"/>
              </a:solidFill>
            </a:endParaRPr>
          </a:p>
          <a:p>
            <a:pPr>
              <a:buFontTx/>
              <a:buChar char="•"/>
            </a:pPr>
            <a:endParaRPr lang="ru-RU" sz="2400" b="1">
              <a:solidFill>
                <a:srgbClr val="003399"/>
              </a:solidFill>
            </a:endParaRPr>
          </a:p>
          <a:p>
            <a:pPr>
              <a:buFontTx/>
              <a:buChar char="•"/>
            </a:pPr>
            <a:endParaRPr lang="ru-RU" sz="20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Универсальные учебные действия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dirty="0"/>
              <a:t>Совокупность способов действия учащегося, обеспечивающих самостоятельное усвоение новых знаний, формирование умений, включая организацию этого процесса </a:t>
            </a:r>
          </a:p>
          <a:p>
            <a:pPr marL="0" indent="0">
              <a:buFontTx/>
              <a:buNone/>
            </a:pPr>
            <a:r>
              <a:rPr lang="ru-RU" sz="2400" dirty="0"/>
              <a:t>(А.Г. </a:t>
            </a:r>
            <a:r>
              <a:rPr lang="ru-RU" sz="2400" dirty="0" err="1"/>
              <a:t>Асмолов</a:t>
            </a:r>
            <a:r>
              <a:rPr lang="ru-RU" sz="2400" dirty="0"/>
              <a:t>, Г.В. </a:t>
            </a:r>
            <a:r>
              <a:rPr lang="ru-RU" sz="2400" dirty="0" err="1"/>
              <a:t>Бурменская</a:t>
            </a:r>
            <a:r>
              <a:rPr lang="ru-RU" sz="2400" dirty="0"/>
              <a:t>, И.А. Володарская и д.р. Как проектировать УУД в начальной школе).</a:t>
            </a:r>
          </a:p>
          <a:p>
            <a:pPr marL="0" indent="0">
              <a:buFontTx/>
              <a:buNone/>
            </a:pPr>
            <a:endParaRPr lang="ru-RU" sz="2400" dirty="0"/>
          </a:p>
        </p:txBody>
      </p:sp>
      <p:pic>
        <p:nvPicPr>
          <p:cNvPr id="39941" name="Picture 5" descr="6dab40e11c3d66094c85b354febf06a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3933825"/>
            <a:ext cx="3810000" cy="252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425575"/>
          </a:xfrm>
        </p:spPr>
        <p:txBody>
          <a:bodyPr/>
          <a:lstStyle/>
          <a:p>
            <a:r>
              <a:rPr lang="ru-RU" sz="2000" b="1"/>
              <a:t>Уважаемые товарищи родители!</a:t>
            </a:r>
            <a:br>
              <a:rPr lang="ru-RU" sz="2000" b="1"/>
            </a:br>
            <a:r>
              <a:rPr lang="ru-RU" sz="2000" b="1"/>
              <a:t>Просим Вас ответить на вопросы, которые помогут нам в организации учебно-воспитательной деятельности ваших детей.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76475"/>
            <a:ext cx="8229600" cy="4065588"/>
          </a:xfrm>
        </p:spPr>
        <p:txBody>
          <a:bodyPr/>
          <a:lstStyle/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Знакомы ли Вы с теми изменениями, которые предполагают ФГОС </a:t>
            </a:r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начального общего образования?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_________________________________________________________________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Какие трудности возникли у Вашего ребенка с началом обучения в первом классе?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______________________________________________________________________________________________________________________________________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Устраивает ли Вас режим обучения и отдыха Вашего ребенка в школе?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_________________________________________________________________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Что бы Вы хотели изменить в организации урочной и внеурочной деятельности Вашего ребенка?</a:t>
            </a:r>
            <a:endParaRPr lang="ru-RU" sz="1600"/>
          </a:p>
          <a:p>
            <a:pPr marL="444500" indent="12700">
              <a:lnSpc>
                <a:spcPct val="80000"/>
              </a:lnSpc>
              <a:buFontTx/>
              <a:buNone/>
            </a:pPr>
            <a:r>
              <a:rPr lang="ru-RU" sz="1600" b="1"/>
              <a:t>______________________________________________________________________________________________________________________________________</a:t>
            </a:r>
          </a:p>
          <a:p>
            <a:pPr marL="444500" indent="12700">
              <a:lnSpc>
                <a:spcPct val="80000"/>
              </a:lnSpc>
              <a:buFontTx/>
              <a:buNone/>
            </a:pPr>
            <a:endParaRPr lang="ru-RU" sz="1600" b="1"/>
          </a:p>
          <a:p>
            <a:pPr marL="444500" indent="12700" algn="ctr">
              <a:lnSpc>
                <a:spcPct val="80000"/>
              </a:lnSpc>
              <a:buFontTx/>
              <a:buNone/>
            </a:pPr>
            <a:r>
              <a:rPr lang="ru-RU" sz="1600" b="1"/>
              <a:t>Спасибо!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idx="1"/>
          </p:nvPr>
        </p:nvGraphicFramePr>
        <p:xfrm>
          <a:off x="368300" y="406400"/>
          <a:ext cx="8305800" cy="5486400"/>
        </p:xfrm>
        <a:graphic>
          <a:graphicData uri="http://schemas.openxmlformats.org/presentationml/2006/ole">
            <p:oleObj spid="_x0000_s6146" name="Диаграмма" r:id="rId3" imgW="8305764" imgH="54864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ph idx="1"/>
          </p:nvPr>
        </p:nvGraphicFramePr>
        <p:xfrm>
          <a:off x="690563" y="333375"/>
          <a:ext cx="8162925" cy="5511800"/>
        </p:xfrm>
        <a:graphic>
          <a:graphicData uri="http://schemas.openxmlformats.org/presentationml/2006/ole">
            <p:oleObj spid="_x0000_s7170" name="Диаграмма" r:id="rId3" imgW="8181836" imgH="5524482" progId="MSGraph.Chart.8">
              <p:embed followColorScheme="full"/>
            </p:oleObj>
          </a:graphicData>
        </a:graphic>
      </p:graphicFrame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92275" y="6237288"/>
            <a:ext cx="5040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 i="1"/>
              <a:t>Количество респондентов 143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 dirty="0"/>
              <a:t>Виды универсальных учебных действий: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="1" dirty="0"/>
          </a:p>
          <a:p>
            <a:pPr>
              <a:lnSpc>
                <a:spcPct val="80000"/>
              </a:lnSpc>
            </a:pPr>
            <a:r>
              <a:rPr lang="ru-RU" sz="1800" b="1" dirty="0"/>
              <a:t>Личностные действия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Самоопределение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 err="1"/>
              <a:t>Смыслообразование</a:t>
            </a:r>
            <a:endParaRPr lang="ru-RU" sz="1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 Нравственно-этическая ориентация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800" b="1" dirty="0"/>
              <a:t>Регулятивные действия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 err="1"/>
              <a:t>Целеполагание</a:t>
            </a:r>
            <a:endParaRPr lang="ru-RU" sz="1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Планирование, прогнозирование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 err="1"/>
              <a:t>Контороль</a:t>
            </a:r>
            <a:r>
              <a:rPr lang="ru-RU" sz="1600" dirty="0"/>
              <a:t>, коррекция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Оценка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 err="1"/>
              <a:t>Саморегуляция</a:t>
            </a:r>
            <a:endParaRPr lang="ru-RU" sz="1600" dirty="0"/>
          </a:p>
          <a:p>
            <a:pPr>
              <a:lnSpc>
                <a:spcPct val="80000"/>
              </a:lnSpc>
              <a:buFontTx/>
              <a:buChar char="-"/>
            </a:pP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800" b="1" dirty="0"/>
              <a:t>Познавательные универсальные действия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 err="1"/>
              <a:t>Общеучебные</a:t>
            </a:r>
            <a:r>
              <a:rPr lang="ru-RU" sz="1600" dirty="0"/>
              <a:t> универсальные действия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Логические универсальные действия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1600" dirty="0"/>
              <a:t>Постановка и решение проблемы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800" b="1" dirty="0"/>
              <a:t>Коммуникативные действия</a:t>
            </a:r>
          </a:p>
          <a:p>
            <a:pPr>
              <a:lnSpc>
                <a:spcPct val="80000"/>
              </a:lnSpc>
            </a:pPr>
            <a:endParaRPr lang="ru-RU" b="1" dirty="0"/>
          </a:p>
        </p:txBody>
      </p:sp>
      <p:pic>
        <p:nvPicPr>
          <p:cNvPr id="40966" name="Picture 6" descr="b-41-0140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341438"/>
            <a:ext cx="2909887" cy="403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r>
              <a:rPr lang="ru-RU" sz="2800" b="1" dirty="0" err="1"/>
              <a:t>Общеучебные</a:t>
            </a:r>
            <a:r>
              <a:rPr lang="ru-RU" sz="2800" b="1" dirty="0"/>
              <a:t> УУД (на конец 1 класса)</a:t>
            </a:r>
          </a:p>
        </p:txBody>
      </p:sp>
      <p:graphicFrame>
        <p:nvGraphicFramePr>
          <p:cNvPr id="23897" name="Group 345"/>
          <p:cNvGraphicFramePr>
            <a:graphicFrameLocks noGrp="1"/>
          </p:cNvGraphicFramePr>
          <p:nvPr>
            <p:ph idx="1"/>
          </p:nvPr>
        </p:nvGraphicFramePr>
        <p:xfrm>
          <a:off x="179388" y="1125538"/>
          <a:ext cx="8713787" cy="4243388"/>
        </p:xfrm>
        <a:graphic>
          <a:graphicData uri="http://schemas.openxmlformats.org/drawingml/2006/table">
            <a:tbl>
              <a:tblPr/>
              <a:tblGrid>
                <a:gridCol w="730250"/>
                <a:gridCol w="1223962"/>
                <a:gridCol w="1152525"/>
                <a:gridCol w="1079500"/>
                <a:gridCol w="782638"/>
                <a:gridCol w="792162"/>
                <a:gridCol w="863600"/>
                <a:gridCol w="1019175"/>
                <a:gridCol w="1069975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Фамилия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Выделяет</a:t>
                      </a:r>
                    </a:p>
                    <a:p>
                      <a:pPr marL="0" marR="0" lvl="0" indent="0" algn="l" defTabSz="990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познавательную цель с</a:t>
                      </a:r>
                    </a:p>
                    <a:p>
                      <a:pPr marL="0" marR="0" lvl="0" indent="0" algn="l" defTabSz="990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помощью</a:t>
                      </a:r>
                    </a:p>
                    <a:p>
                      <a:pPr marL="0" marR="0" lvl="0" indent="0" algn="l" defTabSz="990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Осуществляет поиск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информации 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помощью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Строит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речевое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высказывание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 помощью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 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устной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давать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оценку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виду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деятельности 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уроке 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помощью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Слушает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понимает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речь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других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Находит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ответы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вопрос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используя свой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жизненный опыт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работать по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предложенному учителем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Использует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знаково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символические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Личностные УУД (на конец 1 класса)</a:t>
            </a:r>
          </a:p>
        </p:txBody>
      </p:sp>
      <p:graphicFrame>
        <p:nvGraphicFramePr>
          <p:cNvPr id="26822" name="Group 198"/>
          <p:cNvGraphicFramePr>
            <a:graphicFrameLocks noGrp="1"/>
          </p:cNvGraphicFramePr>
          <p:nvPr>
            <p:ph idx="1"/>
          </p:nvPr>
        </p:nvGraphicFramePr>
        <p:xfrm>
          <a:off x="107950" y="981075"/>
          <a:ext cx="9036050" cy="4248151"/>
        </p:xfrm>
        <a:graphic>
          <a:graphicData uri="http://schemas.openxmlformats.org/drawingml/2006/table">
            <a:tbl>
              <a:tblPr/>
              <a:tblGrid>
                <a:gridCol w="863600"/>
                <a:gridCol w="1152525"/>
                <a:gridCol w="1079500"/>
                <a:gridCol w="936625"/>
                <a:gridCol w="733425"/>
                <a:gridCol w="1203325"/>
                <a:gridCol w="809625"/>
                <a:gridCol w="1022350"/>
                <a:gridCol w="1235075"/>
              </a:tblGrid>
              <a:tr h="2462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Фамилия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Понимает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предложения 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оценки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товарищей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оценивать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себя по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критериям,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предложен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ными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взрослыми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уважительно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относиться 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другому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мнению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понима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ть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чувства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других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людей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проявлять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самостоятельн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ость в разных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видах детской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делать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самооце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нку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адаптироват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ься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некоторым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ситуациям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взаимодейство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ать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сверстниками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7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Коммуникативные УУД (на конец 1 класса)</a:t>
            </a:r>
          </a:p>
        </p:txBody>
      </p:sp>
      <p:graphicFrame>
        <p:nvGraphicFramePr>
          <p:cNvPr id="21647" name="Group 143"/>
          <p:cNvGraphicFramePr>
            <a:graphicFrameLocks noGrp="1"/>
          </p:cNvGraphicFramePr>
          <p:nvPr>
            <p:ph idx="1"/>
          </p:nvPr>
        </p:nvGraphicFramePr>
        <p:xfrm>
          <a:off x="179511" y="1628800"/>
          <a:ext cx="8785102" cy="3943326"/>
        </p:xfrm>
        <a:graphic>
          <a:graphicData uri="http://schemas.openxmlformats.org/drawingml/2006/table">
            <a:tbl>
              <a:tblPr/>
              <a:tblGrid>
                <a:gridCol w="792151"/>
                <a:gridCol w="1296970"/>
                <a:gridCol w="863588"/>
                <a:gridCol w="1295382"/>
                <a:gridCol w="792151"/>
                <a:gridCol w="1062023"/>
                <a:gridCol w="1339831"/>
                <a:gridCol w="1343006"/>
              </a:tblGrid>
              <a:tr h="181563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Фамилия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Имеет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первоначальные навыки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работы 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паре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Понимает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смысл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простого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текста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Знает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применяет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первоначальные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способы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поиска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информации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задавать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вопросы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слушать,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принимать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чужую точку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зрения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Умеет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договариваться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Строит простое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речевое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высказывание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2800" b="1"/>
              <a:t>Внеурочная деятельность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640762" cy="194468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000"/>
              <a:t>Понятие, объединяющее все виды деятельности школьников (кроме учебной), в которых возможно и целесообразно решение задач их воспитания и социализации (Д.В.Григорьев, П.В.Степанов, Центр воспитания ИТИП РАН).</a:t>
            </a:r>
          </a:p>
          <a:p>
            <a:pPr marL="0" indent="0">
              <a:lnSpc>
                <a:spcPct val="80000"/>
              </a:lnSpc>
            </a:pPr>
            <a:endParaRPr lang="ru-RU" sz="2000"/>
          </a:p>
        </p:txBody>
      </p:sp>
      <p:pic>
        <p:nvPicPr>
          <p:cNvPr id="36869" name="Picture 5" descr="Картинка 48 из 480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797175"/>
            <a:ext cx="4140200" cy="2863850"/>
          </a:xfrm>
          <a:prstGeom prst="rect">
            <a:avLst/>
          </a:prstGeom>
          <a:noFill/>
        </p:spPr>
      </p:pic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23850" y="2636838"/>
            <a:ext cx="43211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000"/>
              <a:t>Это интегративное понятие, которое определяет комплекс различных занятий обучающихся воспитывающей направленности, отличных от урочных форм обучения, осуществляемых на базе школы и за её пределами участниками образовательного процесса в рамках вариативной части базисного учебного плана. (Положение о внеурочной деятельности в школе.)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r>
              <a:rPr lang="ru-RU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Направления внеурочной деятельности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спортивно-оздоровительное</a:t>
            </a:r>
          </a:p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художественно-эстетическое</a:t>
            </a:r>
          </a:p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научно-познавательное</a:t>
            </a:r>
          </a:p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военно-патриотическое</a:t>
            </a:r>
          </a:p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общественно-полезная деятельность</a:t>
            </a:r>
          </a:p>
          <a:p>
            <a:r>
              <a:rPr lang="ru-RU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проектная деятельность </a:t>
            </a:r>
          </a:p>
          <a:p>
            <a:pPr lvl="1">
              <a:buFontTx/>
              <a:buNone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endParaRPr lang="ru-RU" sz="2800">
              <a:latin typeface="Times New Roman" pitchFamily="18" charset="0"/>
            </a:endParaRPr>
          </a:p>
        </p:txBody>
      </p:sp>
      <p:pic>
        <p:nvPicPr>
          <p:cNvPr id="37892" name="Picture 4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4138613"/>
            <a:ext cx="3671888" cy="269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CE61B-C360-4A47-9744-3DBCB43D1D04}" type="slidenum">
              <a:rPr lang="ru-RU">
                <a:latin typeface="Arial" pitchFamily="34" charset="0"/>
              </a:rPr>
              <a:pPr/>
              <a:t>3</a:t>
            </a:fld>
            <a:endParaRPr lang="ru-RU">
              <a:latin typeface="Arial" pitchFamily="34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Федеральные государственные образовательные стандарты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594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400" b="1">
                <a:solidFill>
                  <a:schemeClr val="accent2"/>
                </a:solidFill>
              </a:rPr>
              <a:t>Требования к </a:t>
            </a: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3" action="ppaction://hlinksldjump"/>
              </a:rPr>
              <a:t>результатам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зафиксированы </a:t>
            </a:r>
            <a:r>
              <a:rPr lang="ru-RU" b="1">
                <a:solidFill>
                  <a:srgbClr val="CC0000"/>
                </a:solidFill>
              </a:rPr>
              <a:t>личностные,</a:t>
            </a:r>
            <a:r>
              <a:rPr lang="ru-RU" b="1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rgbClr val="CC0000"/>
                </a:solidFill>
              </a:rPr>
              <a:t>метапредметные, предметные</a:t>
            </a:r>
            <a:r>
              <a:rPr lang="ru-RU" b="1">
                <a:solidFill>
                  <a:schemeClr val="accent2"/>
                </a:solidFill>
              </a:rPr>
              <a:t> результаты</a:t>
            </a:r>
            <a:r>
              <a:rPr lang="ru-RU"/>
              <a:t>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преемственность результатов для разных </a:t>
            </a:r>
            <a:r>
              <a:rPr lang="ru-RU" b="1">
                <a:solidFill>
                  <a:srgbClr val="CC3300"/>
                </a:solidFill>
              </a:rPr>
              <a:t>ступеней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зафиксирован</a:t>
            </a:r>
            <a:r>
              <a:rPr lang="ru-RU" b="1">
                <a:solidFill>
                  <a:srgbClr val="CC3300"/>
                </a:solidFill>
              </a:rPr>
              <a:t> системно-деятельностный </a:t>
            </a:r>
            <a:r>
              <a:rPr lang="ru-RU" b="1">
                <a:solidFill>
                  <a:schemeClr val="accent2"/>
                </a:solidFill>
              </a:rPr>
              <a:t>подход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4" action="ppaction://hlinksldjump"/>
              </a:rPr>
              <a:t>структуре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зафиксировано наличие частей,</a:t>
            </a:r>
            <a:r>
              <a:rPr lang="ru-RU" b="1">
                <a:solidFill>
                  <a:srgbClr val="CC3300"/>
                </a:solidFill>
              </a:rPr>
              <a:t> обязательной </a:t>
            </a:r>
            <a:r>
              <a:rPr lang="ru-RU" b="1">
                <a:solidFill>
                  <a:schemeClr val="accent2"/>
                </a:solidFill>
              </a:rPr>
              <a:t>и </a:t>
            </a:r>
            <a:r>
              <a:rPr lang="ru-RU" b="1">
                <a:solidFill>
                  <a:srgbClr val="CC3300"/>
                </a:solidFill>
              </a:rPr>
              <a:t>формируемой участниками</a:t>
            </a:r>
            <a:r>
              <a:rPr lang="ru-RU" b="1">
                <a:solidFill>
                  <a:schemeClr val="accent2"/>
                </a:solidFill>
              </a:rPr>
              <a:t> образовательного процесса и их </a:t>
            </a:r>
            <a:r>
              <a:rPr lang="ru-RU" b="1">
                <a:solidFill>
                  <a:srgbClr val="CC0000"/>
                </a:solidFill>
              </a:rPr>
              <a:t>соотношение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определены </a:t>
            </a:r>
            <a:r>
              <a:rPr lang="ru-RU" b="1">
                <a:solidFill>
                  <a:srgbClr val="CC0000"/>
                </a:solidFill>
              </a:rPr>
              <a:t>разделы</a:t>
            </a:r>
            <a:r>
              <a:rPr lang="ru-RU" b="1">
                <a:solidFill>
                  <a:schemeClr val="accent2"/>
                </a:solidFill>
              </a:rPr>
              <a:t> ООП (содержательно и количественно)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3300"/>
                </a:solidFill>
              </a:rPr>
              <a:t>интеграция </a:t>
            </a:r>
            <a:r>
              <a:rPr lang="ru-RU" b="1">
                <a:solidFill>
                  <a:schemeClr val="accent2"/>
                </a:solidFill>
              </a:rPr>
              <a:t>учебной и внеучебной деятельности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включена «</a:t>
            </a:r>
            <a:r>
              <a:rPr lang="ru-RU" b="1">
                <a:solidFill>
                  <a:srgbClr val="CC3300"/>
                </a:solidFill>
              </a:rPr>
              <a:t>неаудиторная</a:t>
            </a:r>
            <a:r>
              <a:rPr lang="ru-RU" b="1">
                <a:solidFill>
                  <a:schemeClr val="accent2"/>
                </a:solidFill>
              </a:rPr>
              <a:t> занятость»</a:t>
            </a:r>
          </a:p>
          <a:p>
            <a:pPr>
              <a:buFontTx/>
              <a:buChar char="•"/>
            </a:pPr>
            <a:endParaRPr lang="ru-RU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5" action="ppaction://hlinksldjump"/>
              </a:rPr>
              <a:t>условиям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кадровым</a:t>
            </a:r>
            <a:endParaRPr lang="ru-RU" b="1">
              <a:solidFill>
                <a:schemeClr val="accent2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финансовым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материально-техническим</a:t>
            </a:r>
            <a:r>
              <a:rPr lang="ru-RU" b="1">
                <a:solidFill>
                  <a:schemeClr val="accent2"/>
                </a:solidFill>
              </a:rPr>
              <a:t>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3300"/>
                </a:solidFill>
              </a:rPr>
              <a:t>иным </a:t>
            </a:r>
            <a:r>
              <a:rPr lang="ru-RU" b="1">
                <a:solidFill>
                  <a:srgbClr val="003399"/>
                </a:solidFill>
              </a:rPr>
              <a:t>(информационно-образовательная среда, учебно-методическое обеспечение)</a:t>
            </a:r>
            <a:endParaRPr lang="ru-RU">
              <a:solidFill>
                <a:srgbClr val="003399"/>
              </a:solidFill>
            </a:endParaRPr>
          </a:p>
        </p:txBody>
      </p:sp>
      <p:sp>
        <p:nvSpPr>
          <p:cNvPr id="7173" name="AutoShape 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459788" y="6524625"/>
            <a:ext cx="215900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557338"/>
            <a:ext cx="7199312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Думала: главное – формировать,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Делать ваять лепить.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Думала: верный маршрут показать,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Править, лечить, учить.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Думала: рваться, бороться, рубить,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Мчаться, коль сила несет,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А оказалось – всего лишь любить.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Только любить – вот и все!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0000CC"/>
                </a:solidFill>
                <a:latin typeface="Times New Roman" pitchFamily="18" charset="0"/>
              </a:rPr>
              <a:t>С.Белова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3D614F-DF38-4BC9-964A-B139EDA2E77E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  <p:sp>
        <p:nvSpPr>
          <p:cNvPr id="20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5601403-8F82-4BB7-BC66-B9C68C365962}" type="slidenum">
              <a:rPr lang="ru-RU" sz="1400">
                <a:latin typeface="+mn-lt"/>
              </a:rPr>
              <a:pPr algn="r">
                <a:defRPr/>
              </a:pPr>
              <a:t>4</a:t>
            </a:fld>
            <a:endParaRPr lang="ru-RU" sz="1400">
              <a:latin typeface="+mn-lt"/>
            </a:endParaRPr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D7B5A66-75F5-4D31-AE73-A2282E645473}" type="slidenum">
              <a:rPr lang="ru-RU" sz="1400">
                <a:latin typeface="+mn-lt"/>
              </a:rPr>
              <a:pPr algn="r">
                <a:defRPr/>
              </a:pPr>
              <a:t>4</a:t>
            </a:fld>
            <a:endParaRPr lang="ru-RU" sz="1400">
              <a:latin typeface="+mn-lt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6513" y="274638"/>
            <a:ext cx="91805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4000" smtClean="0">
                <a:latin typeface="Tahoma" pitchFamily="34" charset="0"/>
              </a:rPr>
              <a:t/>
            </a:r>
            <a:br>
              <a:rPr lang="ru-RU" sz="4000" smtClean="0">
                <a:latin typeface="Tahoma" pitchFamily="34" charset="0"/>
              </a:rPr>
            </a:br>
            <a:r>
              <a:rPr lang="ru-RU" sz="4000" smtClean="0">
                <a:solidFill>
                  <a:srgbClr val="D02800"/>
                </a:solidFill>
                <a:latin typeface="Tahoma" pitchFamily="34" charset="0"/>
              </a:rPr>
              <a:t/>
            </a:r>
            <a:br>
              <a:rPr lang="ru-RU" sz="4000" smtClean="0">
                <a:solidFill>
                  <a:srgbClr val="D02800"/>
                </a:solidFill>
                <a:latin typeface="Tahoma" pitchFamily="34" charset="0"/>
              </a:rPr>
            </a:br>
            <a:r>
              <a:rPr lang="ru-RU" sz="4000" smtClean="0">
                <a:solidFill>
                  <a:srgbClr val="0033CC"/>
                </a:solidFill>
                <a:latin typeface="Tahoma" pitchFamily="34" charset="0"/>
              </a:rPr>
              <a:t/>
            </a:r>
            <a:br>
              <a:rPr lang="ru-RU" sz="4000" smtClean="0">
                <a:solidFill>
                  <a:srgbClr val="0033CC"/>
                </a:solidFill>
                <a:latin typeface="Tahoma" pitchFamily="34" charset="0"/>
              </a:rPr>
            </a:br>
            <a:endParaRPr lang="ru-RU" sz="4000" smtClean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19461" name="AutoShape 8"/>
          <p:cNvSpPr>
            <a:spLocks noChangeArrowheads="1"/>
          </p:cNvSpPr>
          <p:nvPr/>
        </p:nvSpPr>
        <p:spPr bwMode="auto">
          <a:xfrm>
            <a:off x="107950" y="1268413"/>
            <a:ext cx="1008063" cy="482441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З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П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Ы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b="1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b="1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Ж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Д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Н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>
                <a:latin typeface="Arial" charset="0"/>
              </a:rPr>
              <a:t>Я</a:t>
            </a:r>
            <a:endParaRPr lang="ru-RU" sz="2000">
              <a:latin typeface="Arial" charset="0"/>
            </a:endParaRPr>
          </a:p>
        </p:txBody>
      </p:sp>
      <p:sp>
        <p:nvSpPr>
          <p:cNvPr id="6151" name="AutoShape 17"/>
          <p:cNvSpPr>
            <a:spLocks noChangeArrowheads="1"/>
          </p:cNvSpPr>
          <p:nvPr/>
        </p:nvSpPr>
        <p:spPr bwMode="auto">
          <a:xfrm>
            <a:off x="1187450" y="3644900"/>
            <a:ext cx="504825" cy="431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AutoShape 26"/>
          <p:cNvSpPr>
            <a:spLocks noChangeArrowheads="1"/>
          </p:cNvSpPr>
          <p:nvPr/>
        </p:nvSpPr>
        <p:spPr bwMode="auto">
          <a:xfrm>
            <a:off x="1692275" y="1268413"/>
            <a:ext cx="2159000" cy="1296987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 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структуре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ООП</a:t>
            </a:r>
          </a:p>
        </p:txBody>
      </p:sp>
      <p:sp>
        <p:nvSpPr>
          <p:cNvPr id="6153" name="AutoShape 27"/>
          <p:cNvSpPr>
            <a:spLocks noChangeArrowheads="1"/>
          </p:cNvSpPr>
          <p:nvPr/>
        </p:nvSpPr>
        <p:spPr bwMode="auto">
          <a:xfrm>
            <a:off x="5292725" y="1700213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AutoShape 26"/>
          <p:cNvSpPr>
            <a:spLocks noChangeArrowheads="1"/>
          </p:cNvSpPr>
          <p:nvPr/>
        </p:nvSpPr>
        <p:spPr bwMode="auto">
          <a:xfrm>
            <a:off x="1763713" y="3213100"/>
            <a:ext cx="2160587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результатам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освоения ООП</a:t>
            </a:r>
          </a:p>
        </p:txBody>
      </p:sp>
      <p:sp>
        <p:nvSpPr>
          <p:cNvPr id="19466" name="AutoShape 26"/>
          <p:cNvSpPr>
            <a:spLocks noChangeArrowheads="1"/>
          </p:cNvSpPr>
          <p:nvPr/>
        </p:nvSpPr>
        <p:spPr bwMode="auto">
          <a:xfrm>
            <a:off x="1692275" y="5156200"/>
            <a:ext cx="2232025" cy="14414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условиям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реализации ООП</a:t>
            </a:r>
          </a:p>
        </p:txBody>
      </p:sp>
      <p:sp>
        <p:nvSpPr>
          <p:cNvPr id="19468" name="AutoShape 26"/>
          <p:cNvSpPr>
            <a:spLocks noChangeArrowheads="1"/>
          </p:cNvSpPr>
          <p:nvPr/>
        </p:nvSpPr>
        <p:spPr bwMode="auto">
          <a:xfrm>
            <a:off x="6084888" y="3321050"/>
            <a:ext cx="2879725" cy="14763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Ожидаемые результаты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деятельности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системы образования</a:t>
            </a:r>
          </a:p>
        </p:txBody>
      </p:sp>
      <p:sp>
        <p:nvSpPr>
          <p:cNvPr id="19469" name="AutoShape 26"/>
          <p:cNvSpPr>
            <a:spLocks noChangeArrowheads="1"/>
          </p:cNvSpPr>
          <p:nvPr/>
        </p:nvSpPr>
        <p:spPr bwMode="auto">
          <a:xfrm>
            <a:off x="6083300" y="1268413"/>
            <a:ext cx="2881313" cy="16557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2000">
              <a:latin typeface="Tahoma" pitchFamily="34" charset="0"/>
            </a:endParaRP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Организационные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и педагогические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условия деятельности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системы образования</a:t>
            </a:r>
          </a:p>
          <a:p>
            <a:pPr algn="ctr">
              <a:defRPr/>
            </a:pPr>
            <a:endParaRPr lang="ru-RU" sz="2000">
              <a:latin typeface="Tahoma" pitchFamily="34" charset="0"/>
            </a:endParaRPr>
          </a:p>
        </p:txBody>
      </p:sp>
      <p:sp>
        <p:nvSpPr>
          <p:cNvPr id="19470" name="AutoShape 26"/>
          <p:cNvSpPr>
            <a:spLocks noChangeArrowheads="1"/>
          </p:cNvSpPr>
          <p:nvPr/>
        </p:nvSpPr>
        <p:spPr bwMode="auto">
          <a:xfrm>
            <a:off x="6083300" y="5229225"/>
            <a:ext cx="2881313" cy="14112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2000">
              <a:latin typeface="Tahoma" pitchFamily="34" charset="0"/>
            </a:endParaRP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Ресурсы: кадры,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 материальная база,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информация,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финансы</a:t>
            </a:r>
          </a:p>
          <a:p>
            <a:pPr algn="ctr">
              <a:defRPr/>
            </a:pPr>
            <a:endParaRPr lang="ru-RU" sz="2000">
              <a:latin typeface="Tahoma" pitchFamily="34" charset="0"/>
            </a:endParaRP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2484438" y="2636838"/>
            <a:ext cx="574675" cy="504825"/>
          </a:xfrm>
          <a:prstGeom prst="upDownArrow">
            <a:avLst>
              <a:gd name="adj1" fmla="val 50000"/>
              <a:gd name="adj2" fmla="val 20000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vert="eaVert" wrap="none" anchor="ctr"/>
          <a:lstStyle/>
          <a:p>
            <a:endParaRPr lang="ru-RU" sz="3200">
              <a:solidFill>
                <a:srgbClr val="CC0000"/>
              </a:solidFill>
              <a:latin typeface="Bookman Old Style" pitchFamily="18" charset="0"/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2484438" y="4579938"/>
            <a:ext cx="574675" cy="504825"/>
          </a:xfrm>
          <a:prstGeom prst="upDownArrow">
            <a:avLst>
              <a:gd name="adj1" fmla="val 50000"/>
              <a:gd name="adj2" fmla="val 20000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vert="eaVert" wrap="none" anchor="ctr"/>
          <a:lstStyle/>
          <a:p>
            <a:endParaRPr lang="ru-RU" sz="3200">
              <a:latin typeface="Bookman Old Style" pitchFamily="18" charset="0"/>
            </a:endParaRPr>
          </a:p>
        </p:txBody>
      </p:sp>
      <p:sp>
        <p:nvSpPr>
          <p:cNvPr id="6161" name="AutoShape 27"/>
          <p:cNvSpPr>
            <a:spLocks noChangeArrowheads="1"/>
          </p:cNvSpPr>
          <p:nvPr/>
        </p:nvSpPr>
        <p:spPr bwMode="auto">
          <a:xfrm>
            <a:off x="5292725" y="3716338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AutoShape 27"/>
          <p:cNvSpPr>
            <a:spLocks noChangeArrowheads="1"/>
          </p:cNvSpPr>
          <p:nvPr/>
        </p:nvSpPr>
        <p:spPr bwMode="auto">
          <a:xfrm>
            <a:off x="5292725" y="5589588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AutoShape 8"/>
          <p:cNvSpPr>
            <a:spLocks noChangeArrowheads="1"/>
          </p:cNvSpPr>
          <p:nvPr/>
        </p:nvSpPr>
        <p:spPr bwMode="auto">
          <a:xfrm>
            <a:off x="4140200" y="836613"/>
            <a:ext cx="1079500" cy="60213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Б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Щ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Е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К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Д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Л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Я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Т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Е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Ы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Н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Т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В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В</a:t>
            </a:r>
          </a:p>
        </p:txBody>
      </p:sp>
      <p:sp>
        <p:nvSpPr>
          <p:cNvPr id="93204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Стандарт как совокупность требований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r>
              <a:rPr lang="ru-RU" sz="2800" b="1">
                <a:solidFill>
                  <a:schemeClr val="tx1"/>
                </a:solidFill>
                <a:latin typeface="Times New Roman" pitchFamily="18" charset="0"/>
              </a:rPr>
              <a:t>Портрет выпускника начальной школы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4525962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ru-RU">
              <a:solidFill>
                <a:srgbClr val="501212"/>
              </a:solidFill>
            </a:endParaRPr>
          </a:p>
          <a:p>
            <a:pPr>
              <a:buFontTx/>
              <a:buNone/>
            </a:pPr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8313" y="1196975"/>
            <a:ext cx="8137525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- </a:t>
            </a:r>
            <a:r>
              <a:rPr lang="ru-RU" b="1">
                <a:latin typeface="Times New Roman" pitchFamily="18" charset="0"/>
              </a:rPr>
              <a:t>Любознательный, интересующийся, активно познающий мир.</a:t>
            </a:r>
          </a:p>
          <a:p>
            <a:r>
              <a:rPr lang="ru-RU" b="1">
                <a:latin typeface="Times New Roman" pitchFamily="18" charset="0"/>
              </a:rPr>
              <a:t>- Умеющий учится, способный к организации собственной деятельности.</a:t>
            </a:r>
          </a:p>
          <a:p>
            <a:r>
              <a:rPr lang="ru-RU" b="1">
                <a:latin typeface="Times New Roman" pitchFamily="18" charset="0"/>
              </a:rPr>
              <a:t>- Уважающий и принимающий ценности семьи и общества, историю и культуру каждого народа.</a:t>
            </a:r>
          </a:p>
          <a:p>
            <a:r>
              <a:rPr lang="ru-RU" b="1">
                <a:latin typeface="Times New Roman" pitchFamily="18" charset="0"/>
              </a:rPr>
              <a:t>- Доброжелательный, умеющий слушать и слышать партнера, уважающий свое и чужое мнение.</a:t>
            </a:r>
          </a:p>
          <a:p>
            <a:r>
              <a:rPr lang="ru-RU" b="1">
                <a:latin typeface="Times New Roman" pitchFamily="18" charset="0"/>
              </a:rPr>
              <a:t>- Готовый самостоятельно действовать и отвечать за свои поступки.</a:t>
            </a:r>
          </a:p>
          <a:p>
            <a:r>
              <a:rPr lang="ru-RU" b="1">
                <a:latin typeface="Times New Roman" pitchFamily="18" charset="0"/>
              </a:rPr>
              <a:t>- Имеющий представление и выполняющий основы здорового и безопасного образа жизни.</a:t>
            </a:r>
          </a:p>
        </p:txBody>
      </p:sp>
      <p:pic>
        <p:nvPicPr>
          <p:cNvPr id="33798" name="Picture 6" descr="IMG_09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4005263"/>
            <a:ext cx="3384550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>
                <a:solidFill>
                  <a:schemeClr val="tx1"/>
                </a:solidFill>
                <a:latin typeface="Times New Roman" pitchFamily="18" charset="0"/>
              </a:rPr>
              <a:t>Портрет будущего выпускника школы  –</a:t>
            </a:r>
            <a:br>
              <a:rPr lang="ru-RU" sz="28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>
                <a:solidFill>
                  <a:schemeClr val="tx1"/>
                </a:solidFill>
                <a:latin typeface="Times New Roman" pitchFamily="18" charset="0"/>
              </a:rPr>
              <a:t>гражданина России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sz="half" idx="3"/>
          </p:nvPr>
        </p:nvSpPr>
        <p:spPr/>
        <p:txBody>
          <a:bodyPr/>
          <a:lstStyle/>
          <a:p>
            <a:endParaRPr lang="ru-RU" sz="2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68613" y="1916113"/>
            <a:ext cx="6275387" cy="42100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Компетентный в гражданско-правовых аспектах член общества, осознающий свою сопричастность к судьбе России.</a:t>
            </a:r>
          </a:p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 Уважающий ценности иных культур, конфессий и </a:t>
            </a:r>
            <a:r>
              <a:rPr lang="en-US" sz="1800" b="1">
                <a:latin typeface="Times New Roman" pitchFamily="18" charset="0"/>
              </a:rPr>
              <a:t/>
            </a:r>
            <a:br>
              <a:rPr lang="en-US" sz="1800" b="1">
                <a:latin typeface="Times New Roman" pitchFamily="18" charset="0"/>
              </a:rPr>
            </a:br>
            <a:r>
              <a:rPr lang="ru-RU" sz="1800" b="1">
                <a:latin typeface="Times New Roman" pitchFamily="18" charset="0"/>
              </a:rPr>
              <a:t>мировоззрений, осознающий глобальные проблемы современности, свою роль в их решении.</a:t>
            </a:r>
          </a:p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Креативный, мотивированный к познанию и творчеству, обучению и самообучению на протяжении всей жизни.</a:t>
            </a:r>
          </a:p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Разделяющий ценности безопасного  и здорового образа жизни.</a:t>
            </a:r>
          </a:p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Уважающий других людей, готовый сотрудничать </a:t>
            </a:r>
            <a:r>
              <a:rPr lang="en-US" sz="1800" b="1">
                <a:latin typeface="Times New Roman" pitchFamily="18" charset="0"/>
              </a:rPr>
              <a:t/>
            </a:r>
            <a:br>
              <a:rPr lang="en-US" sz="1800" b="1">
                <a:latin typeface="Times New Roman" pitchFamily="18" charset="0"/>
              </a:rPr>
            </a:br>
            <a:r>
              <a:rPr lang="ru-RU" sz="1800" b="1">
                <a:latin typeface="Times New Roman" pitchFamily="18" charset="0"/>
              </a:rPr>
              <a:t>с ними для достижения совместного результата.</a:t>
            </a:r>
          </a:p>
          <a:p>
            <a:pPr lvl="1">
              <a:lnSpc>
                <a:spcPct val="80000"/>
              </a:lnSpc>
            </a:pPr>
            <a:r>
              <a:rPr lang="ru-RU" sz="1800" b="1">
                <a:latin typeface="Times New Roman" pitchFamily="18" charset="0"/>
              </a:rPr>
              <a:t>Осознающий себя личностью, способной принимать самостоятельные решения и нести за них ответственность.</a:t>
            </a:r>
          </a:p>
          <a:p>
            <a:pPr>
              <a:lnSpc>
                <a:spcPct val="80000"/>
              </a:lnSpc>
            </a:pPr>
            <a:endParaRPr lang="ru-RU" sz="1800" b="1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1600">
              <a:latin typeface="Times New Roman" pitchFamily="18" charset="0"/>
            </a:endParaRPr>
          </a:p>
        </p:txBody>
      </p:sp>
      <p:pic>
        <p:nvPicPr>
          <p:cNvPr id="34824" name="Picture 8" descr="ck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44675"/>
            <a:ext cx="3132137" cy="395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539750" y="0"/>
            <a:ext cx="82264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 dirty="0" err="1">
                <a:solidFill>
                  <a:srgbClr val="000000"/>
                </a:solidFill>
              </a:rPr>
              <a:t>Проблемы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при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переходе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на</a:t>
            </a:r>
            <a:r>
              <a:rPr lang="en-US" sz="2400" dirty="0">
                <a:solidFill>
                  <a:srgbClr val="000000"/>
                </a:solidFill>
              </a:rPr>
              <a:t> ФГОС </a:t>
            </a:r>
            <a:r>
              <a:rPr lang="ru-RU" sz="2400" dirty="0">
                <a:solidFill>
                  <a:srgbClr val="000000"/>
                </a:solidFill>
              </a:rPr>
              <a:t>нового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поколения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79388" y="539750"/>
            <a:ext cx="8640762" cy="610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679450" indent="-669925">
              <a:spcBef>
                <a:spcPts val="800"/>
              </a:spcBef>
              <a:buClrTx/>
              <a:buFontTx/>
              <a:buNone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Общие: 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у большинства населения приоритета высших ценностей, позиционируемых во ФГОС второго поколения в качестве ключевых результатов обучения и воспитания, таких, как труд, 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здоровье и др.;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высокая степень нетерпимости между социальными группами – субкультурами богатых/бедных, русских/мигрантов и др.;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слабая включённость родителей, общественности в управление образовательным процессом, его организацией при высокой степени информированности; </a:t>
            </a:r>
            <a:r>
              <a:rPr lang="ru-RU" sz="2200" dirty="0" err="1" smtClean="0">
                <a:solidFill>
                  <a:srgbClr val="000000"/>
                </a:solidFill>
              </a:rPr>
              <a:t>невладение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навыками коллективного планирования;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навыков разработки целевых программ, межведомственных программ, подпрограмм в составе образовательной программы.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39750" y="996950"/>
            <a:ext cx="8226425" cy="476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679450" indent="-669925">
              <a:spcBef>
                <a:spcPts val="800"/>
              </a:spcBef>
              <a:buClrTx/>
              <a:buFontTx/>
              <a:buNone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Управленческие: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 err="1">
                <a:solidFill>
                  <a:srgbClr val="000000"/>
                </a:solidFill>
              </a:rPr>
              <a:t>невыстроенность</a:t>
            </a:r>
            <a:r>
              <a:rPr lang="ru-RU" sz="2200" dirty="0">
                <a:solidFill>
                  <a:srgbClr val="000000"/>
                </a:solidFill>
              </a:rPr>
              <a:t> сети (взаимодействий) учреждений образования, культуры, спорта;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низкая степень «</a:t>
            </a:r>
            <a:r>
              <a:rPr lang="ru-RU" sz="2200" dirty="0" err="1">
                <a:solidFill>
                  <a:srgbClr val="000000"/>
                </a:solidFill>
              </a:rPr>
              <a:t>социокультурной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  <a:r>
              <a:rPr lang="ru-RU" sz="2200" dirty="0" smtClean="0">
                <a:solidFill>
                  <a:srgbClr val="000000"/>
                </a:solidFill>
              </a:rPr>
              <a:t>инфраструктуры»(музеи</a:t>
            </a:r>
            <a:r>
              <a:rPr lang="ru-RU" sz="2200" dirty="0">
                <a:solidFill>
                  <a:srgbClr val="000000"/>
                </a:solidFill>
              </a:rPr>
              <a:t>, туристические </a:t>
            </a:r>
            <a:r>
              <a:rPr lang="ru-RU" sz="2200" dirty="0" smtClean="0">
                <a:solidFill>
                  <a:srgbClr val="000000"/>
                </a:solidFill>
              </a:rPr>
              <a:t>маршруты, </a:t>
            </a:r>
            <a:r>
              <a:rPr lang="ru-RU" sz="2200" dirty="0">
                <a:solidFill>
                  <a:srgbClr val="000000"/>
                </a:solidFill>
              </a:rPr>
              <a:t>зоны отдыха);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ставок </a:t>
            </a:r>
            <a:r>
              <a:rPr lang="ru-RU" sz="2200" dirty="0" err="1">
                <a:solidFill>
                  <a:srgbClr val="000000"/>
                </a:solidFill>
              </a:rPr>
              <a:t>тьюторов</a:t>
            </a:r>
            <a:r>
              <a:rPr lang="ru-RU" sz="2200" dirty="0" smtClean="0">
                <a:solidFill>
                  <a:srgbClr val="000000"/>
                </a:solidFill>
              </a:rPr>
              <a:t>, психолога, </a:t>
            </a:r>
            <a:r>
              <a:rPr lang="ru-RU" sz="2200" dirty="0">
                <a:solidFill>
                  <a:srgbClr val="000000"/>
                </a:solidFill>
              </a:rPr>
              <a:t>педагогов-организаторов, вожатых в большинстве ОУ;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опыта создания и комплектования сетевых муниципальных групп, создания ставок сетевого </a:t>
            </a:r>
            <a:r>
              <a:rPr lang="ru-RU" sz="2200" dirty="0" smtClean="0">
                <a:solidFill>
                  <a:srgbClr val="000000"/>
                </a:solidFill>
              </a:rPr>
              <a:t>психолога ит.д..</a:t>
            </a: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9750" y="0"/>
            <a:ext cx="82264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000000"/>
                </a:solidFill>
              </a:rPr>
              <a:t>Проблемы при переходе на ФГОС </a:t>
            </a:r>
            <a:r>
              <a:rPr lang="ru-RU" sz="2400">
                <a:solidFill>
                  <a:srgbClr val="000000"/>
                </a:solidFill>
              </a:rPr>
              <a:t>нового</a:t>
            </a:r>
            <a:r>
              <a:rPr lang="en-US" sz="2400">
                <a:solidFill>
                  <a:srgbClr val="000000"/>
                </a:solidFill>
              </a:rPr>
              <a:t> поколения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14338" y="1079500"/>
            <a:ext cx="8405812" cy="5200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679450" indent="-669925">
              <a:spcBef>
                <a:spcPts val="800"/>
              </a:spcBef>
              <a:buClrTx/>
              <a:buFontTx/>
              <a:buNone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Методические:</a:t>
            </a:r>
          </a:p>
          <a:p>
            <a:pPr marL="679450" indent="-669925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приоритета воспитательной деятельности (в большинстве УМК начальной школы);</a:t>
            </a:r>
          </a:p>
          <a:p>
            <a:pPr marL="679450" indent="-669925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низкий процент читающих детей и родителей; отсутствие приоритета русского языка в образовательной программе ОУ;</a:t>
            </a:r>
          </a:p>
          <a:p>
            <a:pPr marL="679450" indent="-669925" algn="just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 err="1">
                <a:solidFill>
                  <a:srgbClr val="000000"/>
                </a:solidFill>
              </a:rPr>
              <a:t>невладение</a:t>
            </a:r>
            <a:r>
              <a:rPr lang="ru-RU" sz="2200" dirty="0">
                <a:solidFill>
                  <a:srgbClr val="000000"/>
                </a:solidFill>
              </a:rPr>
              <a:t> большинством педагогов навыками формирования у обучающихся регулятивных УУД;</a:t>
            </a:r>
          </a:p>
          <a:p>
            <a:pPr marL="679450" indent="-669925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 err="1">
                <a:solidFill>
                  <a:srgbClr val="000000"/>
                </a:solidFill>
              </a:rPr>
              <a:t>невладение</a:t>
            </a:r>
            <a:r>
              <a:rPr lang="ru-RU" sz="2200" dirty="0">
                <a:solidFill>
                  <a:srgbClr val="000000"/>
                </a:solidFill>
              </a:rPr>
              <a:t> методиками проектной деятельности (социальным проектированием), ориентированными на младших школьников;</a:t>
            </a:r>
          </a:p>
          <a:p>
            <a:pPr marL="679450" indent="-669925">
              <a:spcBef>
                <a:spcPts val="800"/>
              </a:spcBef>
              <a:buFont typeface="Times New Roman" pitchFamily="18" charset="0"/>
              <a:buChar char="•"/>
              <a:tabLst>
                <a:tab pos="679450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  <a:tab pos="9663113" algn="l"/>
              </a:tabLst>
            </a:pPr>
            <a:r>
              <a:rPr lang="ru-RU" sz="2200" dirty="0">
                <a:solidFill>
                  <a:srgbClr val="000000"/>
                </a:solidFill>
              </a:rPr>
              <a:t>отсутствие навыков кооперации в обучении у большинства педагогов (увлечение фронтальными формами работы).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9750" y="0"/>
            <a:ext cx="8226425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000000"/>
                </a:solidFill>
              </a:rPr>
              <a:t>Проблемы при переходе на ФГОС </a:t>
            </a:r>
            <a:r>
              <a:rPr lang="ru-RU" sz="2400">
                <a:solidFill>
                  <a:srgbClr val="000000"/>
                </a:solidFill>
              </a:rPr>
              <a:t>нового</a:t>
            </a:r>
            <a:r>
              <a:rPr lang="en-US" sz="2400">
                <a:solidFill>
                  <a:srgbClr val="000000"/>
                </a:solidFill>
              </a:rPr>
              <a:t> поколения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1389</Words>
  <Application>Microsoft Office PowerPoint</Application>
  <PresentationFormat>Экран (4:3)</PresentationFormat>
  <Paragraphs>376</Paragraphs>
  <Slides>30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Тема Office</vt:lpstr>
      <vt:lpstr>Диаграмма</vt:lpstr>
      <vt:lpstr>Федеральный государственный образовательный стандарт начального общего образования глазами учителя: трудности и перспективы. </vt:lpstr>
      <vt:lpstr>Слайд 2</vt:lpstr>
      <vt:lpstr>Слайд 3</vt:lpstr>
      <vt:lpstr>   </vt:lpstr>
      <vt:lpstr>Портрет выпускника начальной школы</vt:lpstr>
      <vt:lpstr>Портрет будущего выпускника школы  – гражданина России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Анкета для учителя</vt:lpstr>
      <vt:lpstr>Слайд 15</vt:lpstr>
      <vt:lpstr>Слайд 16</vt:lpstr>
      <vt:lpstr>Слайд 17</vt:lpstr>
      <vt:lpstr>Слайд 18</vt:lpstr>
      <vt:lpstr>Усиление диагностического компонента системы: педагогическая диагностика как обязательный элемент системы</vt:lpstr>
      <vt:lpstr>Универсальные учебные действия</vt:lpstr>
      <vt:lpstr>Уважаемые товарищи родители! Просим Вас ответить на вопросы, которые помогут нам в организации учебно-воспитательной деятельности ваших детей.</vt:lpstr>
      <vt:lpstr>Слайд 22</vt:lpstr>
      <vt:lpstr>Слайд 23</vt:lpstr>
      <vt:lpstr>Слайд 24</vt:lpstr>
      <vt:lpstr>Общеучебные УУД (на конец 1 класса)</vt:lpstr>
      <vt:lpstr>Личностные УУД (на конец 1 класса)</vt:lpstr>
      <vt:lpstr>Коммуникативные УУД (на конец 1 класса)</vt:lpstr>
      <vt:lpstr>Внеурочная деятельность</vt:lpstr>
      <vt:lpstr>Направления внеурочной деятельности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Z</cp:lastModifiedBy>
  <cp:revision>50</cp:revision>
  <dcterms:created xsi:type="dcterms:W3CDTF">2011-12-04T07:12:27Z</dcterms:created>
  <dcterms:modified xsi:type="dcterms:W3CDTF">2011-12-08T13:31:47Z</dcterms:modified>
</cp:coreProperties>
</file>