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3" r:id="rId7"/>
    <p:sldId id="276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00FF"/>
    <a:srgbClr val="9900FF"/>
    <a:srgbClr val="00CC66"/>
    <a:srgbClr val="FF3399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00232" y="714356"/>
            <a:ext cx="5262403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b="1" cap="none" spc="0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8000" b="1" cap="none" spc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Изложение</a:t>
            </a:r>
            <a:endParaRPr lang="ru-RU" sz="8000" b="1" cap="none" spc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3000372"/>
            <a:ext cx="79512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Осенние наряды </a:t>
            </a:r>
            <a:endParaRPr lang="ru-RU" sz="8000" b="1" cap="none" spc="0" dirty="0">
              <a:ln w="38100">
                <a:solidFill>
                  <a:schemeClr val="tx1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357298"/>
            <a:ext cx="59354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   </a:t>
            </a:r>
            <a:r>
              <a:rPr lang="ru-RU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2. Что </a:t>
            </a:r>
            <a:r>
              <a:rPr lang="ru-RU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CC66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там</a:t>
            </a:r>
            <a:r>
              <a:rPr lang="ru-RU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сделали деревья? 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642974" y="714356"/>
            <a:ext cx="78582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 2" pitchFamily="18" charset="2"/>
              <a:buChar char=" "/>
            </a:pPr>
            <a:r>
              <a:rPr lang="ru-RU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/>
                <a:ea typeface="Arial Unicode MS"/>
                <a:cs typeface="Arial Unicode MS"/>
                <a:sym typeface="Wingdings 2"/>
              </a:rPr>
              <a:t>1. Куда падают </a:t>
            </a:r>
            <a:r>
              <a:rPr lang="ru-RU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CC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Unicode MS"/>
                <a:ea typeface="Arial Unicode MS"/>
                <a:cs typeface="Arial Unicode MS"/>
                <a:sym typeface="Wingdings 2"/>
              </a:rPr>
              <a:t>солнечные лучи</a:t>
            </a:r>
            <a:r>
              <a:rPr lang="ru-RU" sz="28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?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                              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357430"/>
            <a:ext cx="63774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3.</a:t>
            </a:r>
            <a:r>
              <a:rPr lang="ru-RU" sz="32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</a:t>
            </a:r>
            <a:r>
              <a:rPr lang="ru-RU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Какими стали листочки берёзы</a:t>
            </a:r>
            <a:r>
              <a:rPr lang="ru-RU" sz="32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ru-RU" sz="32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214686"/>
            <a:ext cx="70705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4. Какой краской выкрасил себя </a:t>
            </a:r>
            <a:r>
              <a:rPr lang="ru-RU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CC66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клён</a:t>
            </a:r>
            <a:r>
              <a:rPr lang="ru-RU" sz="32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?</a:t>
            </a:r>
            <a:endParaRPr lang="ru-RU" sz="32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1142984"/>
            <a:ext cx="30283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опушку леса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1857364"/>
            <a:ext cx="44573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дели осенние наряды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72264" y="2786058"/>
            <a:ext cx="19173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жёлтыми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57818" y="4643446"/>
            <a:ext cx="28419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красные бусы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214290"/>
            <a:ext cx="69573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1B0CE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Напиши изложение по </a:t>
            </a:r>
            <a:r>
              <a:rPr lang="ru-RU" sz="3600" b="1" dirty="0" smtClean="0">
                <a:ln w="1905"/>
                <a:solidFill>
                  <a:srgbClr val="1B0CE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вопросам</a:t>
            </a:r>
            <a:r>
              <a:rPr lang="ru-RU" sz="3600" b="1" cap="none" spc="0" dirty="0" smtClean="0">
                <a:ln w="1905"/>
                <a:solidFill>
                  <a:srgbClr val="1B0CE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3600" b="1" cap="none" spc="0" dirty="0">
              <a:ln w="1905"/>
              <a:solidFill>
                <a:srgbClr val="1B0CE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4143380"/>
            <a:ext cx="82225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5.Что набросила рябина на каждую веточку?</a:t>
            </a:r>
            <a:endParaRPr lang="ru-RU" sz="32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29124" y="3714752"/>
            <a:ext cx="37901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жёлтой и коричневой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4929198"/>
            <a:ext cx="492922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6. Какой осталась ёлочка</a:t>
            </a:r>
            <a:r>
              <a:rPr lang="ru-RU" sz="28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?                                                                      </a:t>
            </a:r>
            <a:endParaRPr lang="ru-RU" sz="2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43240" y="5429264"/>
            <a:ext cx="52864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поменяла зелёных иголок                                                    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38103867_96e97d91350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14646" y="2285992"/>
            <a:ext cx="59293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>
                  <a:solidFill>
                    <a:srgbClr val="00B050"/>
                  </a:solidFill>
                </a:ln>
                <a:solidFill>
                  <a:srgbClr val="9900FF"/>
                </a:solidFill>
              </a:rPr>
              <a:t>Каждый год на нём с охотой </a:t>
            </a:r>
            <a:br>
              <a:rPr lang="ru-RU" sz="3200" b="1" dirty="0" smtClean="0">
                <a:ln>
                  <a:solidFill>
                    <a:srgbClr val="00B050"/>
                  </a:solidFill>
                </a:ln>
                <a:solidFill>
                  <a:srgbClr val="9900FF"/>
                </a:solidFill>
              </a:rPr>
            </a:br>
            <a:r>
              <a:rPr lang="ru-RU" sz="3200" b="1" dirty="0" smtClean="0">
                <a:ln>
                  <a:solidFill>
                    <a:srgbClr val="00B050"/>
                  </a:solidFill>
                </a:ln>
                <a:solidFill>
                  <a:srgbClr val="9900FF"/>
                </a:solidFill>
              </a:rPr>
              <a:t>Вырастают вертолёты. </a:t>
            </a:r>
            <a:br>
              <a:rPr lang="ru-RU" sz="3200" b="1" dirty="0" smtClean="0">
                <a:ln>
                  <a:solidFill>
                    <a:srgbClr val="00B050"/>
                  </a:solidFill>
                </a:ln>
                <a:solidFill>
                  <a:srgbClr val="9900FF"/>
                </a:solidFill>
              </a:rPr>
            </a:br>
            <a:r>
              <a:rPr lang="ru-RU" sz="3200" b="1" dirty="0" smtClean="0">
                <a:ln>
                  <a:solidFill>
                    <a:srgbClr val="00B050"/>
                  </a:solidFill>
                </a:ln>
                <a:solidFill>
                  <a:srgbClr val="9900FF"/>
                </a:solidFill>
              </a:rPr>
              <a:t>Жаль, что каждый вертолёт </a:t>
            </a:r>
            <a:br>
              <a:rPr lang="ru-RU" sz="3200" b="1" dirty="0" smtClean="0">
                <a:ln>
                  <a:solidFill>
                    <a:srgbClr val="00B050"/>
                  </a:solidFill>
                </a:ln>
                <a:solidFill>
                  <a:srgbClr val="9900FF"/>
                </a:solidFill>
              </a:rPr>
            </a:br>
            <a:r>
              <a:rPr lang="ru-RU" sz="3200" b="1" dirty="0" smtClean="0">
                <a:ln>
                  <a:solidFill>
                    <a:srgbClr val="00B050"/>
                  </a:solidFill>
                </a:ln>
                <a:solidFill>
                  <a:srgbClr val="9900FF"/>
                </a:solidFill>
              </a:rPr>
              <a:t>На всего один полёт. </a:t>
            </a:r>
            <a:endParaRPr lang="ru-RU" sz="3200" b="1" dirty="0">
              <a:ln>
                <a:solidFill>
                  <a:srgbClr val="00B050"/>
                </a:solidFill>
              </a:ln>
              <a:solidFill>
                <a:srgbClr val="99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1214422"/>
            <a:ext cx="5248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Отгадай загадку.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4357694"/>
            <a:ext cx="323678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381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66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клён</a:t>
            </a:r>
            <a:endParaRPr lang="ru-RU" sz="11500" b="1" cap="none" spc="0" dirty="0">
              <a:ln w="38100">
                <a:solidFill>
                  <a:srgbClr val="0000FF"/>
                </a:solidFill>
                <a:prstDash val="solid"/>
                <a:miter lim="800000"/>
              </a:ln>
              <a:solidFill>
                <a:srgbClr val="66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714356"/>
            <a:ext cx="54483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38103867_96e97d91350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00430" y="928670"/>
            <a:ext cx="5248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Отгадай загадку.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2214554"/>
            <a:ext cx="592935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Ствол белеет,</a:t>
            </a:r>
          </a:p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Шапочка зеленеет.</a:t>
            </a:r>
          </a:p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Стоит в белой одёжке,</a:t>
            </a:r>
          </a:p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Свесив серёжки.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4500570"/>
            <a:ext cx="460414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381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66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берёза</a:t>
            </a:r>
            <a:endParaRPr lang="ru-RU" sz="11500" b="1" cap="none" spc="0" dirty="0">
              <a:ln w="38100">
                <a:solidFill>
                  <a:srgbClr val="0000FF"/>
                </a:solidFill>
                <a:prstDash val="solid"/>
                <a:miter lim="800000"/>
              </a:ln>
              <a:solidFill>
                <a:srgbClr val="66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140110" y="788924"/>
            <a:ext cx="422110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38103867_96e97d91350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488" y="4143380"/>
            <a:ext cx="484940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381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66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рябина</a:t>
            </a:r>
            <a:endParaRPr lang="ru-RU" sz="11500" b="1" cap="none" spc="0" dirty="0">
              <a:ln w="38100">
                <a:solidFill>
                  <a:srgbClr val="0000FF"/>
                </a:solidFill>
                <a:prstDash val="solid"/>
                <a:miter lim="800000"/>
              </a:ln>
              <a:solidFill>
                <a:srgbClr val="66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0"/>
            <a:ext cx="5248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Отгадай загадку.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857232"/>
            <a:ext cx="592935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Осень в сад </a:t>
            </a:r>
          </a:p>
          <a:p>
            <a:r>
              <a:rPr lang="ru-RU" sz="44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 нам пришла,</a:t>
            </a:r>
          </a:p>
          <a:p>
            <a:r>
              <a:rPr lang="ru-RU" sz="44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Красный факел</a:t>
            </a:r>
          </a:p>
          <a:p>
            <a:r>
              <a:rPr lang="ru-RU" sz="44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Зажгла.</a:t>
            </a:r>
          </a:p>
          <a:p>
            <a:r>
              <a:rPr lang="ru-RU" sz="44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Здесь дрозды,</a:t>
            </a:r>
          </a:p>
          <a:p>
            <a:r>
              <a:rPr lang="ru-RU" sz="44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Скворцы снуют</a:t>
            </a:r>
          </a:p>
          <a:p>
            <a:r>
              <a:rPr lang="ru-RU" sz="44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И, галдя, его клюют.</a:t>
            </a:r>
          </a:p>
          <a:p>
            <a:endParaRPr lang="ru-RU" sz="4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857232"/>
            <a:ext cx="5072098" cy="380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38103867_96e97d91350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57554" y="0"/>
            <a:ext cx="5248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Отгадай загадку.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928670"/>
            <a:ext cx="63579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FF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Что же это за девица?</a:t>
            </a:r>
          </a:p>
          <a:p>
            <a:r>
              <a:rPr lang="ru-RU" sz="4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FF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 швея, не мастерица,</a:t>
            </a:r>
          </a:p>
          <a:p>
            <a:r>
              <a:rPr lang="ru-RU" sz="4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FF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Ничего сама не шьёт,</a:t>
            </a:r>
          </a:p>
          <a:p>
            <a:r>
              <a:rPr lang="ru-RU" sz="4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FF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 в иголках круглый год.</a:t>
            </a:r>
          </a:p>
          <a:p>
            <a:endParaRPr lang="ru-RU" sz="4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571479"/>
            <a:ext cx="3286148" cy="41069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3571868" y="4643446"/>
            <a:ext cx="310713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381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66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Ёлка</a:t>
            </a:r>
            <a:endParaRPr lang="ru-RU" sz="11500" b="1" cap="none" spc="0" dirty="0">
              <a:ln w="38100">
                <a:solidFill>
                  <a:srgbClr val="0000FF"/>
                </a:solidFill>
                <a:prstDash val="solid"/>
                <a:miter lim="800000"/>
              </a:ln>
              <a:solidFill>
                <a:srgbClr val="66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55665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910" y="1000108"/>
            <a:ext cx="8284256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9900FF"/>
                  </a:solidFill>
                </a:ln>
                <a:solidFill>
                  <a:srgbClr val="FF3399"/>
                </a:solidFill>
              </a:rPr>
              <a:t>                    </a:t>
            </a:r>
          </a:p>
          <a:p>
            <a:r>
              <a:rPr lang="ru-RU" sz="3200" b="1" dirty="0" smtClean="0"/>
              <a:t>    Солнечные лучи падают на опушку леса.</a:t>
            </a:r>
          </a:p>
          <a:p>
            <a:r>
              <a:rPr lang="ru-RU" sz="3200" b="1" dirty="0" smtClean="0"/>
              <a:t>Там деревья надели осенние наряды.</a:t>
            </a:r>
          </a:p>
          <a:p>
            <a:r>
              <a:rPr lang="ru-RU" sz="3200" b="1" dirty="0" smtClean="0"/>
              <a:t>    Листочки берёзы стали жёлтыми. Клён вы-</a:t>
            </a:r>
          </a:p>
          <a:p>
            <a:r>
              <a:rPr lang="ru-RU" sz="3200" b="1" dirty="0" smtClean="0"/>
              <a:t>красил себя жёлтой и коричневой краской.</a:t>
            </a:r>
          </a:p>
          <a:p>
            <a:r>
              <a:rPr lang="ru-RU" sz="3200" b="1" dirty="0" smtClean="0"/>
              <a:t>На каждую веточку рябина набросила </a:t>
            </a:r>
            <a:r>
              <a:rPr lang="ru-RU" sz="3200" b="1" dirty="0" err="1" smtClean="0"/>
              <a:t>крас</a:t>
            </a:r>
            <a:r>
              <a:rPr lang="ru-RU" sz="3200" b="1" dirty="0" smtClean="0"/>
              <a:t>-</a:t>
            </a:r>
          </a:p>
          <a:p>
            <a:r>
              <a:rPr lang="ru-RU" sz="3200" b="1" dirty="0" err="1" smtClean="0"/>
              <a:t>ные</a:t>
            </a:r>
            <a:r>
              <a:rPr lang="ru-RU" sz="3200" b="1" dirty="0" smtClean="0"/>
              <a:t> бусы.</a:t>
            </a:r>
          </a:p>
          <a:p>
            <a:r>
              <a:rPr lang="ru-RU" sz="3200" b="1" smtClean="0"/>
              <a:t>   Только </a:t>
            </a:r>
            <a:r>
              <a:rPr lang="ru-RU" sz="3200" b="1" dirty="0" smtClean="0"/>
              <a:t>ёлочка не поменяла своих зелёных</a:t>
            </a:r>
          </a:p>
          <a:p>
            <a:r>
              <a:rPr lang="ru-RU" sz="3200" b="1" dirty="0" smtClean="0"/>
              <a:t>иголок. 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785794"/>
            <a:ext cx="5548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Прочитайте текст: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803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357166"/>
            <a:ext cx="8014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Читаем и пересказываем: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66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142984"/>
            <a:ext cx="8215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</a:t>
            </a:r>
            <a:r>
              <a:rPr lang="ru-RU" sz="3600" b="1" dirty="0" smtClean="0"/>
              <a:t>Солнечные лучи падают на опушку </a:t>
            </a:r>
            <a:r>
              <a:rPr lang="ru-RU" sz="3600" b="1" dirty="0" err="1" smtClean="0"/>
              <a:t>ле-са</a:t>
            </a:r>
            <a:r>
              <a:rPr lang="ru-RU" sz="3600" b="1" dirty="0" smtClean="0"/>
              <a:t>. Там деревья надели осенние  </a:t>
            </a:r>
            <a:r>
              <a:rPr lang="ru-RU" sz="3600" b="1" dirty="0" err="1" smtClean="0"/>
              <a:t>наря</a:t>
            </a:r>
            <a:r>
              <a:rPr lang="ru-RU" sz="3600" b="1" dirty="0" smtClean="0"/>
              <a:t>-</a:t>
            </a:r>
          </a:p>
          <a:p>
            <a:pPr algn="just"/>
            <a:r>
              <a:rPr lang="ru-RU" sz="3600" b="1" dirty="0" err="1" smtClean="0"/>
              <a:t>ды</a:t>
            </a:r>
            <a:r>
              <a:rPr lang="ru-RU" sz="3600" b="1" dirty="0" smtClean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828836"/>
            <a:ext cx="8643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dirty="0" smtClean="0">
                <a:solidFill>
                  <a:prstClr val="black"/>
                </a:solidFill>
              </a:rPr>
              <a:t>     </a:t>
            </a:r>
            <a:r>
              <a:rPr lang="ru-RU" sz="3600" b="1" dirty="0" smtClean="0">
                <a:solidFill>
                  <a:prstClr val="black"/>
                </a:solidFill>
              </a:rPr>
              <a:t>Листочки берёзы стали жёлтыми. Клён выкрасил себя жёлтой и коричневой краской. На каждую веточку рябина </a:t>
            </a:r>
            <a:r>
              <a:rPr lang="ru-RU" sz="3600" b="1" dirty="0" err="1" smtClean="0">
                <a:solidFill>
                  <a:prstClr val="black"/>
                </a:solidFill>
              </a:rPr>
              <a:t>на-бросила</a:t>
            </a:r>
            <a:r>
              <a:rPr lang="ru-RU" sz="3600" b="1" dirty="0" smtClean="0">
                <a:solidFill>
                  <a:prstClr val="black"/>
                </a:solidFill>
              </a:rPr>
              <a:t> красные бусы.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5072074"/>
            <a:ext cx="8429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     Только ёлочка не поменяла своих </a:t>
            </a:r>
            <a:r>
              <a:rPr lang="ru-RU" sz="3600" b="1" dirty="0" err="1" smtClean="0"/>
              <a:t>зе</a:t>
            </a:r>
            <a:r>
              <a:rPr lang="ru-RU" sz="3600" b="1" dirty="0" smtClean="0"/>
              <a:t>-</a:t>
            </a:r>
          </a:p>
          <a:p>
            <a:r>
              <a:rPr lang="ru-RU" sz="3600" b="1" dirty="0" smtClean="0"/>
              <a:t> </a:t>
            </a:r>
            <a:r>
              <a:rPr lang="ru-RU" sz="3600" b="1" dirty="0" err="1" smtClean="0"/>
              <a:t>лёных</a:t>
            </a:r>
            <a:r>
              <a:rPr lang="ru-RU" sz="3600" b="1" dirty="0" smtClean="0"/>
              <a:t> иголок.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8075" y="2190750"/>
            <a:ext cx="18478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1238103867_96e97d91350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43240" y="500042"/>
            <a:ext cx="54152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>
                  <a:solidFill>
                    <a:srgbClr val="0000FF"/>
                  </a:solidFill>
                </a:ln>
                <a:solidFill>
                  <a:srgbClr val="66FFFF"/>
                </a:solidFill>
              </a:rPr>
              <a:t>Запомни написание!</a:t>
            </a:r>
            <a:endParaRPr lang="ru-RU" sz="4400" b="1" cap="none" spc="50" dirty="0">
              <a:ln w="11430">
                <a:solidFill>
                  <a:srgbClr val="0000FF"/>
                </a:solidFill>
              </a:ln>
              <a:solidFill>
                <a:srgbClr val="66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1142984"/>
            <a:ext cx="3223959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олне</a:t>
            </a:r>
            <a:r>
              <a:rPr lang="ru-RU" sz="4400" b="1" cap="none" spc="0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чн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ые</a:t>
            </a:r>
          </a:p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листо</a:t>
            </a:r>
            <a:r>
              <a:rPr lang="ru-RU" sz="44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чк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ори</a:t>
            </a:r>
            <a:r>
              <a:rPr lang="ru-RU" sz="4400" b="1" cap="none" spc="0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чн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евая</a:t>
            </a:r>
          </a:p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вето</a:t>
            </a:r>
            <a:r>
              <a:rPr lang="ru-RU" sz="44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чк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</a:p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ёло</a:t>
            </a:r>
            <a:r>
              <a:rPr lang="ru-RU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чк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4429132"/>
            <a:ext cx="5851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Чк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5400" b="1" cap="none" spc="0" dirty="0" err="1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чн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пиши </a:t>
            </a:r>
            <a:r>
              <a:rPr lang="ru-RU" sz="5400" b="1" cap="none" spc="0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 </a:t>
            </a:r>
            <a:r>
              <a:rPr lang="ru-RU" sz="5400" b="1" cap="none" spc="0" dirty="0" err="1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1291099437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7356" y="285728"/>
            <a:ext cx="58192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Вставь буквы.</a:t>
            </a:r>
          </a:p>
          <a:p>
            <a:pPr algn="ctr"/>
            <a:r>
              <a:rPr lang="ru-RU" sz="48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Объясни написание.</a:t>
            </a:r>
            <a:endParaRPr lang="ru-RU" sz="48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1500174"/>
            <a:ext cx="3076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Д…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ревья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1571612"/>
            <a:ext cx="27146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рево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2143116"/>
            <a:ext cx="4143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сенние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2714620"/>
            <a:ext cx="3204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л…сточки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4000504"/>
            <a:ext cx="3672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пом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няла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8860" y="4714884"/>
            <a:ext cx="3058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r>
              <a:rPr lang="ru-RU" sz="4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лёных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3743" y="5429264"/>
            <a:ext cx="1457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29256" y="2214554"/>
            <a:ext cx="20008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сень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29256" y="2786058"/>
            <a:ext cx="17684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57818" y="4786322"/>
            <a:ext cx="21592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лень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72132" y="4071942"/>
            <a:ext cx="22044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1B0CE4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обм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1B0CE4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1B0CE4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1B0CE4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58903" y="5500702"/>
            <a:ext cx="3241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59261" y="5500702"/>
            <a:ext cx="3241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43240" y="1500174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00298" y="1214422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52698" y="1295384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43240" y="1714488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43174" y="2143116"/>
            <a:ext cx="56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786050" y="2714620"/>
            <a:ext cx="575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571868" y="4000504"/>
            <a:ext cx="53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14612" y="4714884"/>
            <a:ext cx="5389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785918" y="4786322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126172" y="542926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428860" y="3357562"/>
            <a:ext cx="2608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р…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бина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000628" y="3357562"/>
            <a:ext cx="33666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я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бенький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786050" y="335756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9" grpId="0"/>
      <p:bldP spid="20" grpId="0"/>
      <p:bldP spid="25" grpId="0"/>
      <p:bldP spid="30" grpId="0"/>
      <p:bldP spid="31" grpId="0"/>
      <p:bldP spid="32" grpId="0"/>
      <p:bldP spid="34" grpId="0"/>
      <p:bldP spid="39" grpId="0"/>
      <p:bldP spid="4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308</Words>
  <Application>Microsoft Office PowerPoint</Application>
  <PresentationFormat>Экран (4:3)</PresentationFormat>
  <Paragraphs>86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 В. Яшкова</dc:creator>
  <cp:lastModifiedBy>И В. Яшкова</cp:lastModifiedBy>
  <cp:revision>52</cp:revision>
  <dcterms:modified xsi:type="dcterms:W3CDTF">2012-01-13T12:51:04Z</dcterms:modified>
</cp:coreProperties>
</file>