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73" r:id="rId2"/>
    <p:sldMasterId id="2147483902" r:id="rId3"/>
    <p:sldMasterId id="2147484058" r:id="rId4"/>
  </p:sld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  <a:srgbClr val="EAB2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707" autoAdjust="0"/>
  </p:normalViewPr>
  <p:slideViewPr>
    <p:cSldViewPr>
      <p:cViewPr varScale="1">
        <p:scale>
          <a:sx n="93" d="100"/>
          <a:sy n="93" d="100"/>
        </p:scale>
        <p:origin x="-91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909977F-EBD1-4B44-8F46-9758A36EAC6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C3DCF2-E7E9-4A1C-AC7A-FD546945D5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Самарской области средняя общеобразовательная школа села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Мусорка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Ставропольский Самарской области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Воспитательная программа для начальной школы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«Радуга»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Автор: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классный руководитель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начальных классов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Бамбурова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Олеся Васильевна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Тематика родительских собраний для второго класса.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Воспитание толерантного взаимодействия  с окружающим миром.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Вредные привычки в детском возрасте.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Объединение усилий педагогов и родителей в совместной деятельности по нравственному воспитанию.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 по-настоящему любить детей.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Тематика родительских собраний для третьего класса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Роль семьи в формировании мотивации учения.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Трудовое участие ребенка в жизни семьи. Его роль в развитии личностных качеств.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Ничего не обходится нам так дешево и не ценится так дорого, как вежливость.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Семейные традиции: прошлое, настоящее, будущее.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 </a:t>
            </a: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Тематика родительских собраний для четвертого класса.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Агрессивные дети. Причины и последствия детской агрессии.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Компьютерные игры: возможные опасности.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Здоровый образ жизни школьников.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 помочь ребенку подготовиться к переходу в среднюю школу. Итоговое собрание: “Итоги обучения в начальной школе”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Модель </a:t>
            </a:r>
            <a:r>
              <a:rPr lang="ru-RU" sz="3200" u="sng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выпускника начальной школы.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652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Это творческая личность, умеющая жить в классном коллективе и строить со своими одноклассниками отношения дружбы и взаимопомощи.</a:t>
            </a:r>
            <a:endParaRPr lang="ru-RU" sz="15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При достижении цели воспитательной работы проектируются следующие характеристики  ученика: </a:t>
            </a:r>
            <a:b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Готовый к сотрудничеству,  обладающий коммуникативной культурой.</a:t>
            </a:r>
            <a:b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Обладающий высоким уровнем мышления, основами информационной, экологической и правовой культурой.</a:t>
            </a:r>
            <a:b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Имеющий  способности к организации своей и совместной деятельности и управлению ею.</a:t>
            </a:r>
            <a:b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Имеющий потребность в здоровом образе жизни, стремление к физическому совершенствованию.</a:t>
            </a:r>
            <a:b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Имеющий высоконравственную  гражданскую позицию.</a:t>
            </a:r>
            <a:b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Способный к самореализации, обладающий устойчивым стремлением к самосовершенствованию.</a:t>
            </a:r>
            <a:endParaRPr lang="ru-RU" sz="15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7.Творчески осваивающий и преобразующий мир.</a:t>
            </a:r>
            <a:endParaRPr lang="ru-RU" sz="15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>Критерии </a:t>
            </a:r>
            <a:r>
              <a:rPr lang="ru-RU" sz="3200" u="sng" dirty="0">
                <a:solidFill>
                  <a:srgbClr val="0D0D0D"/>
                </a:solidFill>
                <a:latin typeface="Times New Roman"/>
                <a:ea typeface="Times New Roman"/>
              </a:rPr>
              <a:t>эффективности воспитательной системы</a:t>
            </a:r>
            <a:r>
              <a:rPr lang="ru-RU" sz="32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  – сплоченность классного коллектива;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развитость способностей учащихся;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</a:t>
            </a:r>
            <a:r>
              <a:rPr lang="ru-RU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сформированность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культуры в целом;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проявление индивидуальных особенностей ученика;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совершенствование собственного здоровья;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приобщение детей к общечеловеческим ценностям;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социализация человека в общество;</a:t>
            </a:r>
            <a:b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– повышение уровня воспитанности.</a:t>
            </a:r>
            <a:endParaRPr lang="ru-RU" sz="24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u="sng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u="sng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>Система </a:t>
            </a:r>
            <a:r>
              <a:rPr lang="ru-RU" sz="2800" u="sng" dirty="0">
                <a:solidFill>
                  <a:srgbClr val="0D0D0D"/>
                </a:solidFill>
                <a:latin typeface="Times New Roman"/>
                <a:ea typeface="Times New Roman"/>
              </a:rPr>
              <a:t>отслеживания результатов включает в себя разнообразные приемы и методики: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 smtClean="0">
              <a:solidFill>
                <a:srgbClr val="0D0D0D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педагогическое наблюдение, использование методов специальной диагностики; </a:t>
            </a:r>
            <a:endParaRPr lang="ru-RU" sz="2000" dirty="0" smtClean="0">
              <a:solidFill>
                <a:srgbClr val="0D0D0D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тестирование; </a:t>
            </a:r>
            <a:endParaRPr lang="ru-RU" sz="2000" dirty="0" smtClean="0">
              <a:solidFill>
                <a:srgbClr val="0D0D0D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ru-RU" sz="20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микроисследования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>Взаимодействие </a:t>
            </a:r>
            <a:r>
              <a:rPr lang="ru-RU" sz="3200" u="sng" dirty="0">
                <a:solidFill>
                  <a:srgbClr val="0D0D0D"/>
                </a:solidFill>
                <a:latin typeface="Times New Roman"/>
                <a:ea typeface="Times New Roman"/>
              </a:rPr>
              <a:t>с учреждениями социума:</a:t>
            </a:r>
            <a: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br>
              <a:rPr lang="ru-RU" sz="3200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Сотрудничество с школьной библиотекой</a:t>
            </a:r>
            <a:b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Сотрудничество с Библиотекой села </a:t>
            </a:r>
            <a:r>
              <a:rPr lang="ru-RU" sz="1800" dirty="0" err="1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Мусорка</a:t>
            </a: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Сотрудничество с сельским клубом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Сотрудничество с детским садом села</a:t>
            </a: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Использование ресурсов школьного краеведческого музея</a:t>
            </a:r>
            <a:b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Посещение театров и кинотеатров города Тольятти</a:t>
            </a:r>
            <a:b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Посещение Краеведческого музея города Тольятти</a:t>
            </a: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Поддержка родителей и общественности; </a:t>
            </a:r>
            <a:b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Сотрудничество с музыкально-театральным кружком школы</a:t>
            </a: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Сотрудничество с танцевальной студией «Сувенир» села </a:t>
            </a:r>
            <a:r>
              <a:rPr lang="ru-RU" sz="1800" dirty="0" err="1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Мусорка</a:t>
            </a: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Разработка интегрированных </a:t>
            </a:r>
            <a:r>
              <a:rPr lang="ru-RU" sz="1800" dirty="0" err="1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воспитательно</a:t>
            </a:r>
            <a:r>
              <a:rPr lang="ru-RU" sz="18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–образовательных проектов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48359"/>
          </a:xfrm>
        </p:spPr>
        <p:txBody>
          <a:bodyPr/>
          <a:lstStyle/>
          <a:p>
            <a:pPr marL="22860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Методологическую основу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написания воспитательной системы составили труды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Карпова Е.В.Дидактические игры в начальный период обучения. Ярославль, 1997.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Короткова Л.Д. Духовно - нравственное воспитание средствами авторских сказок. Методическое пособие. - М.:ЦГЛ, 2006.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Маханова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М.Д., Рещикова С.В. Мы с друзьями - целый мир (социально-эмоциональное развитие детей)- М.:ТЦ Сфера, 2007.-96с.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Минскин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Е.М. Игры и развлечения в группе продленного дня. М.,1993.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Саляхова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Л.И. Родительские собрания. Сценарии, рекомендации, материалы для проведения. 1-4 классы. - М.: Глобус, 2007. (классное руководство).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Щуркова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Н.Е. Собранье пестрых дел. М.,1994.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Н.Е.Щуркова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"Программа воспитания школьника". М.: Педагогическое общество                          России, 1998.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Юнг К.Г. Понятие коллективного бессознательного. Анатомическая психология:    прошлое и </a:t>
            </a:r>
            <a:r>
              <a:rPr lang="ru-RU" sz="16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настоящее.-М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., 1995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944562"/>
          </a:xfrm>
        </p:spPr>
        <p:txBody>
          <a:bodyPr/>
          <a:lstStyle/>
          <a:p>
            <a:r>
              <a:rPr lang="ru-RU" sz="2800" u="sng" dirty="0" smtClean="0"/>
              <a:t>Планирование воспитательной работы</a:t>
            </a:r>
            <a:br>
              <a:rPr lang="ru-RU" sz="2800" u="sng" dirty="0" smtClean="0"/>
            </a:br>
            <a:r>
              <a:rPr lang="ru-RU" sz="2800" b="0" dirty="0" smtClean="0"/>
              <a:t>( </a:t>
            </a:r>
            <a:r>
              <a:rPr lang="ru-RU" sz="1800" b="0" dirty="0" smtClean="0"/>
              <a:t>Приложение</a:t>
            </a:r>
            <a:r>
              <a:rPr lang="ru-RU" sz="2800" b="0" dirty="0" smtClean="0"/>
              <a:t>)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Радоваться жизни самим, с семьей, с друзьями.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познания и приобщения к культуре.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общения с природой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в здоровье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– быть гражданином России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9812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 направлений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Способствовать формированию ценности человеческого общения.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Формирование коммуникативных навыков.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Формировать у детей отрицательное отношение к проявлению негативных качеств, учить находить пути их преодоления.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Способствовать формированию ученического коллектива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Укрепление связи семьи и школы в интересах развития ребенка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 Способствовать формированию учебной мотивации.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  Создавать условия для развития познавательных интересов.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 Формировать умение самостоятельно пользоваться источниками информации воспитание потребности строить свою жизнь по законам красоты и гармонии.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4.Способствовать получению основы знаний о мировой культуре и культуре России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Воспитание бережного отношения к природе, ее богатствам 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Осознание себя частью природы.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Осознание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значимости э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кологического равновесия.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Формирование ценности нравственного, психического и физического здоровья.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Учить ребенка соблюдать режим дня и правила личной гигиены.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Развивать спортивные умения и навыки, интерес к спорту.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Формировать здоровый образ жизни, основы безопасности жизнедеятельности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Способствовать получению и расширению знаний учащихся о Росси и родном крае, развивать чувство патриотизма.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Познакомить с моральными качествами личности.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Воспитание у учащихся нравственно – эстетических качеств.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4.Воспитание гордости за свою страну, школу, село, уважение к их истории и традициям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598469"/>
          </a:xfrm>
        </p:spPr>
        <p:txBody>
          <a:bodyPr/>
          <a:lstStyle/>
          <a:p>
            <a:pPr algn="ctr"/>
            <a:r>
              <a:rPr lang="ru-RU" sz="1800" u="sng" dirty="0" smtClean="0"/>
              <a:t>Первая ступенька      «Я школьник! Какой Я?»       1 класс</a:t>
            </a:r>
            <a:endParaRPr lang="ru-RU" sz="180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7"/>
          <a:ext cx="8229600" cy="749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Радоваться жизни самим, с семьей, с друзьями.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познания и приобщения к культуре.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общения с природой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в здоровье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– быть гражданином России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Кл. час-игра «Давайте знакомиться» 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Беседа «Что такое хорошо и что такое плохо» 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 Кл. час «Распределение поручений» 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Творческая мастерская «Мой школьный дом». Создание классного уголка. 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 Кл. час «Кто я? Какой я?»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 Коллективно-творческая работа к 8 марта: «Дерево маминых сердец»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Праздник вместе с родителями «Прощание с Азбукой»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Беседа «Правда и ложь» 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 Практическое занятие «Вежливые слова» 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 Кл. час «Учусь владеть собой»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Мы стали школьниками. О правилах поведения в школе.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Азбука- к мудрости ступенька. Литературный праздник.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гостях у мудрого царя! Эрудит – шоу.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«Книга - наш друг и помощник.»  Экскурсия в школьную библиотеку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Конкурс поделок «Мои космические друзья»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Игра- соревнование «Веселая грамматика»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Посещение кукольного театра.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Красота окружающей природы. Выставка поделок из природного материала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Ведение дневника погоды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Конкурсно-игровая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программа «Путешествие на планету осенней красоты»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Посещение краеведческого музея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«Правила дорожного движения пешеходов» Проектная работа «Расскажу Вам на ночь сказку» Запись сказок, рассказанных детьми, на звуковые носители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«Режим дня»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Создание коллажа «Овощи и фрукты – здоровые продукты»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Свет зеленый – всем мигает. Игра – викторина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Кл.час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«Правильное питание – залог здоровья»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Конкурс «Витамин – шоу»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 в сельской библиотеке «Моя Россия. Символы государства»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Игровая программа «Народные игры на Масленицу»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Викторина «Фольклор русского народа»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«Берегите хлеб»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Экскурсия «Наше село». Посещение сельской библиотеки, сельского клуба.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/>
              <a:t>Вторая ступенька      «В классе жить – уметь дружить!»      2класс</a:t>
            </a:r>
            <a:endParaRPr lang="ru-RU" sz="240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143000"/>
          <a:ext cx="8286779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7030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Радоваться жизни самим, с семьей, с друзьями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познания и приобщения к культуре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общения с природой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в здоровье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– быть гражданином России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«Учимся понимать друг друга»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Беседа «Об обидах и причинах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«Как я дома помогаю»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Проект «Говорящая книга « Звуковой сборник стихов о родителях, семье.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Создание сказки «О невежах и вежливости»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Праздник совместно с родителями «Моя семья»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проектные работы «Генеалогическое древо семьи».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«Дружить надо уметь»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Мои любимые книжки. Литературные посиделки.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Кто лучше и быстрее? Интеллектуальные соревнования.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-Конкурс стихов и пословиц о маме.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-Славит человека труд. Беседа о значении умственного труда.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Мои любимые уроки. Викторина – игра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Интеллектуальный марафон «Хочу все знать»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Конкурс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Инсценирование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песни военных лет»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Презентация проекта «Покормите птиц зимой»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Конкурс экологических плакатов «Сохраним ёлочку»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Викторина «Экологический букварь» Проходит в сельском клубе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Экскурсия в парк «Пробуждение природы»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Посещение детского спектакля : «Лесная сказка» коллектива ТЮЗ г. Тольятти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«Режим дня».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в виде серии картинок, плакатов или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мультимедийных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презентаций.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Спортивные эстафеты «День семьи»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в группах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– акция «Береги чистоту».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Выпуск агитационных плакатов.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Акция «Я выбираю спорт, как альтернативу пагубным привычкам»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Кл.час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«Я здоровье сберегу, сам себе я помогу»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Сильные, смелые, ловкие. Соревнования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Празднично-игровая программа «В гостях у русской матрёшки» --Проект «Моя Родина – Россия»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Народные игры на Святки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«Моя малая Родина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Митинг ко Дню Победы.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Кл. час «Юные герои В.О.в.»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/>
              <a:t>Третья ступенька      «Один за всех и все за одного! Коллектив важней всего!»      3 класс</a:t>
            </a:r>
            <a:endParaRPr lang="ru-RU" sz="240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42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Радоваться жизни самим, с семьей, с друзьями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познания и приобщения к культуре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общения с природой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в здоровье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– быть гражданином России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Беседа  «В человеке должно быть всё прекрасно»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– игра «Один за всех, и все за одного»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Семейный праздник «К бабушке на оладушки»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«Спешите делать добро»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Цветик-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семицветик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(Праздничный огонёк ко Дню именинника)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Кл. час – практикум «Ежели Вы вежливы»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Творческое дело-коллаж: «Наш дружный класс» с использованием фотографий»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«Права ребёнка»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«С книгой жить – век не тужить». Развлекательно- познавательная игра в сельской библиотеке.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-Карусель знаний. Беседа – обсуждение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Участие в школьной олимпиаде по предметам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Участие в конкурсах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Русский медвежонок – языкознание для всех», в международном  математическом конкурсе – игре «Кенгуру»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«Мы дети природы»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Пробуждение Земли (беседа – игра)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«Верный друг человека»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«Мир комнатных растений» Групповой проект. Продукт – создание буклета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Проектная работа «Моя красная книга». Индивидуальное создание Красной книги. Выставка – презентация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Дорожные приключения Бабы Яги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игровая программа)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Путешествие в Страну здоровья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игровая программа)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Все на лыжи. Спортивные соревнования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Коллективная проектная работа «Энциклопедия моего здоровья».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 – книга, созданная из групповых работ по системам организма с рекомендациями по профилактике заболеваний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Спортивная игра «Тропа приключений»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к 23 февраля «Виды войск в России»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«Пасха»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Творческая работа «Яйцо –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писанка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-Экскурсия в школьный краеведческий музей «Мои земляки – участники В.О.в.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Митинг к  Дню Победы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 «Следопыты»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-Радуга, скажи,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Какая сила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Все твои цвета 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Соединила?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Это дружба, -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Радуга в ответ.-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Дружат краски в радуге, 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Ребята.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Крепкой дружбой 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Радуга богата,</a:t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Ясный излучающая свет.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Так пускай же  в ваших душах тоже 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будет свет на радугу похожий.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И тогда людьми успешными и духом сильными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Расцветет страна любимая – Россия!</a:t>
            </a:r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9" name="Рисунок 8" descr="радуг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357298"/>
            <a:ext cx="4225136" cy="290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/>
              <a:t>Четвертая ступенька      «Если мы едины – мы непобедимы!»      4 класс</a:t>
            </a:r>
            <a:endParaRPr lang="ru-RU" sz="240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Радоваться жизни самим, с семьей, с друзьями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познания и приобщения к культуре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общения с природой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в здоровье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– быть гражданином России</a:t>
                      </a:r>
                      <a:endParaRPr lang="ru-RU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«Внешний вид человека»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Беседа «Человек среди людей»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Кл.час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«Семейные традиции»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Беседа «Права и обязанности членов семьи» -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«Истории имен нашей семьи» Изготовление визиток для членов семьи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«Новогодние сюрпризы» Изготовление открыток, сувениров, стенгазет, подготовка новогоднего спектакля для детей детского сада.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Праздник вместе с семьями «Прощание с начальной школой»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«Умники и умницы». Создание и выпуск  тестов для одноклассников.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Участие в школьной олимпиаде  по предметам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« Словарь зимних слов»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-Конкурс чтецов «Стихи о зиме»- Конкурс сочинений о зиме.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-Участие в районной олимпиаде по русскому языку, чтению, математике. - Участие в конкурсах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Русский медвежонок – языкознание для всех», в международном  математическом конкурсе – игре «Кенгуру»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Музыкально-литературная гостиная «Русская березка»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-Литературная гостиная «В</a:t>
                      </a:r>
                      <a:r>
                        <a:rPr lang="ru-RU" sz="12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гости к зиме…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Акция  «Чистый сельский парк»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Рейд по озеленению школьного участка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благоустройства школьной территории «Клумба»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Экологическое путешествие - экскурсия «Природа нашего села»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Кл. час «Посеешь привычку – пожнёшь характер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Спортивная карусель. Соревнования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Кл.час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«ЗОЖ»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Лыжные соревнования.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День здоровья - веселые старты посвященные Дню космонавтики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Игра «Зарница».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-Кл. час « Права и обязанности гражданина России»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Инсценирование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сюжетных зарисовок. «Рождество и Крещение»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Кл. час «Красные дни календаря»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Кл. час «Мы наследники победы». Возложение цветов к Вечному огню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«Книга о самарском крае». Электронная презентация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315200" cy="94456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Пояснительная </a:t>
            </a:r>
            <a:r>
              <a:rPr lang="ru-RU" u="sng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записка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929354"/>
          </a:xfrm>
        </p:spPr>
        <p:txBody>
          <a:bodyPr/>
          <a:lstStyle/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Современному обществу требуются высоконравственные, духовно богатые, способные адаптироваться к изменчивости современного мира, коммуникабельные люди с твердой гражданской позицией.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Начальная школа является первой и важнейшей ступенью воспитания, ведущей ребенка к новому мироощущению, мировоззрению, основанному на признании общечеловеческих ценностей в качестве приоритетных в жизни.</a:t>
            </a:r>
          </a:p>
          <a:p>
            <a:pPr>
              <a:buClr>
                <a:schemeClr val="bg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 важно и необходимо воспитывать у детей такие качества как гражданственность, трудолюбие, уважение к правам и свободам человека, ответственное отношение к здоровью, любовь к Родине, семье, окружающей природе – все то, что является одним из основополагающих принципов государственной политики в области образования, закрепленных в Законе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Представляемая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 программа «Радуга»  направлена на создание условий для воспитания 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младших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школьников этих качеств на основе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подхода. 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115328" cy="61436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носит комплексный характер, т.к. она дает возможность сочетания разных форм работы и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 деятельности.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общение с родителями через Интернет, диагностическая,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– познавательная, трудовая, общественно-полезная, эстетическая, ценностно-ориентированная, художественно-творческая,  спортивно- оздоровительная, коррекционная.)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место в данной программе отведено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способствует формированию ключевых компетентностей учащихся, подготовки их к реальным условиям жизнедеятельности. Выводит процесс обучения и воспитания из стен школы в окружающий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Программа «Радуга» помогает ребятам расширять свои права и обязанности, они сами придумывают и проводят разнообразные школьные дела. Таким образом, школьная жизнь наполняется новыми,  яркими, интересными, важными для ребят  событиями, создается атмосфера творчества и сотрудничества в коллективе класса и  школы, а это способствует развитию личностных качеств воспитанников.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Программа работает с 1 класса и рассчитана на 4 года.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основе разработки настоящей программы лежат документы: Закон РФ «Об образовании», Конвенция ООН о правах ребенка, Федеральный закон «Об основных гарантиях прав ребенка в РФ», Устав школы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0D0D0D"/>
                </a:solidFill>
                <a:latin typeface="Times New Roman"/>
                <a:ea typeface="Times New Roman"/>
              </a:rPr>
              <a:t>Цель программы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 воспитание личности гражданина  России, формирование нравственных ценностей и качеств у школьников через систему воспитательных мероприятий на основе </a:t>
            </a:r>
            <a:r>
              <a:rPr lang="ru-RU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деятельностного</a:t>
            </a: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подхода.</a:t>
            </a:r>
          </a:p>
          <a:p>
            <a:pPr>
              <a:buFont typeface="Arial" pitchFamily="34" charset="0"/>
              <a:buChar char=" "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315200" cy="944562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D0D0D"/>
                </a:solidFill>
                <a:latin typeface="Times New Roman"/>
                <a:ea typeface="Times New Roman"/>
              </a:rPr>
              <a:t>Задачи </a:t>
            </a:r>
            <a: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>программы</a:t>
            </a:r>
            <a:b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400" u="sng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выражены через ключевые слова, первые буквы которых –это первые буквы названий цветов радуги):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6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- коллективизм. Формирование коммуникативной компетентности в сотрудничестве, формирование  потребностей и мотивов нравственного поведения в обществе.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BC8F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- образованность, интеллектуальное воспитание. Закладывание основ экологической, правовой, информационной культуры.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CC0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- жизнедеятельность, трудовое воспитание. Развитие способности  ученика овладеть общими (универсальными) способами образовательной и социальной деятельности.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– здоровье. Формирование представления о здоровом образе жизни и стремление быть здоровым человеком.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- гражданско-патриотическое воспитание. Формирование у обучающихся высоких гражданских, патриотических и духовно-нравственных качеств.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- самостоятельность, самоопределение. Формирование личностных компетенций (умения самоорганизации, самореализации, чувства личной ответственности)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фантазия и творчество. Эстетическое развитие детей, обогащение их внутреннего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мира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74134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D0D0D"/>
                </a:solidFill>
                <a:latin typeface="Times New Roman"/>
                <a:ea typeface="Times New Roman"/>
              </a:rPr>
              <a:t>Содержание программы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29684" cy="564360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100" b="1" u="none" strike="noStrike" dirty="0" smtClean="0">
                <a:solidFill>
                  <a:srgbClr val="0D0D0D"/>
                </a:solidFill>
                <a:latin typeface="Times New Roman"/>
                <a:ea typeface="Times New Roman"/>
              </a:rPr>
              <a:t> </a:t>
            </a:r>
            <a:endParaRPr lang="ru-RU" sz="11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       С точки зрения психолого-педагогического подхода каждый год обучения в начальной школе является важным звеном в становлении личности младшего школьника. Поэтому каждый последующий год реализации данной программы опирается на результаты предыдущего года воспитания. </a:t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Первая ступенька «Я школьник. </a:t>
            </a:r>
            <a:r>
              <a:rPr lang="ru-RU" sz="16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Какой </a:t>
            </a:r>
            <a:r>
              <a:rPr lang="ru-RU" sz="16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Я?»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Учитывая, что ребёнок, придя в начальную школу, испытывает большие психологические трудности, основным воспитательным моментом </a:t>
            </a:r>
            <a:r>
              <a:rPr lang="ru-RU" sz="14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первого 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года обучения становится </a:t>
            </a:r>
            <a:r>
              <a:rPr lang="ru-RU" sz="14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познание самого себя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, в собственном взгляде на окружающих.</a:t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Вторая ступенька «В классе жить – уметь дружить!»</a:t>
            </a: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На </a:t>
            </a:r>
            <a:r>
              <a:rPr lang="ru-RU" sz="14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втором 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году воспитания закладываются нравственные понятия «дружба», «забота о близких», «сострадание» и «милосердие».</a:t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Третья ступенька «Один за всех, и все за одного! Коллектив важней всего!»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4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Третий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год воспитания - год становления коллектива, подчинение своих интересов его интересам. </a:t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Четвертая ступенька «Если мы едины, мы непобедимы!»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14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Четвёртый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год – посвящен формированию самостоятельности, правильной гражданской позиции, демократичности.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 </a:t>
            </a:r>
            <a:endParaRPr lang="ru-RU" sz="14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Направления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В программе воспитательной работы выделены основные направления, по которым строится вся воспитательная работа: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Радоваться жизни самим, с семьей, с друзьями. 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 социально-нравственное направление)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Радость познания и приобщения к культуре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(</a:t>
            </a:r>
            <a:r>
              <a:rPr lang="ru-RU" sz="2000" dirty="0" err="1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общеинтеллектуальное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общекультурное направления)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Радость общения с природой. 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 экологическое направление)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Радость в здоровье. 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(спортивно – оздоровительное направление)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Радость - быть гражданином России. 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гражданско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патриотическое направление)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(</a:t>
            </a:r>
            <a:r>
              <a:rPr lang="ru-RU" sz="2000" i="1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План работы по ступеням и направлениям в приложении)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ru-RU" sz="20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u="sng" dirty="0" smtClean="0">
                <a:solidFill>
                  <a:srgbClr val="0D0D0D"/>
                </a:solidFill>
                <a:latin typeface="Times New Roman"/>
                <a:ea typeface="Times New Roman"/>
              </a:rPr>
              <a:t>Работа </a:t>
            </a:r>
            <a:r>
              <a:rPr lang="ru-RU" u="sng" dirty="0">
                <a:solidFill>
                  <a:srgbClr val="0D0D0D"/>
                </a:solidFill>
                <a:latin typeface="Times New Roman"/>
                <a:ea typeface="Times New Roman"/>
              </a:rPr>
              <a:t>с родителями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Изучение воспитательного потенциала семьи </a:t>
            </a:r>
            <a:endParaRPr lang="ru-RU" sz="1400" dirty="0" smtClean="0">
              <a:solidFill>
                <a:srgbClr val="0D0D0D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Психолого-педагогический всеобуч родителей </a:t>
            </a:r>
            <a:endParaRPr lang="ru-RU" sz="1400" dirty="0" smtClean="0">
              <a:solidFill>
                <a:srgbClr val="0D0D0D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Вовлечение родителей в учебно-воспитательный процесс </a:t>
            </a:r>
            <a:endParaRPr lang="ru-RU" sz="1400" dirty="0" smtClean="0">
              <a:solidFill>
                <a:srgbClr val="0D0D0D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Индивидуальная работа с родителями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Основные формы работы с родителями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Лекции, дискуссии, семейные советы, круглый стол, устный журнал, беседы, анкетирование, педагогически направленное наблюдение, микроисследования.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                                      </a:t>
            </a:r>
            <a:r>
              <a:rPr lang="ru-RU" sz="1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Тематика родительских собраний для первого класса.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Адаптация младших школьников к условиям школьной жизни.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Распорядок дня первоклассника – залог здоровья.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Влияние телевидения на нравственное воспитание школьников.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Дружбы и ссоры в детском коллективе.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1_p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435TGp_smile_light_ani</Template>
  <TotalTime>218</TotalTime>
  <Words>1605</Words>
  <Application>Microsoft Office PowerPoint</Application>
  <PresentationFormat>Экран (4:3)</PresentationFormat>
  <Paragraphs>244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busine1_p</vt:lpstr>
      <vt:lpstr>437TGp_bizpeople_light_ani</vt:lpstr>
      <vt:lpstr>1_437TGp_bizpeople_light_ani</vt:lpstr>
      <vt:lpstr>Default Design</vt:lpstr>
      <vt:lpstr>Государственное бюджетное образовательное учреждение Самарской области средняя общеобразовательная школа села Мусорка муниципального района Ставропольский Самарской области</vt:lpstr>
      <vt:lpstr>Слайд 2</vt:lpstr>
      <vt:lpstr> Пояснительная записка </vt:lpstr>
      <vt:lpstr>Слайд 4</vt:lpstr>
      <vt:lpstr>Цель программы </vt:lpstr>
      <vt:lpstr>Задачи программы ( выражены через ключевые слова, первые буквы которых –это первые буквы названий цветов радуги): </vt:lpstr>
      <vt:lpstr>Содержание программы </vt:lpstr>
      <vt:lpstr>Слайд 8</vt:lpstr>
      <vt:lpstr> Работа с родителями </vt:lpstr>
      <vt:lpstr>Слайд 10</vt:lpstr>
      <vt:lpstr> Модель выпускника начальной школы. </vt:lpstr>
      <vt:lpstr> Критерии эффективности воспитательной системы  </vt:lpstr>
      <vt:lpstr>   Система отслеживания результатов включает в себя разнообразные приемы и методики: </vt:lpstr>
      <vt:lpstr> Взаимодействие с учреждениями социума:  </vt:lpstr>
      <vt:lpstr>Слайд 15</vt:lpstr>
      <vt:lpstr>Планирование воспитательной работы ( Приложение) </vt:lpstr>
      <vt:lpstr>Первая ступенька      «Я школьник! Какой Я?»       1 класс</vt:lpstr>
      <vt:lpstr>Вторая ступенька      «В классе жить – уметь дружить!»      2класс</vt:lpstr>
      <vt:lpstr>Третья ступенька      «Один за всех и все за одного! Коллектив важней всего!»      3 класс</vt:lpstr>
      <vt:lpstr>Четвертая ступенька      «Если мы едины – мы непобедимы!»      4 класс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2012-10-14T09:17:37Z</dcterms:created>
  <dcterms:modified xsi:type="dcterms:W3CDTF">2012-10-17T13:15:56Z</dcterms:modified>
</cp:coreProperties>
</file>