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9" r:id="rId4"/>
    <p:sldId id="283" r:id="rId5"/>
    <p:sldId id="271" r:id="rId6"/>
    <p:sldId id="284" r:id="rId7"/>
    <p:sldId id="285" r:id="rId8"/>
    <p:sldId id="286" r:id="rId9"/>
    <p:sldId id="287" r:id="rId10"/>
    <p:sldId id="274" r:id="rId11"/>
    <p:sldId id="288" r:id="rId12"/>
    <p:sldId id="289" r:id="rId13"/>
    <p:sldId id="292" r:id="rId14"/>
    <p:sldId id="280" r:id="rId15"/>
    <p:sldId id="296" r:id="rId16"/>
    <p:sldId id="282" r:id="rId17"/>
    <p:sldId id="295" r:id="rId18"/>
    <p:sldId id="293" r:id="rId19"/>
    <p:sldId id="29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5DF99-D52A-4026-A141-61DD2A18BDA3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4178-B371-48C0-910B-71E382A40F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5DF99-D52A-4026-A141-61DD2A18BDA3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4178-B371-48C0-910B-71E382A40F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5DF99-D52A-4026-A141-61DD2A18BDA3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4178-B371-48C0-910B-71E382A40F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7DDD2-CD40-464E-BCB3-223DDAD687FC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B3C41-8252-4CE6-AE5D-13B6326D960A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95704-1695-47AA-B80E-9AD234717ACE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34D9B-80DB-4168-98AD-CF532CE9DD46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EBC5D-3868-449B-A89D-35D5F006D205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8A53E-7788-4B9E-A619-779A1A7F0982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4EAE-C510-4E95-9824-ED2845C26861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BBF5D-FBBB-4877-AB97-E56DA4929B78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5DF99-D52A-4026-A141-61DD2A18BDA3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4178-B371-48C0-910B-71E382A40F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F94DD-FB7A-4E34-9B72-0CF1C8253FA4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7A4B3-F2FE-46B5-8EDC-CC55D147B95A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B6DA0-3AE5-4C8A-B167-7F67B5E46D0A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5DF99-D52A-4026-A141-61DD2A18BDA3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4178-B371-48C0-910B-71E382A40F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5DF99-D52A-4026-A141-61DD2A18BDA3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4178-B371-48C0-910B-71E382A40F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5DF99-D52A-4026-A141-61DD2A18BDA3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4178-B371-48C0-910B-71E382A40F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5DF99-D52A-4026-A141-61DD2A18BDA3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4178-B371-48C0-910B-71E382A40F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5DF99-D52A-4026-A141-61DD2A18BDA3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4178-B371-48C0-910B-71E382A40F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5DF99-D52A-4026-A141-61DD2A18BDA3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4178-B371-48C0-910B-71E382A40F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5DF99-D52A-4026-A141-61DD2A18BDA3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4178-B371-48C0-910B-71E382A40F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5DF99-D52A-4026-A141-61DD2A18BDA3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44178-B371-48C0-910B-71E382A40F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ABFDEE3-3E05-4A66-9B60-0A20B037DF6B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inbon.ru/images/.cached/500x500/products/7737_h_10571.jpg" TargetMode="External"/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http://www.fairytail.ru/files/illustration/f_48a1f4925ddd9_0.jpg?1276027427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www.artlib.ru/objects/gallery_192/artlib_gallery-96449-b.jpg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img-fotki.yandex.ru/get/13/natalia070.1/0_6183_3a666f7e_XL" TargetMode="External"/><Relationship Id="rId9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Глагол как часть речи </a:t>
            </a:r>
            <a:br>
              <a:rPr lang="ru-RU" dirty="0" smtClean="0"/>
            </a:br>
            <a:r>
              <a:rPr lang="ru-RU" dirty="0" smtClean="0"/>
              <a:t>2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и провела учитель начальных классов </a:t>
            </a:r>
            <a:r>
              <a:rPr lang="ru-RU" dirty="0" err="1" smtClean="0"/>
              <a:t>Паршинцева</a:t>
            </a:r>
            <a:r>
              <a:rPr lang="ru-RU" dirty="0" smtClean="0"/>
              <a:t> Елена  Александровна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458618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Планета  </a:t>
            </a:r>
            <a:br>
              <a:rPr lang="ru-RU" sz="8000" dirty="0" smtClean="0">
                <a:solidFill>
                  <a:srgbClr val="FF0000"/>
                </a:solidFill>
              </a:rPr>
            </a:br>
            <a:r>
              <a:rPr lang="ru-RU" sz="8000" dirty="0" smtClean="0">
                <a:solidFill>
                  <a:srgbClr val="FF0000"/>
                </a:solidFill>
              </a:rPr>
              <a:t>« Текст»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ряд  -  на  доске,   группа.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1 ряд   </a:t>
            </a:r>
          </a:p>
          <a:p>
            <a:r>
              <a:rPr lang="ru-RU" dirty="0" smtClean="0"/>
              <a:t>Учебник  стр.</a:t>
            </a:r>
          </a:p>
          <a:p>
            <a:r>
              <a:rPr lang="ru-RU" dirty="0" smtClean="0"/>
              <a:t>самостоятельная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2 ряд</a:t>
            </a:r>
          </a:p>
          <a:p>
            <a:r>
              <a:rPr lang="ru-RU" dirty="0" smtClean="0"/>
              <a:t>Учебник стр.</a:t>
            </a:r>
          </a:p>
          <a:p>
            <a:r>
              <a:rPr lang="ru-RU" dirty="0" smtClean="0"/>
              <a:t>самостоятельная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В</a:t>
            </a:r>
            <a:r>
              <a:rPr lang="ru-RU" sz="6000" dirty="0" smtClean="0">
                <a:solidFill>
                  <a:srgbClr val="FF0000"/>
                </a:solidFill>
              </a:rPr>
              <a:t>заимопроверка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Оцени  свою  работу</a:t>
            </a:r>
          </a:p>
          <a:p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3635896" y="1844824"/>
            <a:ext cx="2232248" cy="237626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6444208" y="3789040"/>
            <a:ext cx="2339752" cy="2664296"/>
          </a:xfrm>
          <a:prstGeom prst="smileyFace">
            <a:avLst>
              <a:gd name="adj" fmla="val -114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539552" y="3645024"/>
            <a:ext cx="2088232" cy="2664296"/>
          </a:xfrm>
          <a:prstGeom prst="smileyFace">
            <a:avLst>
              <a:gd name="adj" fmla="val -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0" y="928688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 Шипит, ползает, извивается   …… 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787900" y="908050"/>
            <a:ext cx="1714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Franklin Gothic Book" pitchFamily="34" charset="0"/>
              </a:rPr>
              <a:t>змея</a:t>
            </a:r>
          </a:p>
        </p:txBody>
      </p:sp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0" y="2143125"/>
            <a:ext cx="62865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>
                <a:latin typeface="Franklin Gothic Book" pitchFamily="34" charset="0"/>
              </a:rPr>
              <a:t> Растёт, цветёт, пахнет  ……  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140200" y="2133600"/>
            <a:ext cx="2286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Franklin Gothic Book" pitchFamily="34" charset="0"/>
              </a:rPr>
              <a:t>цветок</a:t>
            </a:r>
          </a:p>
        </p:txBody>
      </p:sp>
      <p:sp>
        <p:nvSpPr>
          <p:cNvPr id="19462" name="TextBox 6"/>
          <p:cNvSpPr txBox="1">
            <a:spLocks noChangeArrowheads="1"/>
          </p:cNvSpPr>
          <p:nvPr/>
        </p:nvSpPr>
        <p:spPr bwMode="auto">
          <a:xfrm>
            <a:off x="0" y="3429000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 Облизывается, мурлычет, мяукает   ……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95963" y="3357563"/>
            <a:ext cx="1928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FF0000"/>
                </a:solidFill>
                <a:latin typeface="Franklin Gothic Book" pitchFamily="34" charset="0"/>
              </a:rPr>
              <a:t> </a:t>
            </a:r>
            <a:r>
              <a:rPr lang="ru-RU" sz="2800">
                <a:solidFill>
                  <a:srgbClr val="FF0000"/>
                </a:solidFill>
                <a:latin typeface="Franklin Gothic Book" pitchFamily="34" charset="0"/>
              </a:rPr>
              <a:t>кошка</a:t>
            </a:r>
          </a:p>
        </p:txBody>
      </p:sp>
      <p:sp>
        <p:nvSpPr>
          <p:cNvPr id="19464" name="TextBox 8"/>
          <p:cNvSpPr txBox="1">
            <a:spLocks noChangeArrowheads="1"/>
          </p:cNvSpPr>
          <p:nvPr/>
        </p:nvSpPr>
        <p:spPr bwMode="auto">
          <a:xfrm>
            <a:off x="0" y="4724400"/>
            <a:ext cx="5178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 Идут, тикают, бьют   ……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348038" y="4724400"/>
            <a:ext cx="1643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Franklin Gothic Book" pitchFamily="34" charset="0"/>
              </a:rPr>
              <a:t>часы</a:t>
            </a:r>
          </a:p>
        </p:txBody>
      </p:sp>
      <p:pic>
        <p:nvPicPr>
          <p:cNvPr id="3074" name="Picture 2" descr="Картинка 1 из 569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188913"/>
            <a:ext cx="1727200" cy="1727200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</p:pic>
      <p:pic>
        <p:nvPicPr>
          <p:cNvPr id="3076" name="Picture 4" descr="Картинка 1 из 6400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1557338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0" descr="Картинка 17 из 64000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92950" y="2997200"/>
            <a:ext cx="1885950" cy="2016125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</p:pic>
      <p:pic>
        <p:nvPicPr>
          <p:cNvPr id="3084" name="Picture 12" descr="Картинка 5 из 3585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59338" y="3951288"/>
            <a:ext cx="1728787" cy="2906712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FFFFFF"/>
                </a:solidFill>
              </a:rPr>
              <a:t>Prezentacii.com</a:t>
            </a:r>
            <a:endParaRPr lang="ru-RU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Я  узнал (а)  на  уроке……….</a:t>
            </a:r>
          </a:p>
          <a:p>
            <a:r>
              <a:rPr lang="ru-RU" sz="4400" b="1" dirty="0" smtClean="0"/>
              <a:t>Мне  понравилось…..</a:t>
            </a:r>
          </a:p>
          <a:p>
            <a:r>
              <a:rPr lang="ru-RU" sz="4400" b="1" dirty="0" smtClean="0"/>
              <a:t>Оцениваю  свою  работу………</a:t>
            </a:r>
          </a:p>
          <a:p>
            <a:r>
              <a:rPr lang="ru-RU" sz="4400" b="1" dirty="0" smtClean="0"/>
              <a:t>Оцениваю  работу……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3888432"/>
          </a:xfrm>
        </p:spPr>
        <p:txBody>
          <a:bodyPr/>
          <a:lstStyle/>
          <a:p>
            <a:pPr algn="ctr">
              <a:buNone/>
            </a:pP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…она беззвучно,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Но понятно и не скучно.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Ты … чаще с ней,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Будешь вчетверо умней!</a:t>
            </a:r>
          </a:p>
          <a:p>
            <a:pPr algn="just">
              <a:buNone/>
            </a:pPr>
            <a:r>
              <a:rPr lang="ru-RU" u="sng" dirty="0" smtClean="0"/>
              <a:t>Слова для справок:</a:t>
            </a:r>
          </a:p>
          <a:p>
            <a:pPr algn="just">
              <a:buNone/>
            </a:pPr>
            <a:r>
              <a:rPr lang="ru-RU" b="1" i="1" dirty="0" smtClean="0"/>
              <a:t>говорит, толкует, беседуй, болта</a:t>
            </a:r>
            <a:r>
              <a:rPr lang="ru-RU" i="1" dirty="0" smtClean="0"/>
              <a:t>й.</a:t>
            </a:r>
            <a:endParaRPr lang="ru-RU" i="1" dirty="0"/>
          </a:p>
        </p:txBody>
      </p:sp>
      <p:pic>
        <p:nvPicPr>
          <p:cNvPr id="5" name="Picture 7" descr="1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2133600" cy="1600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3888432"/>
          </a:xfrm>
        </p:spPr>
        <p:txBody>
          <a:bodyPr/>
          <a:lstStyle/>
          <a:p>
            <a:pPr algn="ctr">
              <a:buNone/>
            </a:pP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Говорит 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она 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беззвучно,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Но понятно и не скучно.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Ты беседуй  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чаще с ней,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Будешь вчетверо умней!</a:t>
            </a:r>
          </a:p>
          <a:p>
            <a:pPr algn="just">
              <a:buNone/>
            </a:pPr>
            <a:r>
              <a:rPr lang="ru-RU" i="1" dirty="0" smtClean="0"/>
              <a:t>.</a:t>
            </a:r>
            <a:endParaRPr lang="ru-RU" i="1" dirty="0"/>
          </a:p>
        </p:txBody>
      </p:sp>
      <p:pic>
        <p:nvPicPr>
          <p:cNvPr id="5" name="Picture 7" descr="1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2133600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sport01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413"/>
            <a:ext cx="2843213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7" descr="sport01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276872"/>
            <a:ext cx="2303462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9" descr="sport009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125" y="2349500"/>
            <a:ext cx="1944688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11" descr="sport01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4437063"/>
            <a:ext cx="1871662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3" descr="sport021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475" y="4581525"/>
            <a:ext cx="2087563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468313" y="3933825"/>
            <a:ext cx="25193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бросает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348038" y="3789363"/>
            <a:ext cx="17287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скачет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6732588" y="3716338"/>
            <a:ext cx="2016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едет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395288" y="5949950"/>
            <a:ext cx="1728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плавает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3419475" y="5949950"/>
            <a:ext cx="19446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бежит</a:t>
            </a:r>
          </a:p>
        </p:txBody>
      </p:sp>
      <p:pic>
        <p:nvPicPr>
          <p:cNvPr id="3084" name="Picture 19" descr="смайлы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88125" y="4221163"/>
            <a:ext cx="15509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6408738" y="5876925"/>
            <a:ext cx="27352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прыгает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2843213" y="188913"/>
            <a:ext cx="32416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/>
              <a:t> </a:t>
            </a:r>
            <a:r>
              <a:rPr lang="ru-RU" sz="3600" dirty="0" smtClean="0"/>
              <a:t>слова-действия</a:t>
            </a:r>
            <a:endParaRPr lang="ru-RU" sz="5400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3" grpId="0"/>
      <p:bldP spid="2064" grpId="0"/>
      <p:bldP spid="2065" grpId="0"/>
      <p:bldP spid="2068" grpId="0"/>
      <p:bldP spid="20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Воздушный  океан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86270" y="2996952"/>
            <a:ext cx="703776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Чистописание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Оцени  свою  работу</a:t>
            </a:r>
          </a:p>
          <a:p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3635896" y="1844824"/>
            <a:ext cx="2232248" cy="237626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6444208" y="3789040"/>
            <a:ext cx="2339752" cy="2664296"/>
          </a:xfrm>
          <a:prstGeom prst="smileyFace">
            <a:avLst>
              <a:gd name="adj" fmla="val -114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539552" y="3645024"/>
            <a:ext cx="2088232" cy="2664296"/>
          </a:xfrm>
          <a:prstGeom prst="smileyFace">
            <a:avLst>
              <a:gd name="adj" fmla="val -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Autofit/>
          </a:bodyPr>
          <a:lstStyle/>
          <a:p>
            <a:r>
              <a:rPr lang="ru-RU" sz="7200" dirty="0" smtClean="0"/>
              <a:t>Сегодня  на  уроке </a:t>
            </a:r>
          </a:p>
          <a:p>
            <a:r>
              <a:rPr lang="ru-RU" sz="7200" dirty="0" smtClean="0"/>
              <a:t> Я     БУДУ  ……………..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Планета  «Вопросов»</a:t>
            </a:r>
          </a:p>
          <a:p>
            <a:pPr>
              <a:buNone/>
            </a:pPr>
            <a:endParaRPr lang="ru-RU" sz="6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Что такое глагол?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Глагол - ………………………………………….</a:t>
            </a:r>
          </a:p>
          <a:p>
            <a:pPr>
              <a:buNone/>
            </a:pPr>
            <a:r>
              <a:rPr lang="ru-RU" dirty="0" smtClean="0"/>
              <a:t>Обозначает……………………………….</a:t>
            </a:r>
          </a:p>
          <a:p>
            <a:pPr>
              <a:buNone/>
            </a:pPr>
            <a:r>
              <a:rPr lang="ru-RU" dirty="0" smtClean="0"/>
              <a:t>Отвечает………………………………………..</a:t>
            </a:r>
            <a:endParaRPr lang="ru-RU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323850" y="333375"/>
            <a:ext cx="5040313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Franklin Gothic Book" pitchFamily="34" charset="0"/>
              </a:rPr>
              <a:t>Глагол – это</a:t>
            </a:r>
          </a:p>
          <a:p>
            <a:r>
              <a:rPr lang="ru-RU" sz="3200" b="1">
                <a:latin typeface="Franklin Gothic Book" pitchFamily="34" charset="0"/>
              </a:rPr>
              <a:t>Обозначает                                     </a:t>
            </a:r>
          </a:p>
          <a:p>
            <a:r>
              <a:rPr lang="ru-RU" sz="3200" b="1">
                <a:latin typeface="Franklin Gothic Book" pitchFamily="34" charset="0"/>
              </a:rPr>
              <a:t>Отвечает на вопросы: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916238" y="333375"/>
            <a:ext cx="457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Franklin Gothic Book" pitchFamily="34" charset="0"/>
              </a:rPr>
              <a:t>часть речи.</a:t>
            </a:r>
            <a:r>
              <a:rPr lang="ru-RU" sz="3200" b="1">
                <a:latin typeface="Franklin Gothic Book" pitchFamily="34" charset="0"/>
              </a:rPr>
              <a:t>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43213" y="836613"/>
            <a:ext cx="5502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Franklin Gothic Book" pitchFamily="34" charset="0"/>
              </a:rPr>
              <a:t>действие предмета </a:t>
            </a:r>
            <a:r>
              <a:rPr lang="ru-RU" sz="3200" b="1">
                <a:latin typeface="Franklin Gothic Book" pitchFamily="34" charset="0"/>
              </a:rPr>
              <a:t>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932363" y="1341438"/>
            <a:ext cx="4071937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Franklin Gothic Book" pitchFamily="34" charset="0"/>
              </a:rPr>
              <a:t>что делать?</a:t>
            </a:r>
          </a:p>
          <a:p>
            <a:r>
              <a:rPr lang="ru-RU" sz="3200" b="1">
                <a:solidFill>
                  <a:srgbClr val="FF0000"/>
                </a:solidFill>
                <a:latin typeface="Franklin Gothic Book" pitchFamily="34" charset="0"/>
              </a:rPr>
              <a:t>что сделать?</a:t>
            </a:r>
          </a:p>
          <a:p>
            <a:r>
              <a:rPr lang="ru-RU" sz="3200" b="1">
                <a:solidFill>
                  <a:srgbClr val="FF0000"/>
                </a:solidFill>
                <a:latin typeface="Franklin Gothic Book" pitchFamily="34" charset="0"/>
              </a:rPr>
              <a:t>что делал?</a:t>
            </a:r>
          </a:p>
          <a:p>
            <a:r>
              <a:rPr lang="ru-RU" sz="3200" b="1">
                <a:solidFill>
                  <a:srgbClr val="FF0000"/>
                </a:solidFill>
                <a:latin typeface="Franklin Gothic Book" pitchFamily="34" charset="0"/>
              </a:rPr>
              <a:t>что делает?</a:t>
            </a:r>
          </a:p>
          <a:p>
            <a:r>
              <a:rPr lang="ru-RU" sz="3200" b="1">
                <a:solidFill>
                  <a:srgbClr val="FF0000"/>
                </a:solidFill>
                <a:latin typeface="Franklin Gothic Book" pitchFamily="34" charset="0"/>
              </a:rPr>
              <a:t>что сделает?</a:t>
            </a:r>
          </a:p>
          <a:p>
            <a:r>
              <a:rPr lang="ru-RU" sz="3200" b="1">
                <a:solidFill>
                  <a:srgbClr val="FF0000"/>
                </a:solidFill>
                <a:latin typeface="Franklin Gothic Book" pitchFamily="34" charset="0"/>
              </a:rPr>
              <a:t>что будет делать?</a:t>
            </a:r>
          </a:p>
          <a:p>
            <a:r>
              <a:rPr lang="ru-RU" sz="3200" b="1">
                <a:solidFill>
                  <a:srgbClr val="FF0000"/>
                </a:solidFill>
                <a:latin typeface="Franklin Gothic Book" pitchFamily="34" charset="0"/>
              </a:rPr>
              <a:t>и т. д.</a:t>
            </a:r>
            <a:endParaRPr lang="ru-RU" sz="3200" b="1">
              <a:latin typeface="Franklin Gothic Book" pitchFamily="34" charset="0"/>
            </a:endParaRPr>
          </a:p>
          <a:p>
            <a:endParaRPr lang="ru-RU" sz="3200" b="1">
              <a:latin typeface="Franklin Gothic Book" pitchFamily="34" charset="0"/>
            </a:endParaRPr>
          </a:p>
          <a:p>
            <a:endParaRPr lang="ru-RU" sz="3200" b="1">
              <a:latin typeface="Franklin Gothic Book" pitchFamily="34" charset="0"/>
            </a:endParaRPr>
          </a:p>
        </p:txBody>
      </p:sp>
      <p:pic>
        <p:nvPicPr>
          <p:cNvPr id="9" name="Рисунок 8" descr="img0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420888"/>
            <a:ext cx="3286125" cy="2304256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Оцени  свою  работу</a:t>
            </a:r>
          </a:p>
          <a:p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3635896" y="1844824"/>
            <a:ext cx="2232248" cy="237626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6444208" y="3789040"/>
            <a:ext cx="2339752" cy="2664296"/>
          </a:xfrm>
          <a:prstGeom prst="smileyFace">
            <a:avLst>
              <a:gd name="adj" fmla="val -114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539552" y="3645024"/>
            <a:ext cx="2088232" cy="2664296"/>
          </a:xfrm>
          <a:prstGeom prst="smileyFace">
            <a:avLst>
              <a:gd name="adj" fmla="val -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222</Words>
  <Application>Microsoft Office PowerPoint</Application>
  <PresentationFormat>Экран (4:3)</PresentationFormat>
  <Paragraphs>66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Diseño predeterminado</vt:lpstr>
      <vt:lpstr>Глагол как часть речи  2 класс</vt:lpstr>
      <vt:lpstr>Слайд 2</vt:lpstr>
      <vt:lpstr>Воздушный  океан</vt:lpstr>
      <vt:lpstr>Слайд 4</vt:lpstr>
      <vt:lpstr>Слайд 5</vt:lpstr>
      <vt:lpstr>Слайд 6</vt:lpstr>
      <vt:lpstr>             Что такое глагол?</vt:lpstr>
      <vt:lpstr>Слайд 8</vt:lpstr>
      <vt:lpstr>Слайд 9</vt:lpstr>
      <vt:lpstr>Планета   « Текст»</vt:lpstr>
      <vt:lpstr>3 ряд  -  на  доске,   группа.</vt:lpstr>
      <vt:lpstr>Взаимопроверка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СОШ№11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</cp:lastModifiedBy>
  <cp:revision>16</cp:revision>
  <dcterms:created xsi:type="dcterms:W3CDTF">2013-02-28T05:41:37Z</dcterms:created>
  <dcterms:modified xsi:type="dcterms:W3CDTF">2013-03-10T00:50:36Z</dcterms:modified>
</cp:coreProperties>
</file>