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1" r:id="rId2"/>
    <p:sldId id="355" r:id="rId3"/>
    <p:sldId id="356" r:id="rId4"/>
    <p:sldId id="361" r:id="rId5"/>
    <p:sldId id="358" r:id="rId6"/>
    <p:sldId id="363" r:id="rId7"/>
    <p:sldId id="364" r:id="rId8"/>
    <p:sldId id="362" r:id="rId9"/>
    <p:sldId id="375" r:id="rId10"/>
    <p:sldId id="376" r:id="rId11"/>
    <p:sldId id="368" r:id="rId12"/>
    <p:sldId id="369" r:id="rId13"/>
    <p:sldId id="349" r:id="rId14"/>
    <p:sldId id="329" r:id="rId15"/>
    <p:sldId id="374" r:id="rId16"/>
    <p:sldId id="35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99B3"/>
    <a:srgbClr val="FFE9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5" d="100"/>
          <a:sy n="45" d="100"/>
        </p:scale>
        <p:origin x="-365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8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B0F0"/>
                </a:solidFill>
              </a:rPr>
              <a:t>Актуализация знаний  Работа с числовым</a:t>
            </a:r>
            <a:r>
              <a:rPr lang="ru-RU" baseline="0" dirty="0" smtClean="0">
                <a:solidFill>
                  <a:srgbClr val="00B0F0"/>
                </a:solidFill>
              </a:rPr>
              <a:t> рядом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B0F0"/>
                </a:solidFill>
              </a:rPr>
              <a:t>Актуализация знаний  Работа с числовым</a:t>
            </a:r>
            <a:r>
              <a:rPr lang="ru-RU" baseline="0" dirty="0" smtClean="0">
                <a:solidFill>
                  <a:srgbClr val="00B0F0"/>
                </a:solidFill>
              </a:rPr>
              <a:t> рядом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38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«Число семь. Цифра 7»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59" y="1377088"/>
            <a:ext cx="4293110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63056" y="1714488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школы № 1702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7172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882780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5525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95536" y="1935576"/>
            <a:ext cx="8424936" cy="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921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0568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356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02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91264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4792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3870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2223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7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Прочитай неравенства, которые составил Вова. Помоги ему исправить ошибки.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16556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5773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9730" y="2188037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6929542" y="5925505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68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4214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6582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48750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1920" y="346156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2838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90674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21615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32738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56009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13199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2738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56009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13199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404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223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223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0866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38056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32738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56009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13199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404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32738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756009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113199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7200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5223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80866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238056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69168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12372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5223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80866" y="4490076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238056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2372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28396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65226" y="5253007"/>
            <a:ext cx="471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63974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103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8539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103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Прямоугольник 267"/>
          <p:cNvSpPr/>
          <p:nvPr/>
        </p:nvSpPr>
        <p:spPr>
          <a:xfrm>
            <a:off x="6571593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000221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735741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816212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8248260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6571593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7000221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735741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7816212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8248260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6571593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7000221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735741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7816212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8248260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6571593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7000221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735741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7816212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8248260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5277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9777" y="64291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ребятам записать к их рисункам числовые равенства.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91" name="TextBox 29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2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Прямоугольник 266"/>
          <p:cNvSpPr/>
          <p:nvPr/>
        </p:nvSpPr>
        <p:spPr>
          <a:xfrm>
            <a:off x="6572458" y="386104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738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56009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13199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2738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56009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13199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404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223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223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0866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38056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32738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56009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13199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404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32738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756009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113199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7200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5223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80866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238056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69168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12372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5223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80866" y="4490076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238056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2372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28396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103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8539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103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Прямоугольник 267"/>
          <p:cNvSpPr/>
          <p:nvPr/>
        </p:nvSpPr>
        <p:spPr>
          <a:xfrm>
            <a:off x="6571593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000221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735741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816212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8248260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6571593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7000221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735741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7816212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8248260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6571593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7000221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735741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7816212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8248260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5277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9777" y="64291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ребятам записать к их рисункам числовые равенства.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91" name="TextBox 29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61" y="2566863"/>
            <a:ext cx="2212975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00" y="3179010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00" y="3825123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61" y="4463781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537" y="256686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380" y="3199169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934" y="382512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715" y="445822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607" y="256686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568" y="3194776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" name="Прямоугольник 278"/>
          <p:cNvSpPr/>
          <p:nvPr/>
        </p:nvSpPr>
        <p:spPr>
          <a:xfrm>
            <a:off x="7000221" y="3858225"/>
            <a:ext cx="28725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7357411" y="3858225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7816212" y="3858225"/>
            <a:ext cx="3642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8248260" y="3858225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139" y="4458223"/>
            <a:ext cx="2219325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969" y="3828197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6892882" y="5775647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8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327381" y="2060848"/>
            <a:ext cx="2032855" cy="461665"/>
            <a:chOff x="3327381" y="2594521"/>
            <a:chExt cx="2032855" cy="461665"/>
          </a:xfrm>
          <a:solidFill>
            <a:schemeClr val="bg1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3327381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756009" y="2594521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113199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572000" y="2594521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004048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27381" y="2692700"/>
            <a:ext cx="2032855" cy="461665"/>
            <a:chOff x="3327381" y="3226373"/>
            <a:chExt cx="2032855" cy="461665"/>
          </a:xfrm>
          <a:solidFill>
            <a:schemeClr val="bg1"/>
          </a:solidFill>
        </p:grpSpPr>
        <p:sp>
          <p:nvSpPr>
            <p:cNvPr id="61" name="Прямоугольник 60"/>
            <p:cNvSpPr/>
            <p:nvPr/>
          </p:nvSpPr>
          <p:spPr>
            <a:xfrm>
              <a:off x="3327381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756009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3199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572000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00404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52238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060848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06084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2238" y="2692700"/>
            <a:ext cx="2027678" cy="461665"/>
            <a:chOff x="452238" y="3226373"/>
            <a:chExt cx="2027678" cy="461665"/>
          </a:xfrm>
          <a:solidFill>
            <a:schemeClr val="bg1"/>
          </a:solidFill>
        </p:grpSpPr>
        <p:sp>
          <p:nvSpPr>
            <p:cNvPr id="80" name="Прямоугольник 79"/>
            <p:cNvSpPr/>
            <p:nvPr/>
          </p:nvSpPr>
          <p:spPr>
            <a:xfrm>
              <a:off x="45223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80866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238056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691680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12372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27381" y="3324552"/>
            <a:ext cx="2032855" cy="461665"/>
            <a:chOff x="3327381" y="3858225"/>
            <a:chExt cx="2032855" cy="461665"/>
          </a:xfrm>
          <a:solidFill>
            <a:schemeClr val="bg1"/>
          </a:solidFill>
        </p:grpSpPr>
        <p:sp>
          <p:nvSpPr>
            <p:cNvPr id="85" name="Прямоугольник 84"/>
            <p:cNvSpPr/>
            <p:nvPr/>
          </p:nvSpPr>
          <p:spPr>
            <a:xfrm>
              <a:off x="3327381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56009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113199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572000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00404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27381" y="3956403"/>
            <a:ext cx="2032855" cy="461665"/>
            <a:chOff x="3327381" y="4490076"/>
            <a:chExt cx="2032855" cy="461665"/>
          </a:xfrm>
          <a:solidFill>
            <a:schemeClr val="bg1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3327381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756009" y="4490076"/>
              <a:ext cx="3722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113199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572000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00404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2238" y="3324552"/>
            <a:ext cx="2027678" cy="461665"/>
            <a:chOff x="452238" y="3858225"/>
            <a:chExt cx="2027678" cy="461665"/>
          </a:xfrm>
          <a:solidFill>
            <a:schemeClr val="bg1"/>
          </a:solidFill>
        </p:grpSpPr>
        <p:sp>
          <p:nvSpPr>
            <p:cNvPr id="96" name="Прямоугольник 95"/>
            <p:cNvSpPr/>
            <p:nvPr/>
          </p:nvSpPr>
          <p:spPr>
            <a:xfrm>
              <a:off x="45223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880866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238056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691680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12372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2238" y="3956403"/>
            <a:ext cx="2027678" cy="461665"/>
            <a:chOff x="452238" y="4490076"/>
            <a:chExt cx="2027678" cy="461665"/>
          </a:xfrm>
          <a:solidFill>
            <a:schemeClr val="bg1"/>
          </a:solidFill>
        </p:grpSpPr>
        <p:sp>
          <p:nvSpPr>
            <p:cNvPr id="102" name="Прямоугольник 101"/>
            <p:cNvSpPr/>
            <p:nvPr/>
          </p:nvSpPr>
          <p:spPr>
            <a:xfrm>
              <a:off x="45223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80866" y="4490076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238056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691680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12372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428396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079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2515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079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571593" y="2060848"/>
            <a:ext cx="2032855" cy="461665"/>
            <a:chOff x="6571593" y="2594521"/>
            <a:chExt cx="2032855" cy="461665"/>
          </a:xfrm>
          <a:solidFill>
            <a:schemeClr val="bg1"/>
          </a:solidFill>
        </p:grpSpPr>
        <p:sp>
          <p:nvSpPr>
            <p:cNvPr id="268" name="Прямоугольник 267"/>
            <p:cNvSpPr/>
            <p:nvPr/>
          </p:nvSpPr>
          <p:spPr>
            <a:xfrm>
              <a:off x="6571593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7000221" y="2594521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Прямоугольник 269"/>
            <p:cNvSpPr/>
            <p:nvPr/>
          </p:nvSpPr>
          <p:spPr>
            <a:xfrm>
              <a:off x="7357411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Прямоугольник 270"/>
            <p:cNvSpPr/>
            <p:nvPr/>
          </p:nvSpPr>
          <p:spPr>
            <a:xfrm>
              <a:off x="7816212" y="2594521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8248260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71593" y="2692700"/>
            <a:ext cx="2032855" cy="461665"/>
            <a:chOff x="6571593" y="3226373"/>
            <a:chExt cx="2032855" cy="461665"/>
          </a:xfrm>
          <a:solidFill>
            <a:schemeClr val="bg1"/>
          </a:solidFill>
        </p:grpSpPr>
        <p:sp>
          <p:nvSpPr>
            <p:cNvPr id="273" name="Прямоугольник 272"/>
            <p:cNvSpPr/>
            <p:nvPr/>
          </p:nvSpPr>
          <p:spPr>
            <a:xfrm>
              <a:off x="6571593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Прямоугольник 273"/>
            <p:cNvSpPr/>
            <p:nvPr/>
          </p:nvSpPr>
          <p:spPr>
            <a:xfrm>
              <a:off x="7000221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Прямоугольник 274"/>
            <p:cNvSpPr/>
            <p:nvPr/>
          </p:nvSpPr>
          <p:spPr>
            <a:xfrm>
              <a:off x="7357411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Прямоугольник 275"/>
            <p:cNvSpPr/>
            <p:nvPr/>
          </p:nvSpPr>
          <p:spPr>
            <a:xfrm>
              <a:off x="7816212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Прямоугольник 276"/>
            <p:cNvSpPr/>
            <p:nvPr/>
          </p:nvSpPr>
          <p:spPr>
            <a:xfrm>
              <a:off x="8248260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71593" y="3324552"/>
            <a:ext cx="2032855" cy="461665"/>
            <a:chOff x="6571593" y="3858225"/>
            <a:chExt cx="2032855" cy="461665"/>
          </a:xfrm>
          <a:solidFill>
            <a:schemeClr val="bg1"/>
          </a:solidFill>
        </p:grpSpPr>
        <p:sp>
          <p:nvSpPr>
            <p:cNvPr id="278" name="Прямоугольник 277"/>
            <p:cNvSpPr/>
            <p:nvPr/>
          </p:nvSpPr>
          <p:spPr>
            <a:xfrm>
              <a:off x="6571593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7000221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7357411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7816212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8248260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71593" y="3956403"/>
            <a:ext cx="2032855" cy="461665"/>
            <a:chOff x="6571593" y="4490076"/>
            <a:chExt cx="2032855" cy="461665"/>
          </a:xfrm>
          <a:solidFill>
            <a:schemeClr val="bg1"/>
          </a:solidFill>
        </p:grpSpPr>
        <p:sp>
          <p:nvSpPr>
            <p:cNvPr id="283" name="Прямоугольник 282"/>
            <p:cNvSpPr/>
            <p:nvPr/>
          </p:nvSpPr>
          <p:spPr>
            <a:xfrm>
              <a:off x="6571593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Прямоугольник 283"/>
            <p:cNvSpPr/>
            <p:nvPr/>
          </p:nvSpPr>
          <p:spPr>
            <a:xfrm>
              <a:off x="7000221" y="4490076"/>
              <a:ext cx="3722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Прямоугольник 284"/>
            <p:cNvSpPr/>
            <p:nvPr/>
          </p:nvSpPr>
          <p:spPr>
            <a:xfrm>
              <a:off x="7357411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Прямоугольник 285"/>
            <p:cNvSpPr/>
            <p:nvPr/>
          </p:nvSpPr>
          <p:spPr>
            <a:xfrm>
              <a:off x="7816212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Прямоугольник 286"/>
            <p:cNvSpPr/>
            <p:nvPr/>
          </p:nvSpPr>
          <p:spPr>
            <a:xfrm>
              <a:off x="8248260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752774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9777" y="548680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ребятам записать к их рисункам числовые равенства.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91" name="TextBox 29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139445" y="4623519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семь: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2" name="Группа 291"/>
          <p:cNvGrpSpPr/>
          <p:nvPr/>
        </p:nvGrpSpPr>
        <p:grpSpPr>
          <a:xfrm>
            <a:off x="323528" y="5085184"/>
            <a:ext cx="954825" cy="1146256"/>
            <a:chOff x="611560" y="5229200"/>
            <a:chExt cx="954825" cy="1146256"/>
          </a:xfrm>
        </p:grpSpPr>
        <p:sp>
          <p:nvSpPr>
            <p:cNvPr id="293" name="TextBox 292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4" name="Группа 29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295" name="TextBox 29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6" name="Группа 29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29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29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Группа 29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2" name="Группа 301"/>
          <p:cNvGrpSpPr/>
          <p:nvPr/>
        </p:nvGrpSpPr>
        <p:grpSpPr>
          <a:xfrm>
            <a:off x="1979712" y="5085184"/>
            <a:ext cx="896139" cy="1146256"/>
            <a:chOff x="2267744" y="5229200"/>
            <a:chExt cx="896139" cy="1146256"/>
          </a:xfrm>
        </p:grpSpPr>
        <p:grpSp>
          <p:nvGrpSpPr>
            <p:cNvPr id="303" name="Группа 302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6" name="Группа 30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30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30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Группа 30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TextBox 303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3638746" y="5085184"/>
            <a:ext cx="834603" cy="1146256"/>
            <a:chOff x="3926778" y="5229200"/>
            <a:chExt cx="834603" cy="1146256"/>
          </a:xfrm>
        </p:grpSpPr>
        <p:grpSp>
          <p:nvGrpSpPr>
            <p:cNvPr id="313" name="Группа 312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16" name="Группа 31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31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31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Группа 31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TextBox 31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2" name="Группа 321"/>
          <p:cNvGrpSpPr/>
          <p:nvPr/>
        </p:nvGrpSpPr>
        <p:grpSpPr>
          <a:xfrm>
            <a:off x="5194865" y="5085184"/>
            <a:ext cx="875982" cy="1146256"/>
            <a:chOff x="5482897" y="5229200"/>
            <a:chExt cx="875982" cy="1146256"/>
          </a:xfrm>
        </p:grpSpPr>
        <p:grpSp>
          <p:nvGrpSpPr>
            <p:cNvPr id="323" name="Группа 322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325" name="TextBox 32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26" name="Группа 32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32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32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" name="Группа 32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TextBox 323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6792834" y="5085184"/>
            <a:ext cx="875510" cy="1146256"/>
            <a:chOff x="7080866" y="5229200"/>
            <a:chExt cx="875510" cy="1146256"/>
          </a:xfrm>
        </p:grpSpPr>
        <p:grpSp>
          <p:nvGrpSpPr>
            <p:cNvPr id="333" name="Группа 332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6" name="Группа 33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33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33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Группа 33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4" name="TextBox 333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974450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2558626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4142802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5724128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7383162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7" name="Группа 346"/>
          <p:cNvGrpSpPr/>
          <p:nvPr/>
        </p:nvGrpSpPr>
        <p:grpSpPr>
          <a:xfrm>
            <a:off x="8016970" y="5085184"/>
            <a:ext cx="875510" cy="1146256"/>
            <a:chOff x="7080866" y="5229200"/>
            <a:chExt cx="875510" cy="1146256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50" name="TextBox 34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51" name="Группа 35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35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35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Группа 35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9" name="TextBox 348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8532440" y="5698326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0583" y="2500306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</a:p>
          <a:p>
            <a:pPr marL="342900" indent="-342900">
              <a:buAutoNum type="arabicPlain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=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9920" y="2500306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 7</a:t>
            </a:r>
          </a:p>
          <a:p>
            <a:pPr marL="342900" indent="-342900"/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5  =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2500306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</a:p>
          <a:p>
            <a:pPr marL="342900" indent="-342900"/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6753" y="341187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5997" y="2574604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63195" y="3444641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90674" y="2574604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2564904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16" y="1000108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Кати в  верные равенства.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500702"/>
            <a:ext cx="857256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5364088" y="341187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50778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981177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1636125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2284197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2880017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3466878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4042942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191" name="Прямоугольник 190"/>
          <p:cNvSpPr/>
          <p:nvPr/>
        </p:nvSpPr>
        <p:spPr>
          <a:xfrm>
            <a:off x="4038952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192" name="Прямоугольник 191"/>
          <p:cNvSpPr/>
          <p:nvPr/>
        </p:nvSpPr>
        <p:spPr>
          <a:xfrm>
            <a:off x="350778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93" name="Прямоугольник 192"/>
          <p:cNvSpPr/>
          <p:nvPr/>
        </p:nvSpPr>
        <p:spPr>
          <a:xfrm>
            <a:off x="981177" y="481110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1636125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2284197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196" name="Прямоугольник 195"/>
          <p:cNvSpPr/>
          <p:nvPr/>
        </p:nvSpPr>
        <p:spPr>
          <a:xfrm>
            <a:off x="2880017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3466878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198" name="Прямоугольник 197"/>
          <p:cNvSpPr/>
          <p:nvPr/>
        </p:nvSpPr>
        <p:spPr>
          <a:xfrm>
            <a:off x="4042942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4038952" y="481110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76" y="2401689"/>
            <a:ext cx="70834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4016" y="1000108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Кати в  верные равенства.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778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36125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84197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80017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66878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42942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38952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7592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85792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32939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81011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876831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63692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039756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035766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81177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892882" y="5775647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01771 -0.34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17552 -0.21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4288 -0.33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8559 -0.21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71772E-8 L 0.54496 -0.342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17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13924 -0.216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8" grpId="0" animBg="1"/>
      <p:bldP spid="39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7613177" y="3269577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613177" y="3242472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Группа 138"/>
          <p:cNvGrpSpPr/>
          <p:nvPr/>
        </p:nvGrpSpPr>
        <p:grpSpPr>
          <a:xfrm>
            <a:off x="7045540" y="2786058"/>
            <a:ext cx="455418" cy="143670"/>
            <a:chOff x="3737068" y="2714620"/>
            <a:chExt cx="455418" cy="14367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па 138"/>
          <p:cNvGrpSpPr/>
          <p:nvPr/>
        </p:nvGrpSpPr>
        <p:grpSpPr>
          <a:xfrm>
            <a:off x="4857752" y="2786058"/>
            <a:ext cx="455418" cy="143670"/>
            <a:chOff x="3737068" y="2714620"/>
            <a:chExt cx="455418" cy="143670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38"/>
          <p:cNvGrpSpPr/>
          <p:nvPr/>
        </p:nvGrpSpPr>
        <p:grpSpPr>
          <a:xfrm>
            <a:off x="3786182" y="2786058"/>
            <a:ext cx="455418" cy="143670"/>
            <a:chOff x="3737068" y="2714620"/>
            <a:chExt cx="455418" cy="143670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136"/>
          <p:cNvGrpSpPr/>
          <p:nvPr/>
        </p:nvGrpSpPr>
        <p:grpSpPr>
          <a:xfrm>
            <a:off x="2714612" y="2786058"/>
            <a:ext cx="455418" cy="143670"/>
            <a:chOff x="3737068" y="2714620"/>
            <a:chExt cx="455418" cy="143670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Группа 138"/>
          <p:cNvGrpSpPr/>
          <p:nvPr/>
        </p:nvGrpSpPr>
        <p:grpSpPr>
          <a:xfrm>
            <a:off x="5929322" y="2785264"/>
            <a:ext cx="455418" cy="143670"/>
            <a:chOff x="3737068" y="2714620"/>
            <a:chExt cx="455418" cy="143670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14314" y="3857628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1406" y="62042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14282" y="4286256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выражение к рисунку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6 +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9544" y="1014413"/>
            <a:ext cx="2630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стало?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70421"/>
            <a:ext cx="3703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вагонов было?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55018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27826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941422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655018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8872" y="5712940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27826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941422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956700" y="5724545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6" y="1082087"/>
            <a:ext cx="0" cy="906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5812977" y="4274435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8872" y="5721651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Группа 105"/>
          <p:cNvGrpSpPr/>
          <p:nvPr/>
        </p:nvGrpSpPr>
        <p:grpSpPr>
          <a:xfrm>
            <a:off x="214282" y="2214554"/>
            <a:ext cx="2143140" cy="1071570"/>
            <a:chOff x="428596" y="2428868"/>
            <a:chExt cx="2286016" cy="1214446"/>
          </a:xfrm>
        </p:grpSpPr>
        <p:grpSp>
          <p:nvGrpSpPr>
            <p:cNvPr id="71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95"/>
          <p:cNvGrpSpPr/>
          <p:nvPr/>
        </p:nvGrpSpPr>
        <p:grpSpPr>
          <a:xfrm>
            <a:off x="2071670" y="2643182"/>
            <a:ext cx="736704" cy="642942"/>
            <a:chOff x="1928794" y="2143116"/>
            <a:chExt cx="1571636" cy="121444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95"/>
          <p:cNvGrpSpPr/>
          <p:nvPr/>
        </p:nvGrpSpPr>
        <p:grpSpPr>
          <a:xfrm>
            <a:off x="314324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95"/>
          <p:cNvGrpSpPr/>
          <p:nvPr/>
        </p:nvGrpSpPr>
        <p:grpSpPr>
          <a:xfrm>
            <a:off x="421481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1" name="Прямоугольник 90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633562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528638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616" y="2644724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Прямоугольник 151"/>
          <p:cNvSpPr/>
          <p:nvPr/>
        </p:nvSpPr>
        <p:spPr>
          <a:xfrm>
            <a:off x="3956037" y="5733410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295612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716016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8107 -0.35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00047 L -0.31562 0.362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023 L 0.58021 -0.208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20452 -0.2094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1" grpId="0" animBg="1"/>
      <p:bldP spid="151" grpId="1" animBg="1"/>
      <p:bldP spid="145" grpId="0"/>
      <p:bldP spid="9" grpId="0"/>
      <p:bldP spid="10" grpId="0"/>
      <p:bldP spid="69" grpId="0" animBg="1"/>
      <p:bldP spid="77" grpId="0" animBg="1"/>
      <p:bldP spid="61" grpId="0" animBg="1"/>
      <p:bldP spid="155" grpId="0" animBg="1"/>
      <p:bldP spid="1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6512" y="3929066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9777" y="64291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Сколько  точек надо нарисовать Пете на последней карточке?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5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739" y="3232553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2779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366" y="322779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024" y="322779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150" y="3232553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184970" y="1166138"/>
            <a:ext cx="802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Сколько  всего вагонов? Какой по счёту последний?</a:t>
            </a:r>
          </a:p>
        </p:txBody>
      </p: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417893" y="452741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«лишнюю» 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Группа 138"/>
          <p:cNvGrpSpPr/>
          <p:nvPr/>
        </p:nvGrpSpPr>
        <p:grpSpPr>
          <a:xfrm>
            <a:off x="7045540" y="2632352"/>
            <a:ext cx="455418" cy="143670"/>
            <a:chOff x="3737068" y="2714620"/>
            <a:chExt cx="455418" cy="143670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138"/>
          <p:cNvGrpSpPr/>
          <p:nvPr/>
        </p:nvGrpSpPr>
        <p:grpSpPr>
          <a:xfrm>
            <a:off x="4857752" y="2632352"/>
            <a:ext cx="455418" cy="143670"/>
            <a:chOff x="3737068" y="2714620"/>
            <a:chExt cx="455418" cy="143670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138"/>
          <p:cNvGrpSpPr/>
          <p:nvPr/>
        </p:nvGrpSpPr>
        <p:grpSpPr>
          <a:xfrm>
            <a:off x="3786182" y="2632352"/>
            <a:ext cx="455418" cy="143670"/>
            <a:chOff x="3737068" y="2714620"/>
            <a:chExt cx="455418" cy="143670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136"/>
          <p:cNvGrpSpPr/>
          <p:nvPr/>
        </p:nvGrpSpPr>
        <p:grpSpPr>
          <a:xfrm>
            <a:off x="2714612" y="2632352"/>
            <a:ext cx="455418" cy="143670"/>
            <a:chOff x="3737068" y="2714620"/>
            <a:chExt cx="455418" cy="143670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138"/>
          <p:cNvGrpSpPr/>
          <p:nvPr/>
        </p:nvGrpSpPr>
        <p:grpSpPr>
          <a:xfrm>
            <a:off x="5929322" y="2631558"/>
            <a:ext cx="455418" cy="143670"/>
            <a:chOff x="3737068" y="2714620"/>
            <a:chExt cx="455418" cy="143670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105"/>
          <p:cNvGrpSpPr/>
          <p:nvPr/>
        </p:nvGrpSpPr>
        <p:grpSpPr>
          <a:xfrm>
            <a:off x="214282" y="2060848"/>
            <a:ext cx="2143140" cy="1071570"/>
            <a:chOff x="428596" y="2428868"/>
            <a:chExt cx="2286016" cy="1214446"/>
          </a:xfrm>
        </p:grpSpPr>
        <p:grpSp>
          <p:nvGrpSpPr>
            <p:cNvPr id="88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9" name="Прямая соединительная линия 88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5"/>
          <p:cNvGrpSpPr/>
          <p:nvPr/>
        </p:nvGrpSpPr>
        <p:grpSpPr>
          <a:xfrm>
            <a:off x="2071670" y="2489476"/>
            <a:ext cx="736704" cy="642942"/>
            <a:chOff x="1928794" y="2143116"/>
            <a:chExt cx="1571636" cy="121444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5"/>
          <p:cNvGrpSpPr/>
          <p:nvPr/>
        </p:nvGrpSpPr>
        <p:grpSpPr>
          <a:xfrm>
            <a:off x="3143240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0" name="Прямоугольник 9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95"/>
          <p:cNvGrpSpPr/>
          <p:nvPr/>
        </p:nvGrpSpPr>
        <p:grpSpPr>
          <a:xfrm>
            <a:off x="4214810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5" name="Прямоугольник 10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95"/>
          <p:cNvGrpSpPr/>
          <p:nvPr/>
        </p:nvGrpSpPr>
        <p:grpSpPr>
          <a:xfrm>
            <a:off x="6335626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9" name="Прямоугольник 10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95"/>
          <p:cNvGrpSpPr/>
          <p:nvPr/>
        </p:nvGrpSpPr>
        <p:grpSpPr>
          <a:xfrm>
            <a:off x="5286380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2" name="Прямоугольник 13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616" y="2491018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626" y="3227791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4" name="TextBox 173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2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20243 -0.342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23" y="792250"/>
            <a:ext cx="2773301" cy="181159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9990" y="792250"/>
            <a:ext cx="3073129" cy="177242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524" y="792250"/>
            <a:ext cx="2406596" cy="182132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20" y="40466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 число предметов на каждой карточке.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9632" y="2520442"/>
            <a:ext cx="12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5976" y="2520442"/>
            <a:ext cx="113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53378" y="2533297"/>
            <a:ext cx="11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3968" y="280847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4867" y="28490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 =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6296" y="285086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36" y="2633148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245" y="2594498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91925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3535819" y="3377209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32-конечная звезда 50"/>
          <p:cNvSpPr/>
          <p:nvPr/>
        </p:nvSpPr>
        <p:spPr>
          <a:xfrm>
            <a:off x="4760403" y="3623567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4873314" y="3377209"/>
            <a:ext cx="3505" cy="2682617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35819" y="4718518"/>
            <a:ext cx="26820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 rot="21264450">
            <a:off x="4876818" y="3377210"/>
            <a:ext cx="1341001" cy="278198"/>
          </a:xfrm>
          <a:custGeom>
            <a:avLst/>
            <a:gdLst>
              <a:gd name="connsiteX0" fmla="*/ 0 w 1512277"/>
              <a:gd name="connsiteY0" fmla="*/ 281398 h 299397"/>
              <a:gd name="connsiteX1" fmla="*/ 545123 w 1512277"/>
              <a:gd name="connsiteY1" fmla="*/ 44 h 299397"/>
              <a:gd name="connsiteX2" fmla="*/ 879230 w 1512277"/>
              <a:gd name="connsiteY2" fmla="*/ 298982 h 299397"/>
              <a:gd name="connsiteX3" fmla="*/ 1512277 w 1512277"/>
              <a:gd name="connsiteY3" fmla="*/ 70382 h 299397"/>
              <a:gd name="connsiteX4" fmla="*/ 1512277 w 1512277"/>
              <a:gd name="connsiteY4" fmla="*/ 70382 h 299397"/>
              <a:gd name="connsiteX5" fmla="*/ 1512277 w 1512277"/>
              <a:gd name="connsiteY5" fmla="*/ 70382 h 2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277" h="299397">
                <a:moveTo>
                  <a:pt x="0" y="281398"/>
                </a:moveTo>
                <a:cubicBezTo>
                  <a:pt x="199292" y="139255"/>
                  <a:pt x="398585" y="-2887"/>
                  <a:pt x="545123" y="44"/>
                </a:cubicBezTo>
                <a:cubicBezTo>
                  <a:pt x="691661" y="2975"/>
                  <a:pt x="718038" y="287259"/>
                  <a:pt x="879230" y="298982"/>
                </a:cubicBezTo>
                <a:cubicBezTo>
                  <a:pt x="1040422" y="310705"/>
                  <a:pt x="1512277" y="70382"/>
                  <a:pt x="1512277" y="70382"/>
                </a:cubicBezTo>
                <a:lnTo>
                  <a:pt x="1512277" y="70382"/>
                </a:lnTo>
                <a:lnTo>
                  <a:pt x="1512277" y="70382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26" idx="3"/>
          </p:cNvCxnSpPr>
          <p:nvPr/>
        </p:nvCxnSpPr>
        <p:spPr>
          <a:xfrm flipH="1">
            <a:off x="4859236" y="3377618"/>
            <a:ext cx="1348209" cy="26822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92003" y="4718518"/>
            <a:ext cx="7262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32-конечная звезда 65"/>
          <p:cNvSpPr/>
          <p:nvPr/>
        </p:nvSpPr>
        <p:spPr>
          <a:xfrm>
            <a:off x="5059248" y="4631657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61998" y="5733256"/>
            <a:ext cx="775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Число семь записывают знаком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7.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8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4" grpId="0"/>
      <p:bldP spid="45" grpId="0"/>
      <p:bldP spid="46" grpId="0"/>
      <p:bldP spid="50" grpId="0" animBg="1"/>
      <p:bldP spid="51" grpId="0" animBg="1"/>
      <p:bldP spid="51" grpId="1" animBg="1"/>
      <p:bldP spid="26" grpId="0" animBg="1"/>
      <p:bldP spid="66" grpId="0" animBg="1"/>
      <p:bldP spid="66" grpId="1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509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0730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945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491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12708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4526" y="4149080"/>
            <a:ext cx="4092329" cy="57606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893537" y="443014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372200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47474" y="3106112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8790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063822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5361" y="1891454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436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3969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509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0730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945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491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12708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4526" y="4149080"/>
            <a:ext cx="4092329" cy="57606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372200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49483" y="2988241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8790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063822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5361" y="1891454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436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3969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380312" y="297335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92882" y="4725143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3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29236 -0.221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4826 -0.221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3889 -0.2210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19687 -0.221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7361 -0.221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44" grpId="0" animBg="1"/>
      <p:bldP spid="48" grpId="0" animBg="1"/>
      <p:bldP spid="50" grpId="0" animBg="1"/>
      <p:bldP spid="56" grpId="0" animBg="1"/>
      <p:bldP spid="57" grpId="0"/>
      <p:bldP spid="36" grpId="0"/>
      <p:bldP spid="42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1468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49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0323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676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491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12708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4526" y="4149080"/>
            <a:ext cx="4092329" cy="57606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893537" y="443014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372200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70288" y="3060249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144" y="248790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028524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5361" y="1891454"/>
            <a:ext cx="63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17741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436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3969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3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1468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49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0323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676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491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12708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4526" y="4149080"/>
            <a:ext cx="4092329" cy="57606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372200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70288" y="3060249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144" y="248790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028524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5361" y="1891454"/>
            <a:ext cx="63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17741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436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3969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191698" y="306896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6892882" y="4725143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0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8472 -0.221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4.44444E-6 L 0.1901 -0.221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8143 -0.221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0677 -0.221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35486 -0.221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3" grpId="0" animBg="1"/>
      <p:bldP spid="44" grpId="0" animBg="1"/>
      <p:bldP spid="50" grpId="0" animBg="1"/>
      <p:bldP spid="56" grpId="0" animBg="1"/>
      <p:bldP spid="57" grpId="0"/>
      <p:bldP spid="36" grpId="0"/>
      <p:bldP spid="54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7172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882780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5525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95536" y="1935576"/>
            <a:ext cx="8424936" cy="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921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0568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356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02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91264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4792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3870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2223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7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Прочитай неравенства, которые составил Вова. Помоги ему исправить ошибки.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16556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5773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9730" y="2188037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61468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4214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6582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48750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1920" y="346156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2838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90674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045158" y="551723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</a:t>
            </a:r>
            <a:endParaRPr lang="en-US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3159</TotalTime>
  <Words>1140</Words>
  <Application>Microsoft Office PowerPoint</Application>
  <PresentationFormat>Экран (4:3)</PresentationFormat>
  <Paragraphs>611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232</cp:revision>
  <dcterms:created xsi:type="dcterms:W3CDTF">2010-10-26T14:31:01Z</dcterms:created>
  <dcterms:modified xsi:type="dcterms:W3CDTF">2012-11-08T20:46:14Z</dcterms:modified>
</cp:coreProperties>
</file>