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119D-7B18-4741-9A16-B0F0012E0DC7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17A9-6820-479F-8570-8FA114A77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119D-7B18-4741-9A16-B0F0012E0DC7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17A9-6820-479F-8570-8FA114A77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119D-7B18-4741-9A16-B0F0012E0DC7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17A9-6820-479F-8570-8FA114A77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119D-7B18-4741-9A16-B0F0012E0DC7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17A9-6820-479F-8570-8FA114A77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119D-7B18-4741-9A16-B0F0012E0DC7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17A9-6820-479F-8570-8FA114A77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119D-7B18-4741-9A16-B0F0012E0DC7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17A9-6820-479F-8570-8FA114A77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119D-7B18-4741-9A16-B0F0012E0DC7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17A9-6820-479F-8570-8FA114A77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119D-7B18-4741-9A16-B0F0012E0DC7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17A9-6820-479F-8570-8FA114A77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119D-7B18-4741-9A16-B0F0012E0DC7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17A9-6820-479F-8570-8FA114A77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119D-7B18-4741-9A16-B0F0012E0DC7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17A9-6820-479F-8570-8FA114A77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119D-7B18-4741-9A16-B0F0012E0DC7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17A9-6820-479F-8570-8FA114A77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C119D-7B18-4741-9A16-B0F0012E0DC7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B17A9-6820-479F-8570-8FA114A77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Туристы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04813"/>
            <a:ext cx="8497888" cy="609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6" descr="H:\Москва 2011\Оформляшки\МИД\смайлики\0_5be73_bbbffaeb_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500063"/>
            <a:ext cx="14287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7422" y="0"/>
            <a:ext cx="3938449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Повторение. 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14375" y="1785938"/>
            <a:ext cx="1714500" cy="1774825"/>
            <a:chOff x="270" y="315"/>
            <a:chExt cx="1260" cy="1478"/>
          </a:xfrm>
        </p:grpSpPr>
        <p:sp>
          <p:nvSpPr>
            <p:cNvPr id="3104" name="Freeform 3"/>
            <p:cNvSpPr>
              <a:spLocks/>
            </p:cNvSpPr>
            <p:nvPr/>
          </p:nvSpPr>
          <p:spPr bwMode="auto">
            <a:xfrm>
              <a:off x="270" y="315"/>
              <a:ext cx="1260" cy="1478"/>
            </a:xfrm>
            <a:custGeom>
              <a:avLst/>
              <a:gdLst>
                <a:gd name="T0" fmla="*/ 82 w 1520"/>
                <a:gd name="T1" fmla="*/ 47 h 1890"/>
                <a:gd name="T2" fmla="*/ 170 w 1520"/>
                <a:gd name="T3" fmla="*/ 5 h 1890"/>
                <a:gd name="T4" fmla="*/ 287 w 1520"/>
                <a:gd name="T5" fmla="*/ 16 h 1890"/>
                <a:gd name="T6" fmla="*/ 464 w 1520"/>
                <a:gd name="T7" fmla="*/ 99 h 1890"/>
                <a:gd name="T8" fmla="*/ 464 w 1520"/>
                <a:gd name="T9" fmla="*/ 265 h 1890"/>
                <a:gd name="T10" fmla="*/ 360 w 1520"/>
                <a:gd name="T11" fmla="*/ 410 h 1890"/>
                <a:gd name="T12" fmla="*/ 184 w 1520"/>
                <a:gd name="T13" fmla="*/ 400 h 1890"/>
                <a:gd name="T14" fmla="*/ 51 w 1520"/>
                <a:gd name="T15" fmla="*/ 327 h 1890"/>
                <a:gd name="T16" fmla="*/ 7 w 1520"/>
                <a:gd name="T17" fmla="*/ 140 h 1890"/>
                <a:gd name="T18" fmla="*/ 82 w 1520"/>
                <a:gd name="T19" fmla="*/ 47 h 18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20"/>
                <a:gd name="T31" fmla="*/ 0 h 1890"/>
                <a:gd name="T32" fmla="*/ 1520 w 1520"/>
                <a:gd name="T33" fmla="*/ 1890 h 18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20" h="1890">
                  <a:moveTo>
                    <a:pt x="250" y="205"/>
                  </a:moveTo>
                  <a:cubicBezTo>
                    <a:pt x="333" y="107"/>
                    <a:pt x="416" y="46"/>
                    <a:pt x="522" y="23"/>
                  </a:cubicBezTo>
                  <a:cubicBezTo>
                    <a:pt x="628" y="0"/>
                    <a:pt x="734" y="1"/>
                    <a:pt x="885" y="69"/>
                  </a:cubicBezTo>
                  <a:cubicBezTo>
                    <a:pt x="1036" y="137"/>
                    <a:pt x="1338" y="250"/>
                    <a:pt x="1429" y="431"/>
                  </a:cubicBezTo>
                  <a:cubicBezTo>
                    <a:pt x="1520" y="612"/>
                    <a:pt x="1482" y="930"/>
                    <a:pt x="1429" y="1157"/>
                  </a:cubicBezTo>
                  <a:cubicBezTo>
                    <a:pt x="1376" y="1384"/>
                    <a:pt x="1255" y="1694"/>
                    <a:pt x="1111" y="1792"/>
                  </a:cubicBezTo>
                  <a:cubicBezTo>
                    <a:pt x="967" y="1890"/>
                    <a:pt x="726" y="1807"/>
                    <a:pt x="567" y="1747"/>
                  </a:cubicBezTo>
                  <a:cubicBezTo>
                    <a:pt x="408" y="1687"/>
                    <a:pt x="250" y="1618"/>
                    <a:pt x="159" y="1429"/>
                  </a:cubicBezTo>
                  <a:cubicBezTo>
                    <a:pt x="68" y="1240"/>
                    <a:pt x="0" y="817"/>
                    <a:pt x="23" y="613"/>
                  </a:cubicBezTo>
                  <a:cubicBezTo>
                    <a:pt x="46" y="409"/>
                    <a:pt x="167" y="303"/>
                    <a:pt x="250" y="20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5" name="Oval 4"/>
            <p:cNvSpPr>
              <a:spLocks noChangeArrowheads="1"/>
            </p:cNvSpPr>
            <p:nvPr/>
          </p:nvSpPr>
          <p:spPr bwMode="auto">
            <a:xfrm>
              <a:off x="715" y="488"/>
              <a:ext cx="260" cy="250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06" name="Oval 5"/>
            <p:cNvSpPr>
              <a:spLocks noChangeArrowheads="1"/>
            </p:cNvSpPr>
            <p:nvPr/>
          </p:nvSpPr>
          <p:spPr bwMode="auto">
            <a:xfrm>
              <a:off x="1098" y="763"/>
              <a:ext cx="259" cy="250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07" name="Oval 6"/>
            <p:cNvSpPr>
              <a:spLocks noChangeArrowheads="1"/>
            </p:cNvSpPr>
            <p:nvPr/>
          </p:nvSpPr>
          <p:spPr bwMode="auto">
            <a:xfrm>
              <a:off x="750" y="901"/>
              <a:ext cx="259" cy="250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08" name="Oval 7"/>
            <p:cNvSpPr>
              <a:spLocks noChangeArrowheads="1"/>
            </p:cNvSpPr>
            <p:nvPr/>
          </p:nvSpPr>
          <p:spPr bwMode="auto">
            <a:xfrm>
              <a:off x="437" y="763"/>
              <a:ext cx="259" cy="250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09" name="Oval 8"/>
            <p:cNvSpPr>
              <a:spLocks noChangeArrowheads="1"/>
            </p:cNvSpPr>
            <p:nvPr/>
          </p:nvSpPr>
          <p:spPr bwMode="auto">
            <a:xfrm>
              <a:off x="541" y="1210"/>
              <a:ext cx="260" cy="250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10" name="Oval 9"/>
            <p:cNvSpPr>
              <a:spLocks noChangeArrowheads="1"/>
            </p:cNvSpPr>
            <p:nvPr/>
          </p:nvSpPr>
          <p:spPr bwMode="auto">
            <a:xfrm>
              <a:off x="1063" y="1072"/>
              <a:ext cx="259" cy="250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11" name="Oval 10"/>
            <p:cNvSpPr>
              <a:spLocks noChangeArrowheads="1"/>
            </p:cNvSpPr>
            <p:nvPr/>
          </p:nvSpPr>
          <p:spPr bwMode="auto">
            <a:xfrm>
              <a:off x="854" y="1416"/>
              <a:ext cx="260" cy="251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643188" y="1785938"/>
            <a:ext cx="1714500" cy="1714500"/>
            <a:chOff x="270" y="315"/>
            <a:chExt cx="1260" cy="1478"/>
          </a:xfrm>
        </p:grpSpPr>
        <p:sp>
          <p:nvSpPr>
            <p:cNvPr id="3096" name="Freeform 3"/>
            <p:cNvSpPr>
              <a:spLocks/>
            </p:cNvSpPr>
            <p:nvPr/>
          </p:nvSpPr>
          <p:spPr bwMode="auto">
            <a:xfrm>
              <a:off x="270" y="315"/>
              <a:ext cx="1260" cy="1478"/>
            </a:xfrm>
            <a:custGeom>
              <a:avLst/>
              <a:gdLst>
                <a:gd name="T0" fmla="*/ 82 w 1520"/>
                <a:gd name="T1" fmla="*/ 47 h 1890"/>
                <a:gd name="T2" fmla="*/ 170 w 1520"/>
                <a:gd name="T3" fmla="*/ 5 h 1890"/>
                <a:gd name="T4" fmla="*/ 287 w 1520"/>
                <a:gd name="T5" fmla="*/ 16 h 1890"/>
                <a:gd name="T6" fmla="*/ 464 w 1520"/>
                <a:gd name="T7" fmla="*/ 99 h 1890"/>
                <a:gd name="T8" fmla="*/ 464 w 1520"/>
                <a:gd name="T9" fmla="*/ 265 h 1890"/>
                <a:gd name="T10" fmla="*/ 360 w 1520"/>
                <a:gd name="T11" fmla="*/ 410 h 1890"/>
                <a:gd name="T12" fmla="*/ 184 w 1520"/>
                <a:gd name="T13" fmla="*/ 400 h 1890"/>
                <a:gd name="T14" fmla="*/ 51 w 1520"/>
                <a:gd name="T15" fmla="*/ 327 h 1890"/>
                <a:gd name="T16" fmla="*/ 7 w 1520"/>
                <a:gd name="T17" fmla="*/ 140 h 1890"/>
                <a:gd name="T18" fmla="*/ 82 w 1520"/>
                <a:gd name="T19" fmla="*/ 47 h 18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20"/>
                <a:gd name="T31" fmla="*/ 0 h 1890"/>
                <a:gd name="T32" fmla="*/ 1520 w 1520"/>
                <a:gd name="T33" fmla="*/ 1890 h 18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20" h="1890">
                  <a:moveTo>
                    <a:pt x="250" y="205"/>
                  </a:moveTo>
                  <a:cubicBezTo>
                    <a:pt x="333" y="107"/>
                    <a:pt x="416" y="46"/>
                    <a:pt x="522" y="23"/>
                  </a:cubicBezTo>
                  <a:cubicBezTo>
                    <a:pt x="628" y="0"/>
                    <a:pt x="734" y="1"/>
                    <a:pt x="885" y="69"/>
                  </a:cubicBezTo>
                  <a:cubicBezTo>
                    <a:pt x="1036" y="137"/>
                    <a:pt x="1338" y="250"/>
                    <a:pt x="1429" y="431"/>
                  </a:cubicBezTo>
                  <a:cubicBezTo>
                    <a:pt x="1520" y="612"/>
                    <a:pt x="1482" y="930"/>
                    <a:pt x="1429" y="1157"/>
                  </a:cubicBezTo>
                  <a:cubicBezTo>
                    <a:pt x="1376" y="1384"/>
                    <a:pt x="1255" y="1694"/>
                    <a:pt x="1111" y="1792"/>
                  </a:cubicBezTo>
                  <a:cubicBezTo>
                    <a:pt x="967" y="1890"/>
                    <a:pt x="726" y="1807"/>
                    <a:pt x="567" y="1747"/>
                  </a:cubicBezTo>
                  <a:cubicBezTo>
                    <a:pt x="408" y="1687"/>
                    <a:pt x="250" y="1618"/>
                    <a:pt x="159" y="1429"/>
                  </a:cubicBezTo>
                  <a:cubicBezTo>
                    <a:pt x="68" y="1240"/>
                    <a:pt x="0" y="817"/>
                    <a:pt x="23" y="613"/>
                  </a:cubicBezTo>
                  <a:cubicBezTo>
                    <a:pt x="46" y="409"/>
                    <a:pt x="167" y="303"/>
                    <a:pt x="250" y="20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7" name="Oval 4"/>
            <p:cNvSpPr>
              <a:spLocks noChangeArrowheads="1"/>
            </p:cNvSpPr>
            <p:nvPr/>
          </p:nvSpPr>
          <p:spPr bwMode="auto">
            <a:xfrm>
              <a:off x="715" y="488"/>
              <a:ext cx="260" cy="250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8" name="Oval 5"/>
            <p:cNvSpPr>
              <a:spLocks noChangeArrowheads="1"/>
            </p:cNvSpPr>
            <p:nvPr/>
          </p:nvSpPr>
          <p:spPr bwMode="auto">
            <a:xfrm>
              <a:off x="1098" y="763"/>
              <a:ext cx="259" cy="250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9" name="Oval 6"/>
            <p:cNvSpPr>
              <a:spLocks noChangeArrowheads="1"/>
            </p:cNvSpPr>
            <p:nvPr/>
          </p:nvSpPr>
          <p:spPr bwMode="auto">
            <a:xfrm>
              <a:off x="750" y="901"/>
              <a:ext cx="259" cy="250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00" name="Oval 7"/>
            <p:cNvSpPr>
              <a:spLocks noChangeArrowheads="1"/>
            </p:cNvSpPr>
            <p:nvPr/>
          </p:nvSpPr>
          <p:spPr bwMode="auto">
            <a:xfrm>
              <a:off x="437" y="763"/>
              <a:ext cx="259" cy="250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01" name="Oval 8"/>
            <p:cNvSpPr>
              <a:spLocks noChangeArrowheads="1"/>
            </p:cNvSpPr>
            <p:nvPr/>
          </p:nvSpPr>
          <p:spPr bwMode="auto">
            <a:xfrm>
              <a:off x="541" y="1210"/>
              <a:ext cx="260" cy="250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02" name="Oval 9"/>
            <p:cNvSpPr>
              <a:spLocks noChangeArrowheads="1"/>
            </p:cNvSpPr>
            <p:nvPr/>
          </p:nvSpPr>
          <p:spPr bwMode="auto">
            <a:xfrm>
              <a:off x="1063" y="1072"/>
              <a:ext cx="259" cy="250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03" name="Oval 10"/>
            <p:cNvSpPr>
              <a:spLocks noChangeArrowheads="1"/>
            </p:cNvSpPr>
            <p:nvPr/>
          </p:nvSpPr>
          <p:spPr bwMode="auto">
            <a:xfrm>
              <a:off x="854" y="1416"/>
              <a:ext cx="260" cy="251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4643438" y="1785938"/>
            <a:ext cx="1643062" cy="1703387"/>
            <a:chOff x="270" y="315"/>
            <a:chExt cx="1260" cy="1478"/>
          </a:xfrm>
        </p:grpSpPr>
        <p:sp>
          <p:nvSpPr>
            <p:cNvPr id="3088" name="Freeform 3"/>
            <p:cNvSpPr>
              <a:spLocks/>
            </p:cNvSpPr>
            <p:nvPr/>
          </p:nvSpPr>
          <p:spPr bwMode="auto">
            <a:xfrm>
              <a:off x="270" y="315"/>
              <a:ext cx="1260" cy="1478"/>
            </a:xfrm>
            <a:custGeom>
              <a:avLst/>
              <a:gdLst>
                <a:gd name="T0" fmla="*/ 82 w 1520"/>
                <a:gd name="T1" fmla="*/ 47 h 1890"/>
                <a:gd name="T2" fmla="*/ 170 w 1520"/>
                <a:gd name="T3" fmla="*/ 5 h 1890"/>
                <a:gd name="T4" fmla="*/ 287 w 1520"/>
                <a:gd name="T5" fmla="*/ 16 h 1890"/>
                <a:gd name="T6" fmla="*/ 464 w 1520"/>
                <a:gd name="T7" fmla="*/ 99 h 1890"/>
                <a:gd name="T8" fmla="*/ 464 w 1520"/>
                <a:gd name="T9" fmla="*/ 265 h 1890"/>
                <a:gd name="T10" fmla="*/ 360 w 1520"/>
                <a:gd name="T11" fmla="*/ 410 h 1890"/>
                <a:gd name="T12" fmla="*/ 184 w 1520"/>
                <a:gd name="T13" fmla="*/ 400 h 1890"/>
                <a:gd name="T14" fmla="*/ 51 w 1520"/>
                <a:gd name="T15" fmla="*/ 327 h 1890"/>
                <a:gd name="T16" fmla="*/ 7 w 1520"/>
                <a:gd name="T17" fmla="*/ 140 h 1890"/>
                <a:gd name="T18" fmla="*/ 82 w 1520"/>
                <a:gd name="T19" fmla="*/ 47 h 18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20"/>
                <a:gd name="T31" fmla="*/ 0 h 1890"/>
                <a:gd name="T32" fmla="*/ 1520 w 1520"/>
                <a:gd name="T33" fmla="*/ 1890 h 18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20" h="1890">
                  <a:moveTo>
                    <a:pt x="250" y="205"/>
                  </a:moveTo>
                  <a:cubicBezTo>
                    <a:pt x="333" y="107"/>
                    <a:pt x="416" y="46"/>
                    <a:pt x="522" y="23"/>
                  </a:cubicBezTo>
                  <a:cubicBezTo>
                    <a:pt x="628" y="0"/>
                    <a:pt x="734" y="1"/>
                    <a:pt x="885" y="69"/>
                  </a:cubicBezTo>
                  <a:cubicBezTo>
                    <a:pt x="1036" y="137"/>
                    <a:pt x="1338" y="250"/>
                    <a:pt x="1429" y="431"/>
                  </a:cubicBezTo>
                  <a:cubicBezTo>
                    <a:pt x="1520" y="612"/>
                    <a:pt x="1482" y="930"/>
                    <a:pt x="1429" y="1157"/>
                  </a:cubicBezTo>
                  <a:cubicBezTo>
                    <a:pt x="1376" y="1384"/>
                    <a:pt x="1255" y="1694"/>
                    <a:pt x="1111" y="1792"/>
                  </a:cubicBezTo>
                  <a:cubicBezTo>
                    <a:pt x="967" y="1890"/>
                    <a:pt x="726" y="1807"/>
                    <a:pt x="567" y="1747"/>
                  </a:cubicBezTo>
                  <a:cubicBezTo>
                    <a:pt x="408" y="1687"/>
                    <a:pt x="250" y="1618"/>
                    <a:pt x="159" y="1429"/>
                  </a:cubicBezTo>
                  <a:cubicBezTo>
                    <a:pt x="68" y="1240"/>
                    <a:pt x="0" y="817"/>
                    <a:pt x="23" y="613"/>
                  </a:cubicBezTo>
                  <a:cubicBezTo>
                    <a:pt x="46" y="409"/>
                    <a:pt x="167" y="303"/>
                    <a:pt x="250" y="20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9" name="Oval 4"/>
            <p:cNvSpPr>
              <a:spLocks noChangeArrowheads="1"/>
            </p:cNvSpPr>
            <p:nvPr/>
          </p:nvSpPr>
          <p:spPr bwMode="auto">
            <a:xfrm>
              <a:off x="715" y="488"/>
              <a:ext cx="260" cy="250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0" name="Oval 5"/>
            <p:cNvSpPr>
              <a:spLocks noChangeArrowheads="1"/>
            </p:cNvSpPr>
            <p:nvPr/>
          </p:nvSpPr>
          <p:spPr bwMode="auto">
            <a:xfrm>
              <a:off x="1098" y="763"/>
              <a:ext cx="259" cy="250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1" name="Oval 6"/>
            <p:cNvSpPr>
              <a:spLocks noChangeArrowheads="1"/>
            </p:cNvSpPr>
            <p:nvPr/>
          </p:nvSpPr>
          <p:spPr bwMode="auto">
            <a:xfrm>
              <a:off x="750" y="901"/>
              <a:ext cx="259" cy="250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2" name="Oval 7"/>
            <p:cNvSpPr>
              <a:spLocks noChangeArrowheads="1"/>
            </p:cNvSpPr>
            <p:nvPr/>
          </p:nvSpPr>
          <p:spPr bwMode="auto">
            <a:xfrm>
              <a:off x="437" y="763"/>
              <a:ext cx="259" cy="250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3" name="Oval 8"/>
            <p:cNvSpPr>
              <a:spLocks noChangeArrowheads="1"/>
            </p:cNvSpPr>
            <p:nvPr/>
          </p:nvSpPr>
          <p:spPr bwMode="auto">
            <a:xfrm>
              <a:off x="541" y="1210"/>
              <a:ext cx="260" cy="250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4" name="Oval 9"/>
            <p:cNvSpPr>
              <a:spLocks noChangeArrowheads="1"/>
            </p:cNvSpPr>
            <p:nvPr/>
          </p:nvSpPr>
          <p:spPr bwMode="auto">
            <a:xfrm>
              <a:off x="1063" y="1072"/>
              <a:ext cx="259" cy="250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5" name="Oval 10"/>
            <p:cNvSpPr>
              <a:spLocks noChangeArrowheads="1"/>
            </p:cNvSpPr>
            <p:nvPr/>
          </p:nvSpPr>
          <p:spPr bwMode="auto">
            <a:xfrm>
              <a:off x="854" y="1416"/>
              <a:ext cx="260" cy="251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6572250" y="1857375"/>
            <a:ext cx="1785938" cy="1714500"/>
            <a:chOff x="270" y="315"/>
            <a:chExt cx="1260" cy="1478"/>
          </a:xfrm>
        </p:grpSpPr>
        <p:sp>
          <p:nvSpPr>
            <p:cNvPr id="3080" name="Freeform 3"/>
            <p:cNvSpPr>
              <a:spLocks/>
            </p:cNvSpPr>
            <p:nvPr/>
          </p:nvSpPr>
          <p:spPr bwMode="auto">
            <a:xfrm>
              <a:off x="270" y="315"/>
              <a:ext cx="1260" cy="1478"/>
            </a:xfrm>
            <a:custGeom>
              <a:avLst/>
              <a:gdLst>
                <a:gd name="T0" fmla="*/ 82 w 1520"/>
                <a:gd name="T1" fmla="*/ 47 h 1890"/>
                <a:gd name="T2" fmla="*/ 170 w 1520"/>
                <a:gd name="T3" fmla="*/ 5 h 1890"/>
                <a:gd name="T4" fmla="*/ 287 w 1520"/>
                <a:gd name="T5" fmla="*/ 16 h 1890"/>
                <a:gd name="T6" fmla="*/ 464 w 1520"/>
                <a:gd name="T7" fmla="*/ 99 h 1890"/>
                <a:gd name="T8" fmla="*/ 464 w 1520"/>
                <a:gd name="T9" fmla="*/ 265 h 1890"/>
                <a:gd name="T10" fmla="*/ 360 w 1520"/>
                <a:gd name="T11" fmla="*/ 410 h 1890"/>
                <a:gd name="T12" fmla="*/ 184 w 1520"/>
                <a:gd name="T13" fmla="*/ 400 h 1890"/>
                <a:gd name="T14" fmla="*/ 51 w 1520"/>
                <a:gd name="T15" fmla="*/ 327 h 1890"/>
                <a:gd name="T16" fmla="*/ 7 w 1520"/>
                <a:gd name="T17" fmla="*/ 140 h 1890"/>
                <a:gd name="T18" fmla="*/ 82 w 1520"/>
                <a:gd name="T19" fmla="*/ 47 h 18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20"/>
                <a:gd name="T31" fmla="*/ 0 h 1890"/>
                <a:gd name="T32" fmla="*/ 1520 w 1520"/>
                <a:gd name="T33" fmla="*/ 1890 h 18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20" h="1890">
                  <a:moveTo>
                    <a:pt x="250" y="205"/>
                  </a:moveTo>
                  <a:cubicBezTo>
                    <a:pt x="333" y="107"/>
                    <a:pt x="416" y="46"/>
                    <a:pt x="522" y="23"/>
                  </a:cubicBezTo>
                  <a:cubicBezTo>
                    <a:pt x="628" y="0"/>
                    <a:pt x="734" y="1"/>
                    <a:pt x="885" y="69"/>
                  </a:cubicBezTo>
                  <a:cubicBezTo>
                    <a:pt x="1036" y="137"/>
                    <a:pt x="1338" y="250"/>
                    <a:pt x="1429" y="431"/>
                  </a:cubicBezTo>
                  <a:cubicBezTo>
                    <a:pt x="1520" y="612"/>
                    <a:pt x="1482" y="930"/>
                    <a:pt x="1429" y="1157"/>
                  </a:cubicBezTo>
                  <a:cubicBezTo>
                    <a:pt x="1376" y="1384"/>
                    <a:pt x="1255" y="1694"/>
                    <a:pt x="1111" y="1792"/>
                  </a:cubicBezTo>
                  <a:cubicBezTo>
                    <a:pt x="967" y="1890"/>
                    <a:pt x="726" y="1807"/>
                    <a:pt x="567" y="1747"/>
                  </a:cubicBezTo>
                  <a:cubicBezTo>
                    <a:pt x="408" y="1687"/>
                    <a:pt x="250" y="1618"/>
                    <a:pt x="159" y="1429"/>
                  </a:cubicBezTo>
                  <a:cubicBezTo>
                    <a:pt x="68" y="1240"/>
                    <a:pt x="0" y="817"/>
                    <a:pt x="23" y="613"/>
                  </a:cubicBezTo>
                  <a:cubicBezTo>
                    <a:pt x="46" y="409"/>
                    <a:pt x="167" y="303"/>
                    <a:pt x="250" y="20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1" name="Oval 4"/>
            <p:cNvSpPr>
              <a:spLocks noChangeArrowheads="1"/>
            </p:cNvSpPr>
            <p:nvPr/>
          </p:nvSpPr>
          <p:spPr bwMode="auto">
            <a:xfrm>
              <a:off x="715" y="488"/>
              <a:ext cx="260" cy="250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2" name="Oval 5"/>
            <p:cNvSpPr>
              <a:spLocks noChangeArrowheads="1"/>
            </p:cNvSpPr>
            <p:nvPr/>
          </p:nvSpPr>
          <p:spPr bwMode="auto">
            <a:xfrm>
              <a:off x="1098" y="763"/>
              <a:ext cx="259" cy="250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3" name="Oval 6"/>
            <p:cNvSpPr>
              <a:spLocks noChangeArrowheads="1"/>
            </p:cNvSpPr>
            <p:nvPr/>
          </p:nvSpPr>
          <p:spPr bwMode="auto">
            <a:xfrm>
              <a:off x="750" y="901"/>
              <a:ext cx="259" cy="250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4" name="Oval 7"/>
            <p:cNvSpPr>
              <a:spLocks noChangeArrowheads="1"/>
            </p:cNvSpPr>
            <p:nvPr/>
          </p:nvSpPr>
          <p:spPr bwMode="auto">
            <a:xfrm>
              <a:off x="437" y="763"/>
              <a:ext cx="259" cy="250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5" name="Oval 8"/>
            <p:cNvSpPr>
              <a:spLocks noChangeArrowheads="1"/>
            </p:cNvSpPr>
            <p:nvPr/>
          </p:nvSpPr>
          <p:spPr bwMode="auto">
            <a:xfrm>
              <a:off x="541" y="1210"/>
              <a:ext cx="260" cy="250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6" name="Oval 9"/>
            <p:cNvSpPr>
              <a:spLocks noChangeArrowheads="1"/>
            </p:cNvSpPr>
            <p:nvPr/>
          </p:nvSpPr>
          <p:spPr bwMode="auto">
            <a:xfrm>
              <a:off x="1063" y="1072"/>
              <a:ext cx="259" cy="250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7" name="Oval 10"/>
            <p:cNvSpPr>
              <a:spLocks noChangeArrowheads="1"/>
            </p:cNvSpPr>
            <p:nvPr/>
          </p:nvSpPr>
          <p:spPr bwMode="auto">
            <a:xfrm>
              <a:off x="854" y="1416"/>
              <a:ext cx="260" cy="251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2" name="Text Box 38"/>
          <p:cNvSpPr txBox="1">
            <a:spLocks noChangeArrowheads="1"/>
          </p:cNvSpPr>
          <p:nvPr/>
        </p:nvSpPr>
        <p:spPr bwMode="auto">
          <a:xfrm>
            <a:off x="2714625" y="3714750"/>
            <a:ext cx="3086100" cy="292893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7 ∙ 4 = 28</a:t>
            </a:r>
          </a:p>
          <a:p>
            <a:pPr algn="ctr"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4 ∙ 7 = 28</a:t>
            </a:r>
          </a:p>
          <a:p>
            <a:pPr algn="ctr"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28 : 4 = 7</a:t>
            </a:r>
          </a:p>
          <a:p>
            <a:pPr algn="ctr"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28 : 7 =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1428750"/>
            <a:ext cx="6072187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488" y="357166"/>
            <a:ext cx="395178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Альметьевск </a:t>
            </a:r>
          </a:p>
        </p:txBody>
      </p:sp>
      <p:pic>
        <p:nvPicPr>
          <p:cNvPr id="4100" name="Picture 5" descr="H:\Москва 2011\Оформляшки\МИД\смайлики\emocii-83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63" y="5572125"/>
            <a:ext cx="10477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214563" y="2214563"/>
            <a:ext cx="4078287" cy="12588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8800" b="1">
                <a:solidFill>
                  <a:srgbClr val="000099"/>
                </a:solidFill>
                <a:latin typeface="Times New Roman" pitchFamily="18" charset="0"/>
              </a:rPr>
              <a:t>23 : 4 =</a:t>
            </a:r>
          </a:p>
        </p:txBody>
      </p:sp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5724525" y="1844675"/>
            <a:ext cx="1152525" cy="187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035050" y="388938"/>
            <a:ext cx="71294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>
                <a:solidFill>
                  <a:srgbClr val="000099"/>
                </a:solidFill>
                <a:latin typeface="Times New Roman" pitchFamily="18" charset="0"/>
              </a:rPr>
              <a:t>23 : 4 = 5 (ост. 3)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819150" y="2909888"/>
            <a:ext cx="71294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>
                <a:solidFill>
                  <a:srgbClr val="000099"/>
                </a:solidFill>
                <a:latin typeface="Times New Roman" pitchFamily="18" charset="0"/>
              </a:rPr>
              <a:t>23 = 4 </a:t>
            </a:r>
            <a:r>
              <a:rPr lang="en-US" sz="60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60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5 + 3</a:t>
            </a:r>
            <a:endParaRPr lang="en-US" sz="60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0675" y="1247775"/>
            <a:ext cx="2065338" cy="2038350"/>
            <a:chOff x="202" y="786"/>
            <a:chExt cx="1301" cy="1284"/>
          </a:xfrm>
        </p:grpSpPr>
        <p:sp>
          <p:nvSpPr>
            <p:cNvPr id="6163" name="Text Box 5"/>
            <p:cNvSpPr txBox="1">
              <a:spLocks noChangeArrowheads="1"/>
            </p:cNvSpPr>
            <p:nvPr/>
          </p:nvSpPr>
          <p:spPr bwMode="auto">
            <a:xfrm>
              <a:off x="202" y="1217"/>
              <a:ext cx="1301" cy="422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600" b="1">
                  <a:solidFill>
                    <a:srgbClr val="C00000"/>
                  </a:solidFill>
                  <a:latin typeface="Times New Roman" pitchFamily="18" charset="0"/>
                </a:rPr>
                <a:t>Делимое</a:t>
              </a: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H="1">
              <a:off x="902" y="786"/>
              <a:ext cx="452" cy="437"/>
            </a:xfrm>
            <a:prstGeom prst="line">
              <a:avLst/>
            </a:prstGeom>
            <a:noFill/>
            <a:ln w="38100">
              <a:solidFill>
                <a:srgbClr val="7E3F00"/>
              </a:solidFill>
              <a:round/>
              <a:headEnd type="arrow" w="med" len="med"/>
              <a:tailEnd type="non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5" name="Line 7"/>
            <p:cNvSpPr>
              <a:spLocks noChangeShapeType="1"/>
            </p:cNvSpPr>
            <p:nvPr/>
          </p:nvSpPr>
          <p:spPr bwMode="auto">
            <a:xfrm>
              <a:off x="839" y="1652"/>
              <a:ext cx="601" cy="418"/>
            </a:xfrm>
            <a:prstGeom prst="line">
              <a:avLst/>
            </a:prstGeom>
            <a:noFill/>
            <a:ln w="38100">
              <a:solidFill>
                <a:srgbClr val="7E3F00"/>
              </a:solidFill>
              <a:round/>
              <a:headEnd/>
              <a:tailEnd type="arrow" w="med" len="lg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578100" y="1196975"/>
            <a:ext cx="2230438" cy="1941513"/>
            <a:chOff x="1624" y="754"/>
            <a:chExt cx="1405" cy="1223"/>
          </a:xfrm>
        </p:grpSpPr>
        <p:sp>
          <p:nvSpPr>
            <p:cNvPr id="6160" name="Text Box 9"/>
            <p:cNvSpPr txBox="1">
              <a:spLocks noChangeArrowheads="1"/>
            </p:cNvSpPr>
            <p:nvPr/>
          </p:nvSpPr>
          <p:spPr bwMode="auto">
            <a:xfrm>
              <a:off x="1624" y="1243"/>
              <a:ext cx="1405" cy="422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600" b="1">
                  <a:solidFill>
                    <a:srgbClr val="C00000"/>
                  </a:solidFill>
                  <a:latin typeface="Times New Roman" pitchFamily="18" charset="0"/>
                </a:rPr>
                <a:t>Делитель</a:t>
              </a:r>
            </a:p>
          </p:txBody>
        </p:sp>
        <p:sp>
          <p:nvSpPr>
            <p:cNvPr id="6161" name="Line 10"/>
            <p:cNvSpPr>
              <a:spLocks noChangeShapeType="1"/>
            </p:cNvSpPr>
            <p:nvPr/>
          </p:nvSpPr>
          <p:spPr bwMode="auto">
            <a:xfrm>
              <a:off x="2154" y="754"/>
              <a:ext cx="82" cy="440"/>
            </a:xfrm>
            <a:prstGeom prst="line">
              <a:avLst/>
            </a:prstGeom>
            <a:noFill/>
            <a:ln w="38100">
              <a:solidFill>
                <a:srgbClr val="7E3F00"/>
              </a:solidFill>
              <a:round/>
              <a:headEnd type="arrow" w="med" len="lg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2" name="Line 11"/>
            <p:cNvSpPr>
              <a:spLocks noChangeShapeType="1"/>
            </p:cNvSpPr>
            <p:nvPr/>
          </p:nvSpPr>
          <p:spPr bwMode="auto">
            <a:xfrm>
              <a:off x="2426" y="1661"/>
              <a:ext cx="149" cy="316"/>
            </a:xfrm>
            <a:prstGeom prst="line">
              <a:avLst/>
            </a:prstGeom>
            <a:noFill/>
            <a:ln w="38100">
              <a:solidFill>
                <a:srgbClr val="7E3F00"/>
              </a:solidFill>
              <a:round/>
              <a:headEnd/>
              <a:tailEnd type="arrow" w="med" len="lg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749800" y="1204913"/>
            <a:ext cx="2165350" cy="1939925"/>
            <a:chOff x="2992" y="759"/>
            <a:chExt cx="1364" cy="1222"/>
          </a:xfrm>
        </p:grpSpPr>
        <p:sp>
          <p:nvSpPr>
            <p:cNvPr id="6157" name="Text Box 13"/>
            <p:cNvSpPr txBox="1">
              <a:spLocks noChangeArrowheads="1"/>
            </p:cNvSpPr>
            <p:nvPr/>
          </p:nvSpPr>
          <p:spPr bwMode="auto">
            <a:xfrm>
              <a:off x="3108" y="1243"/>
              <a:ext cx="1248" cy="422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600" b="1">
                  <a:solidFill>
                    <a:srgbClr val="C00000"/>
                  </a:solidFill>
                  <a:latin typeface="Times New Roman" pitchFamily="18" charset="0"/>
                </a:rPr>
                <a:t>Частное</a:t>
              </a:r>
            </a:p>
          </p:txBody>
        </p:sp>
        <p:sp>
          <p:nvSpPr>
            <p:cNvPr id="6158" name="Line 14"/>
            <p:cNvSpPr>
              <a:spLocks noChangeShapeType="1"/>
            </p:cNvSpPr>
            <p:nvPr/>
          </p:nvSpPr>
          <p:spPr bwMode="auto">
            <a:xfrm>
              <a:off x="2992" y="759"/>
              <a:ext cx="724" cy="474"/>
            </a:xfrm>
            <a:prstGeom prst="line">
              <a:avLst/>
            </a:prstGeom>
            <a:noFill/>
            <a:ln w="38100">
              <a:solidFill>
                <a:srgbClr val="7E3F00"/>
              </a:solidFill>
              <a:round/>
              <a:headEnd type="arrow" w="med" len="lg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9" name="Line 15"/>
            <p:cNvSpPr>
              <a:spLocks noChangeShapeType="1"/>
            </p:cNvSpPr>
            <p:nvPr/>
          </p:nvSpPr>
          <p:spPr bwMode="auto">
            <a:xfrm flipH="1">
              <a:off x="3240" y="1677"/>
              <a:ext cx="563" cy="304"/>
            </a:xfrm>
            <a:prstGeom prst="line">
              <a:avLst/>
            </a:prstGeom>
            <a:noFill/>
            <a:ln w="38100">
              <a:solidFill>
                <a:srgbClr val="7E3F00"/>
              </a:solidFill>
              <a:round/>
              <a:headEnd/>
              <a:tailEnd type="arrow" w="med" len="lg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6403975" y="1357313"/>
            <a:ext cx="2620963" cy="1878012"/>
            <a:chOff x="4034" y="855"/>
            <a:chExt cx="1651" cy="1183"/>
          </a:xfrm>
        </p:grpSpPr>
        <p:sp>
          <p:nvSpPr>
            <p:cNvPr id="6154" name="Text Box 17"/>
            <p:cNvSpPr txBox="1">
              <a:spLocks noChangeArrowheads="1"/>
            </p:cNvSpPr>
            <p:nvPr/>
          </p:nvSpPr>
          <p:spPr bwMode="auto">
            <a:xfrm>
              <a:off x="4420" y="1246"/>
              <a:ext cx="1265" cy="422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600" b="1">
                  <a:solidFill>
                    <a:srgbClr val="C00000"/>
                  </a:solidFill>
                  <a:latin typeface="Times New Roman" pitchFamily="18" charset="0"/>
                </a:rPr>
                <a:t>Остаток</a:t>
              </a:r>
            </a:p>
          </p:txBody>
        </p:sp>
        <p:sp>
          <p:nvSpPr>
            <p:cNvPr id="6155" name="Line 18"/>
            <p:cNvSpPr>
              <a:spLocks noChangeShapeType="1"/>
            </p:cNvSpPr>
            <p:nvPr/>
          </p:nvSpPr>
          <p:spPr bwMode="auto">
            <a:xfrm>
              <a:off x="4365" y="855"/>
              <a:ext cx="715" cy="396"/>
            </a:xfrm>
            <a:prstGeom prst="line">
              <a:avLst/>
            </a:prstGeom>
            <a:noFill/>
            <a:ln w="38100">
              <a:solidFill>
                <a:srgbClr val="7E3F00"/>
              </a:solidFill>
              <a:round/>
              <a:headEnd type="arrow" w="med" len="lg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6" name="Line 19"/>
            <p:cNvSpPr>
              <a:spLocks noChangeShapeType="1"/>
            </p:cNvSpPr>
            <p:nvPr/>
          </p:nvSpPr>
          <p:spPr bwMode="auto">
            <a:xfrm flipH="1">
              <a:off x="4034" y="1710"/>
              <a:ext cx="781" cy="328"/>
            </a:xfrm>
            <a:prstGeom prst="line">
              <a:avLst/>
            </a:prstGeom>
            <a:noFill/>
            <a:ln w="38100">
              <a:solidFill>
                <a:srgbClr val="7E3F00"/>
              </a:solidFill>
              <a:round/>
              <a:headEnd/>
              <a:tailEnd type="arrow" w="med" len="lg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142875" y="4643438"/>
            <a:ext cx="8786813" cy="2012950"/>
          </a:xfrm>
          <a:prstGeom prst="rect">
            <a:avLst/>
          </a:prstGeom>
          <a:solidFill>
            <a:srgbClr val="FFFFCC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 b="1">
                <a:solidFill>
                  <a:srgbClr val="960000"/>
                </a:solidFill>
                <a:latin typeface="Times New Roman" pitchFamily="18" charset="0"/>
              </a:rPr>
              <a:t>	Разделить число </a:t>
            </a:r>
            <a:r>
              <a:rPr lang="ru-RU" sz="3600" b="1" i="1">
                <a:solidFill>
                  <a:srgbClr val="960000"/>
                </a:solidFill>
                <a:latin typeface="Times New Roman" pitchFamily="18" charset="0"/>
              </a:rPr>
              <a:t>а</a:t>
            </a:r>
            <a:r>
              <a:rPr lang="ru-RU" sz="3600" b="1">
                <a:solidFill>
                  <a:srgbClr val="960000"/>
                </a:solidFill>
                <a:latin typeface="Times New Roman" pitchFamily="18" charset="0"/>
              </a:rPr>
              <a:t> на число </a:t>
            </a:r>
            <a:r>
              <a:rPr lang="ru-RU" sz="3600" b="1" i="1">
                <a:solidFill>
                  <a:srgbClr val="960000"/>
                </a:solidFill>
                <a:latin typeface="Times New Roman" pitchFamily="18" charset="0"/>
              </a:rPr>
              <a:t>b</a:t>
            </a:r>
            <a:r>
              <a:rPr lang="ru-RU" sz="3600" b="1">
                <a:solidFill>
                  <a:srgbClr val="960000"/>
                </a:solidFill>
                <a:latin typeface="Times New Roman" pitchFamily="18" charset="0"/>
              </a:rPr>
              <a:t> с остатком – значит найти, сколько раз по </a:t>
            </a:r>
            <a:r>
              <a:rPr lang="ru-RU" sz="3600" b="1" i="1">
                <a:solidFill>
                  <a:srgbClr val="960000"/>
                </a:solidFill>
                <a:latin typeface="Times New Roman" pitchFamily="18" charset="0"/>
              </a:rPr>
              <a:t>b</a:t>
            </a:r>
            <a:r>
              <a:rPr lang="ru-RU" sz="3600" b="1">
                <a:solidFill>
                  <a:srgbClr val="960000"/>
                </a:solidFill>
                <a:latin typeface="Times New Roman" pitchFamily="18" charset="0"/>
              </a:rPr>
              <a:t> содержится в </a:t>
            </a:r>
            <a:r>
              <a:rPr lang="ru-RU" sz="3600" b="1" i="1">
                <a:solidFill>
                  <a:srgbClr val="960000"/>
                </a:solidFill>
                <a:latin typeface="Times New Roman" pitchFamily="18" charset="0"/>
              </a:rPr>
              <a:t>а</a:t>
            </a:r>
            <a:r>
              <a:rPr lang="ru-RU" sz="3600" b="1">
                <a:solidFill>
                  <a:srgbClr val="960000"/>
                </a:solidFill>
                <a:latin typeface="Times New Roman" pitchFamily="18" charset="0"/>
              </a:rPr>
              <a:t> и сколько останется.</a:t>
            </a:r>
          </a:p>
        </p:txBody>
      </p:sp>
      <p:pic>
        <p:nvPicPr>
          <p:cNvPr id="6153" name="Picture 5" descr="H:\Москва 2011\Оформляшки\МИД\смайлики\смайлы\0_195d8_ca6602dd_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-357188"/>
            <a:ext cx="1357312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1928813"/>
            <a:ext cx="657225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714612" y="214290"/>
            <a:ext cx="488338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Набережные Челны</a:t>
            </a:r>
          </a:p>
        </p:txBody>
      </p:sp>
      <p:pic>
        <p:nvPicPr>
          <p:cNvPr id="7172" name="Picture 5" descr="H:\Москва 2011\Оформляшки\МИД\смайлики\emocii-83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428625"/>
            <a:ext cx="10477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51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TatBurNeft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Raudin</dc:creator>
  <cp:lastModifiedBy>Raudin</cp:lastModifiedBy>
  <cp:revision>2</cp:revision>
  <dcterms:created xsi:type="dcterms:W3CDTF">2012-11-17T19:44:47Z</dcterms:created>
  <dcterms:modified xsi:type="dcterms:W3CDTF">2012-11-17T19:50:50Z</dcterms:modified>
</cp:coreProperties>
</file>