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2" r:id="rId5"/>
    <p:sldId id="281" r:id="rId6"/>
    <p:sldId id="261" r:id="rId7"/>
    <p:sldId id="278" r:id="rId8"/>
    <p:sldId id="282" r:id="rId9"/>
    <p:sldId id="280" r:id="rId10"/>
    <p:sldId id="265" r:id="rId11"/>
    <p:sldId id="266" r:id="rId12"/>
    <p:sldId id="267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CCFF33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8DCE-3BBD-41AF-A092-E9EE35F741A7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441F-E4BB-4E76-9FD4-432327F8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8DCE-3BBD-41AF-A092-E9EE35F741A7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441F-E4BB-4E76-9FD4-432327F8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8DCE-3BBD-41AF-A092-E9EE35F741A7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441F-E4BB-4E76-9FD4-432327F8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8DCE-3BBD-41AF-A092-E9EE35F741A7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441F-E4BB-4E76-9FD4-432327F8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8DCE-3BBD-41AF-A092-E9EE35F741A7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441F-E4BB-4E76-9FD4-432327F8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8DCE-3BBD-41AF-A092-E9EE35F741A7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441F-E4BB-4E76-9FD4-432327F8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8DCE-3BBD-41AF-A092-E9EE35F741A7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441F-E4BB-4E76-9FD4-432327F8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8DCE-3BBD-41AF-A092-E9EE35F741A7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441F-E4BB-4E76-9FD4-432327F8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8DCE-3BBD-41AF-A092-E9EE35F741A7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441F-E4BB-4E76-9FD4-432327F8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8DCE-3BBD-41AF-A092-E9EE35F741A7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441F-E4BB-4E76-9FD4-432327F8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8DCE-3BBD-41AF-A092-E9EE35F741A7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441F-E4BB-4E76-9FD4-432327F8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>
                <a:alpha val="50196"/>
              </a:srgbClr>
            </a:gs>
            <a:gs pos="50000">
              <a:srgbClr val="CCFF33">
                <a:alpha val="50196"/>
              </a:srgbClr>
            </a:gs>
            <a:gs pos="100000">
              <a:srgbClr val="FFCC6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D8DCE-3BBD-41AF-A092-E9EE35F741A7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1441F-E4BB-4E76-9FD4-432327F8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Преемственность дошкольного и начального образования как условие успешной реализации требований ФГОС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Обеспечение принципа преемственности в МОУ «Тумская СОШ №3»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129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Формы осуществления преемственности</a:t>
            </a:r>
            <a:r>
              <a:rPr lang="ru-RU" sz="2000" b="1" dirty="0" smtClean="0"/>
              <a:t>:</a:t>
            </a:r>
          </a:p>
          <a:p>
            <a:endParaRPr lang="ru-RU" sz="2000" b="1" dirty="0" smtClean="0"/>
          </a:p>
          <a:p>
            <a:r>
              <a:rPr lang="ru-RU" sz="2000" b="1" dirty="0"/>
              <a:t> 1. </a:t>
            </a:r>
            <a:r>
              <a:rPr lang="ru-RU" sz="2000" b="1" u="sng" dirty="0"/>
              <a:t>Работа с детьми:</a:t>
            </a:r>
            <a:endParaRPr lang="ru-RU" sz="2000" b="1" dirty="0" smtClean="0"/>
          </a:p>
          <a:p>
            <a:r>
              <a:rPr lang="ru-RU" sz="2000" b="1" dirty="0"/>
              <a:t> •         экскурсии в школу;</a:t>
            </a:r>
            <a:endParaRPr lang="ru-RU" sz="2000" b="1" dirty="0" smtClean="0"/>
          </a:p>
          <a:p>
            <a:r>
              <a:rPr lang="ru-RU" sz="2000" b="1" dirty="0"/>
              <a:t> •         посещение школьного музея, библиотеки;</a:t>
            </a:r>
            <a:endParaRPr lang="ru-RU" sz="2000" b="1" dirty="0" smtClean="0"/>
          </a:p>
          <a:p>
            <a:r>
              <a:rPr lang="ru-RU" sz="2000" b="1" dirty="0"/>
              <a:t>•         знакомство и взаимодействие дошкольников с учителями и учениками начальной школы;</a:t>
            </a:r>
            <a:endParaRPr lang="ru-RU" sz="2000" b="1" dirty="0" smtClean="0"/>
          </a:p>
          <a:p>
            <a:r>
              <a:rPr lang="ru-RU" sz="2000" b="1" dirty="0"/>
              <a:t> •         участие в  совместной образовательной деятельности, игровых программах, проектной деятельности;</a:t>
            </a:r>
            <a:endParaRPr lang="ru-RU" sz="2000" b="1" dirty="0" smtClean="0"/>
          </a:p>
          <a:p>
            <a:r>
              <a:rPr lang="ru-RU" sz="2000" b="1" dirty="0"/>
              <a:t>•         выставки рисунков и поделок;</a:t>
            </a:r>
            <a:endParaRPr lang="ru-RU" sz="2000" b="1" dirty="0" smtClean="0"/>
          </a:p>
          <a:p>
            <a:r>
              <a:rPr lang="ru-RU" sz="2000" b="1" dirty="0"/>
              <a:t> •         встречи и беседы с бывшими воспитанниками детского сада (ученики начальной и средней школы);</a:t>
            </a:r>
            <a:endParaRPr lang="ru-RU" sz="2000" b="1" dirty="0" smtClean="0"/>
          </a:p>
          <a:p>
            <a:r>
              <a:rPr lang="ru-RU" sz="2000" b="1" dirty="0"/>
              <a:t> •         совместные праздники (День знаний, посвящение в первоклассники, выпускной в детском саду и др.) и спортивные соревнования дошкольников и первоклассников;</a:t>
            </a:r>
            <a:endParaRPr lang="ru-RU" sz="2000" b="1" dirty="0" smtClean="0"/>
          </a:p>
          <a:p>
            <a:r>
              <a:rPr lang="ru-RU" sz="2000" b="1" dirty="0"/>
              <a:t> •         участие в театрализованной деятельности;</a:t>
            </a:r>
            <a:endParaRPr lang="ru-RU" sz="2000" b="1" dirty="0" smtClean="0"/>
          </a:p>
          <a:p>
            <a:r>
              <a:rPr lang="ru-RU" sz="2000" b="1" dirty="0"/>
              <a:t> •         посещение дошкольниками адаптационного курса занятий, организованных при школе (занятия с психологом, логопедом, музыкальным руководителем и др. специалистами школы).</a:t>
            </a:r>
            <a:endParaRPr lang="ru-RU" sz="2000" b="1" dirty="0" smtClean="0"/>
          </a:p>
          <a:p>
            <a:r>
              <a:rPr lang="ru-RU" sz="2000" b="1" dirty="0"/>
              <a:t> </a:t>
            </a:r>
          </a:p>
        </p:txBody>
      </p:sp>
      <p:pic>
        <p:nvPicPr>
          <p:cNvPr id="3" name="Picture 3" descr="C:\Users\Администратор\Desktop\фото по преемственности\DSC04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60648"/>
            <a:ext cx="2264743" cy="1698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81369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Формы осуществления преемственности:</a:t>
            </a:r>
            <a:endParaRPr lang="ru-RU" sz="2000" b="1" dirty="0" smtClean="0"/>
          </a:p>
          <a:p>
            <a:r>
              <a:rPr lang="ru-RU" sz="2000" b="1" dirty="0"/>
              <a:t>  2. </a:t>
            </a:r>
            <a:r>
              <a:rPr lang="ru-RU" sz="2000" b="1" u="sng" dirty="0"/>
              <a:t>Взаимодействие педагогов:</a:t>
            </a:r>
            <a:endParaRPr lang="ru-RU" sz="2000" b="1" dirty="0" smtClean="0"/>
          </a:p>
          <a:p>
            <a:r>
              <a:rPr lang="ru-RU" sz="2000" b="1" dirty="0"/>
              <a:t> •         совместные педагогические советы (ДОУ и школа);</a:t>
            </a:r>
            <a:endParaRPr lang="ru-RU" sz="2000" b="1" dirty="0" smtClean="0"/>
          </a:p>
          <a:p>
            <a:r>
              <a:rPr lang="ru-RU" sz="2000" b="1" dirty="0"/>
              <a:t> •         семинары, мастер- классы;</a:t>
            </a:r>
            <a:endParaRPr lang="ru-RU" sz="2000" b="1" dirty="0" smtClean="0"/>
          </a:p>
          <a:p>
            <a:r>
              <a:rPr lang="ru-RU" sz="2000" b="1" dirty="0"/>
              <a:t> •         круглые столы педагогов ДОУ и  учителей школы;</a:t>
            </a:r>
            <a:endParaRPr lang="ru-RU" sz="2000" b="1" dirty="0" smtClean="0"/>
          </a:p>
          <a:p>
            <a:r>
              <a:rPr lang="ru-RU" sz="2000" b="1" dirty="0"/>
              <a:t> •         психологические и коммуникативные тренинги для воспитателей и учителей;</a:t>
            </a:r>
            <a:endParaRPr lang="ru-RU" sz="2000" b="1" dirty="0" smtClean="0"/>
          </a:p>
          <a:p>
            <a:r>
              <a:rPr lang="ru-RU" sz="2000" b="1" dirty="0"/>
              <a:t> •         проведение диагностики по определению готовности детей к школе;</a:t>
            </a:r>
            <a:endParaRPr lang="ru-RU" sz="2000" b="1" dirty="0" smtClean="0"/>
          </a:p>
          <a:p>
            <a:r>
              <a:rPr lang="ru-RU" sz="2000" b="1" dirty="0"/>
              <a:t> •         взаимодействие медицинских работников, психологов ДОУ и школы;</a:t>
            </a:r>
            <a:endParaRPr lang="ru-RU" sz="2000" b="1" dirty="0" smtClean="0"/>
          </a:p>
          <a:p>
            <a:r>
              <a:rPr lang="ru-RU" sz="2000" b="1" dirty="0"/>
              <a:t> •         открытые показы образовательной деятельности в ДОУ и открытых уроков в школе;</a:t>
            </a:r>
            <a:endParaRPr lang="ru-RU" sz="2000" b="1" dirty="0" smtClean="0"/>
          </a:p>
          <a:p>
            <a:r>
              <a:rPr lang="ru-RU" sz="2000" b="1" dirty="0"/>
              <a:t> •         педагогические и психологические наблюдения.</a:t>
            </a:r>
            <a:endParaRPr lang="ru-RU" sz="2000" b="1" dirty="0" smtClean="0"/>
          </a:p>
          <a:p>
            <a:r>
              <a:rPr lang="ru-RU" sz="2000" b="1" dirty="0"/>
              <a:t> Важную роль в преемственности дошкольного и начального образования играет сотрудничество с родителями:</a:t>
            </a:r>
            <a:endParaRPr lang="ru-RU" sz="2000" b="1" dirty="0" smtClean="0"/>
          </a:p>
          <a:p>
            <a:r>
              <a:rPr lang="ru-RU" sz="2000" b="1" dirty="0"/>
              <a:t>   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Формы преемственности</a:t>
            </a:r>
            <a:r>
              <a:rPr lang="ru-RU" sz="2000" b="1" dirty="0"/>
              <a:t> </a:t>
            </a:r>
            <a:endParaRPr lang="ru-RU" sz="2000" b="1" dirty="0" smtClean="0"/>
          </a:p>
          <a:p>
            <a:r>
              <a:rPr lang="ru-RU" sz="2000" b="1" dirty="0" smtClean="0"/>
              <a:t> </a:t>
            </a:r>
            <a:r>
              <a:rPr lang="ru-RU" sz="2000" b="1" dirty="0"/>
              <a:t>3. </a:t>
            </a:r>
            <a:r>
              <a:rPr lang="ru-RU" sz="2000" b="1" u="sng" dirty="0"/>
              <a:t>Сотрудничество с родителями:</a:t>
            </a:r>
            <a:endParaRPr lang="ru-RU" sz="2000" b="1" dirty="0" smtClean="0"/>
          </a:p>
          <a:p>
            <a:r>
              <a:rPr lang="ru-RU" sz="2000" b="1" dirty="0"/>
              <a:t> •         совместные родительские собрания с педагогами ДОУ и учителями школы;</a:t>
            </a:r>
            <a:endParaRPr lang="ru-RU" sz="2000" b="1" dirty="0" smtClean="0"/>
          </a:p>
          <a:p>
            <a:r>
              <a:rPr lang="ru-RU" sz="2000" b="1" dirty="0"/>
              <a:t>•         круглые столы, дискуссионные встречи, педагогические «гостиные»;</a:t>
            </a:r>
            <a:endParaRPr lang="ru-RU" sz="2000" b="1" dirty="0" smtClean="0"/>
          </a:p>
          <a:p>
            <a:r>
              <a:rPr lang="ru-RU" sz="2000" b="1" dirty="0"/>
              <a:t> •         родительские конференции, вечера вопросов и ответов;</a:t>
            </a:r>
            <a:endParaRPr lang="ru-RU" sz="2000" b="1" dirty="0" smtClean="0"/>
          </a:p>
          <a:p>
            <a:r>
              <a:rPr lang="ru-RU" sz="2000" b="1" dirty="0"/>
              <a:t> •         консультации с педагогами ДОУ и школы;</a:t>
            </a:r>
            <a:endParaRPr lang="ru-RU" sz="2000" b="1" dirty="0" smtClean="0"/>
          </a:p>
          <a:p>
            <a:r>
              <a:rPr lang="ru-RU" sz="2000" b="1" dirty="0"/>
              <a:t> •         встречи родителей с будущими учителями;</a:t>
            </a:r>
            <a:endParaRPr lang="ru-RU" sz="2000" b="1" dirty="0" smtClean="0"/>
          </a:p>
          <a:p>
            <a:r>
              <a:rPr lang="ru-RU" sz="2000" b="1" dirty="0"/>
              <a:t> •         дни открытых дверей;</a:t>
            </a:r>
            <a:endParaRPr lang="ru-RU" sz="2000" b="1" dirty="0" smtClean="0"/>
          </a:p>
          <a:p>
            <a:r>
              <a:rPr lang="ru-RU" sz="2000" b="1" dirty="0"/>
              <a:t> •         творческие мастерские;</a:t>
            </a:r>
            <a:endParaRPr lang="ru-RU" sz="2000" b="1" dirty="0" smtClean="0"/>
          </a:p>
          <a:p>
            <a:r>
              <a:rPr lang="ru-RU" sz="2000" b="1" dirty="0"/>
              <a:t> •         анкетирование, тестирование родителей для изучения самочувствия семьи в преддверии школьной жизни ребенка и в период адаптации к школе;</a:t>
            </a:r>
            <a:endParaRPr lang="ru-RU" sz="2000" b="1" dirty="0" smtClean="0"/>
          </a:p>
          <a:p>
            <a:r>
              <a:rPr lang="ru-RU" sz="2000" b="1" dirty="0"/>
              <a:t> •         образовательно-игровые тренинги и практикумы для родителей детей </a:t>
            </a:r>
            <a:r>
              <a:rPr lang="ru-RU" sz="2000" b="1" dirty="0" err="1"/>
              <a:t>предшкольного</a:t>
            </a:r>
            <a:r>
              <a:rPr lang="ru-RU" sz="2000" b="1" dirty="0"/>
              <a:t> возраста, деловые игры, практикумы;</a:t>
            </a:r>
            <a:endParaRPr lang="ru-RU" sz="2000" b="1" dirty="0" smtClean="0"/>
          </a:p>
          <a:p>
            <a:r>
              <a:rPr lang="ru-RU" sz="2000" b="1" dirty="0"/>
              <a:t> •         семейные вечера,  тематические досуги;</a:t>
            </a:r>
            <a:endParaRPr lang="ru-RU" sz="2000" b="1" dirty="0" smtClean="0"/>
          </a:p>
          <a:p>
            <a:r>
              <a:rPr lang="ru-RU" sz="2000" b="1" dirty="0"/>
              <a:t> •         визуальные средства общения (стендовый материал, выставки, почтовый ящик вопросов и ответов и др.);</a:t>
            </a:r>
            <a:endParaRPr lang="ru-RU" sz="2000" b="1" dirty="0" smtClean="0"/>
          </a:p>
          <a:p>
            <a:r>
              <a:rPr lang="ru-RU" sz="2000" b="1" dirty="0"/>
              <a:t> •         заседания родительских клубов (занятия для родителей и для детско-родительских пар).    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2204864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12845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Преемственность  - это общепедагогический принцип, который по отношению к обучению требует постоянного 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обеспечения неразрывной связи между отдельными сторонами, частями, этапами и ступенями обучения и внутри их; 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расширения и углубления знаний, приобретенных на предыдущих этапах обучения; 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преобразования отдельных представлений и понятий в стройную систему знаний, умений и навыков; поступательно-восходящего (</a:t>
            </a:r>
            <a:r>
              <a:rPr lang="ru-RU" sz="2400" b="1" dirty="0" err="1" smtClean="0"/>
              <a:t>виткообразного</a:t>
            </a:r>
            <a:r>
              <a:rPr lang="ru-RU" sz="2400" b="1" dirty="0" smtClean="0"/>
              <a:t>) развертывания всего процесса в соответствии с содержанием, формами и методами работы при обязательном учете качественных изменений, которые совершаются в личности учащихся.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59340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Преемственность в педагогическом процессе может быть рассмотрена в двух уровнях: </a:t>
            </a:r>
          </a:p>
          <a:p>
            <a:r>
              <a:rPr lang="ru-RU" sz="2400" b="1" u="sng" dirty="0" smtClean="0"/>
              <a:t>"горизонтальном" </a:t>
            </a:r>
            <a:r>
              <a:rPr lang="ru-RU" sz="2400" b="1" dirty="0" smtClean="0"/>
              <a:t>- в условиях </a:t>
            </a:r>
            <a:r>
              <a:rPr lang="ru-RU" sz="2400" b="1" u="sng" dirty="0" smtClean="0"/>
              <a:t>одного и того же учебного учреждения</a:t>
            </a:r>
            <a:r>
              <a:rPr lang="ru-RU" sz="2400" b="1" dirty="0" smtClean="0"/>
              <a:t> (преемственность между компонентами общей системы учебно-воспитательного процесса) и</a:t>
            </a:r>
          </a:p>
          <a:p>
            <a:r>
              <a:rPr lang="ru-RU" sz="2400" b="1" dirty="0" smtClean="0"/>
              <a:t> </a:t>
            </a:r>
            <a:r>
              <a:rPr lang="ru-RU" sz="2400" b="1" u="sng" dirty="0" smtClean="0"/>
              <a:t>"вертикальном" </a:t>
            </a:r>
            <a:r>
              <a:rPr lang="ru-RU" sz="2400" b="1" dirty="0" smtClean="0"/>
              <a:t>- в условиях </a:t>
            </a:r>
            <a:r>
              <a:rPr lang="ru-RU" sz="2400" b="1" u="sng" dirty="0" smtClean="0"/>
              <a:t>различных учреждений </a:t>
            </a:r>
            <a:r>
              <a:rPr lang="ru-RU" sz="2400" b="1" dirty="0" smtClean="0"/>
              <a:t>(преемственность в работе дошкольного учреждения и школы; преемственность средней и высшей школы и т.д.).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42153" y="548680"/>
            <a:ext cx="365523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отражение преемственности в </a:t>
            </a:r>
          </a:p>
          <a:p>
            <a:pPr algn="ctr"/>
            <a:r>
              <a:rPr lang="ru-RU" sz="2000" b="1" dirty="0" smtClean="0"/>
              <a:t>образовательной программе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060848"/>
            <a:ext cx="3420000" cy="16561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согласование целей и задач осуществления преемственности на дошкольном и начальном школьном уровне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4005064"/>
            <a:ext cx="45720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 dirty="0" smtClean="0"/>
              <a:t>отбор содержания образования для детей дошкольного и младшего школьного возраста с учётом принципов непрерывности образования и психолого-педагогических условий реализации непрерывного образования в соответствии с ФГОС 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2085816"/>
            <a:ext cx="3419872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обогащение организационных форм и методов обучения, как в дошкольном учреждении, так и в начальной школе</a:t>
            </a:r>
            <a:endParaRPr lang="ru-RU" sz="2000" b="1" dirty="0"/>
          </a:p>
        </p:txBody>
      </p:sp>
      <p:cxnSp>
        <p:nvCxnSpPr>
          <p:cNvPr id="8" name="Прямая со стрелкой 7"/>
          <p:cNvCxnSpPr>
            <a:stCxn id="3" idx="2"/>
            <a:endCxn id="4" idx="0"/>
          </p:cNvCxnSpPr>
          <p:nvPr/>
        </p:nvCxnSpPr>
        <p:spPr>
          <a:xfrm flipH="1">
            <a:off x="2105536" y="1256566"/>
            <a:ext cx="2664233" cy="8042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2"/>
            <a:endCxn id="6" idx="0"/>
          </p:cNvCxnSpPr>
          <p:nvPr/>
        </p:nvCxnSpPr>
        <p:spPr>
          <a:xfrm>
            <a:off x="4769769" y="1256566"/>
            <a:ext cx="2232247" cy="829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2"/>
            <a:endCxn id="5" idx="0"/>
          </p:cNvCxnSpPr>
          <p:nvPr/>
        </p:nvCxnSpPr>
        <p:spPr>
          <a:xfrm flipH="1">
            <a:off x="4769768" y="1256566"/>
            <a:ext cx="1" cy="27484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1988840"/>
            <a:ext cx="5364088" cy="42780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/>
              <a:t>Портрет выпускника начальной школы 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/>
              <a:t>(в соответствии с требованиями ФГОС)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Любознательный, интересующийся, активно  познающий мир.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Владеющий основами умения учиться.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Любящий родной край и свою страну.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Уважающий и принимающий ценности семьи и общества.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Готовый самостоятельно действовать и отвечать за свои поступки перед семьей и школой.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Доброжелательный, умеющий слушать и слышать партнера, умеющий высказать свое мнение.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Выполняющий правила здорового и безопасного образа жизни для себя и окружающих .</a:t>
            </a:r>
            <a:endParaRPr lang="ru-RU" sz="2000" b="1" dirty="0"/>
          </a:p>
        </p:txBody>
      </p:sp>
      <p:pic>
        <p:nvPicPr>
          <p:cNvPr id="3" name="Picture 2" descr="C:\Users\Администратор\Desktop\фото по преемственности\DSC04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2195736" cy="1646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364088" cy="353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/>
              <a:t>Портрет выпускника начальной школы 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/>
              <a:t>(в соответствии с требованиями ФГОС)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Любящий родной край и свою страну.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Уважающий и принимающий ценности семьи и общества.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Готовый самостоятельно действовать и отвечать за свои поступки перед семьей и школой.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Доброжелательный, умеющий слушать и слышать партнера, умеющий высказать свое мнение.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Выполняющий правила здорового и безопасного образа жизни для себя и окружающих .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3564791"/>
            <a:ext cx="4644008" cy="32932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/>
              <a:t>Социально-коммуникативное развитие  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/>
              <a:t>(по ФГОС дошкольного образования)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Усвоение норм и ценностей.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Общение и взаимодействие со взрослыми и сверстниками.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Развитие самостоятельности, целенаправленности, </a:t>
            </a:r>
            <a:r>
              <a:rPr lang="ru-RU" sz="2000" b="1" dirty="0" err="1" smtClean="0"/>
              <a:t>саморегуляции</a:t>
            </a:r>
            <a:r>
              <a:rPr lang="ru-RU" sz="2000" b="1" dirty="0" smtClean="0"/>
              <a:t>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Развитие социального и эмоционального интеллекта.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Формирование позитивных установок к труду и творчеству.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Становление основ безопасного поведения в быту, социуме, природе. </a:t>
            </a:r>
            <a:endParaRPr lang="ru-RU" dirty="0" smtClean="0"/>
          </a:p>
        </p:txBody>
      </p:sp>
      <p:pic>
        <p:nvPicPr>
          <p:cNvPr id="5" name="Picture 2" descr="C:\Users\Администратор\Desktop\фото по преемственности\DSC03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18886">
            <a:off x="5540622" y="333408"/>
            <a:ext cx="2496277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 descr="C:\Users\Администратор\Desktop\фото по преемственности\SAM_8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8096">
            <a:off x="1940459" y="4820706"/>
            <a:ext cx="2486264" cy="1657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Администратор\Desktop\фото по преемственности\SAM_8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86314">
            <a:off x="346934" y="3654186"/>
            <a:ext cx="2165960" cy="1443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C:\Users\Администратор\Desktop\фото по преемственности\DSC037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42474">
            <a:off x="7245368" y="1778493"/>
            <a:ext cx="1582224" cy="1644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536408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/>
              <a:t>Портрет выпускника начальной школы 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/>
              <a:t>(в соответствии с требованиями ФГОС)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Любознательный, интересующийся, активно  познающий мир.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Владеющий основами умения учиться.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Любящий родной край и свою страну.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51312" y="1595021"/>
            <a:ext cx="6192688" cy="52629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/>
              <a:t>Познавательное развитие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/>
              <a:t> (по ФГОС дошкольного образования)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Развитие интересов, любознательности, познавательной мотивации.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Формирование познавательных действий, становление сознания.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Развитие воображения и творческой активности.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Формирование первичных представлений о себе, окружающих людях, объектах окружающего мира, малой Родине и Отечестве, планете Земля.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Речевое развитие. Овладение речью как средством общения и культуры.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Обогащение активного словаря.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Развитие связной речи, грамматически правильной диалогической и монологической речи.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Развитие речевого творчества.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Развитие звуковой и интонационной культуры речи, фонематического слуха.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Знакомство с книжной культурой.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Формирование звуковой аналитико-синтетической активности.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5508104" y="224644"/>
            <a:ext cx="3417800" cy="1213200"/>
            <a:chOff x="5508104" y="224644"/>
            <a:chExt cx="3417800" cy="1213200"/>
          </a:xfrm>
        </p:grpSpPr>
        <p:pic>
          <p:nvPicPr>
            <p:cNvPr id="4" name="Picture 2" descr="C:\Users\Администратор\Desktop\фото по преемственности\DSC0373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08104" y="224644"/>
              <a:ext cx="1617600" cy="1213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2" descr="C:\Users\Администратор\Desktop\фото по преемственности\DSC0442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08304" y="224644"/>
              <a:ext cx="1617600" cy="1213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15" name="Группа 14"/>
          <p:cNvGrpSpPr/>
          <p:nvPr/>
        </p:nvGrpSpPr>
        <p:grpSpPr>
          <a:xfrm>
            <a:off x="0" y="1772816"/>
            <a:ext cx="2736304" cy="4752343"/>
            <a:chOff x="0" y="1772816"/>
            <a:chExt cx="2736304" cy="4752343"/>
          </a:xfrm>
        </p:grpSpPr>
        <p:pic>
          <p:nvPicPr>
            <p:cNvPr id="7" name="Picture 4" descr="C:\Users\Администратор\Desktop\фото по преемственности\SAM_804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6152" y="1772816"/>
              <a:ext cx="2484000" cy="1656001"/>
            </a:xfrm>
            <a:prstGeom prst="rect">
              <a:avLst/>
            </a:prstGeom>
            <a:noFill/>
          </p:spPr>
        </p:pic>
        <p:pic>
          <p:nvPicPr>
            <p:cNvPr id="8" name="Picture 3" descr="C:\Users\Администратор\Desktop\фото по преемственности\SAM_8027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6152" y="4869160"/>
              <a:ext cx="2484000" cy="1655999"/>
            </a:xfrm>
            <a:prstGeom prst="rect">
              <a:avLst/>
            </a:prstGeom>
            <a:noFill/>
          </p:spPr>
        </p:pic>
        <p:grpSp>
          <p:nvGrpSpPr>
            <p:cNvPr id="12" name="Группа 11"/>
            <p:cNvGrpSpPr/>
            <p:nvPr/>
          </p:nvGrpSpPr>
          <p:grpSpPr>
            <a:xfrm>
              <a:off x="0" y="3573016"/>
              <a:ext cx="2736304" cy="1295984"/>
              <a:chOff x="2051720" y="3068960"/>
              <a:chExt cx="3528152" cy="1440000"/>
            </a:xfrm>
          </p:grpSpPr>
          <p:pic>
            <p:nvPicPr>
              <p:cNvPr id="13" name="Picture 2" descr="C:\Users\Администратор\Desktop\фото по преемственности\SAM_8017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419872" y="3068960"/>
                <a:ext cx="2160000" cy="144000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4" name="Picture 3" descr="C:\Users\Администратор\Desktop\фото по преемственности\SAM_8033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051720" y="3068960"/>
                <a:ext cx="2160000" cy="144000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71601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/>
              <a:t>Портрет выпускника начальной школы 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/>
              <a:t>(в соответствии с требованиями ФГОС)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Любознательный, интересующийся, активно  познающий мир.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1340768"/>
            <a:ext cx="5112568" cy="53245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Художественно-эстетическое развитие </a:t>
            </a:r>
          </a:p>
          <a:p>
            <a:pPr algn="ctr"/>
            <a:r>
              <a:rPr lang="ru-RU" sz="2000" b="1" dirty="0" smtClean="0"/>
              <a:t>(по ФГОС дошкольного образования)</a:t>
            </a:r>
          </a:p>
          <a:p>
            <a:r>
              <a:rPr lang="ru-RU" sz="2000" b="1" dirty="0" smtClean="0"/>
              <a:t> Развитие предпосылок ценностно-смыслового восприятия и понимания произведений искусства. </a:t>
            </a:r>
          </a:p>
          <a:p>
            <a:r>
              <a:rPr lang="ru-RU" sz="2000" b="1" dirty="0" smtClean="0"/>
              <a:t>Становление эстетического отношения к окружающему миру. </a:t>
            </a:r>
          </a:p>
          <a:p>
            <a:r>
              <a:rPr lang="ru-RU" sz="2000" b="1" dirty="0" smtClean="0"/>
              <a:t>Формирование элементарных математических представлений о видах искусства. </a:t>
            </a:r>
          </a:p>
          <a:p>
            <a:r>
              <a:rPr lang="ru-RU" sz="2000" b="1" dirty="0" smtClean="0"/>
              <a:t>Восприятие музыки, художественной литературы, фольклора. </a:t>
            </a:r>
          </a:p>
          <a:p>
            <a:r>
              <a:rPr lang="ru-RU" sz="2000" b="1" dirty="0" smtClean="0"/>
              <a:t>Стимулирование сопереживания персонажам художественных произведений. </a:t>
            </a:r>
          </a:p>
          <a:p>
            <a:r>
              <a:rPr lang="ru-RU" sz="2000" b="1" dirty="0" smtClean="0"/>
              <a:t>Реализация самостоятельной творческой деятельности. </a:t>
            </a:r>
          </a:p>
        </p:txBody>
      </p:sp>
      <p:pic>
        <p:nvPicPr>
          <p:cNvPr id="26626" name="Picture 2" descr="C:\Users\Администратор\Desktop\фото по преемственности\DSC04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272854" cy="2454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1628800"/>
            <a:ext cx="4464496" cy="50167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Физическое развитие </a:t>
            </a:r>
          </a:p>
          <a:p>
            <a:pPr algn="ctr"/>
            <a:r>
              <a:rPr lang="ru-RU" sz="2000" b="1" dirty="0" smtClean="0"/>
              <a:t>(по ФГОС дошкольного образования)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 Приобретение опыта двигательной активности, направленной на развитие координации, гибкости, равновесия, крупной и мелкой моторики.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Формирование начальных представлений о некоторых видах спорта.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Овладение подвижными играми с правилами.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Становление целенаправленности и </a:t>
            </a:r>
            <a:r>
              <a:rPr lang="ru-RU" sz="2000" b="1" dirty="0" err="1" smtClean="0"/>
              <a:t>саморегуляции</a:t>
            </a:r>
            <a:r>
              <a:rPr lang="ru-RU" sz="2000" b="1" dirty="0" smtClean="0"/>
              <a:t> в двигательной сфере.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Становление ценностей здорового образа жизни.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449999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/>
              <a:t>Портрет выпускника начальной школы 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/>
              <a:t>(в соответствии с требованиями ФГОС)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Выполняющий правила здорового и безопасного образа жизни для себя и окружающих .</a:t>
            </a:r>
            <a:endParaRPr lang="ru-RU" sz="2000" b="1" dirty="0"/>
          </a:p>
        </p:txBody>
      </p:sp>
      <p:pic>
        <p:nvPicPr>
          <p:cNvPr id="4" name="Picture 2" descr="C:\Users\Администратор\Desktop\фото по преемственности\DSC04164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C:\Users\Администратор\Desktop\фото по преемственности\SAM_8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293096"/>
            <a:ext cx="3311860" cy="2207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Users\Администратор\Desktop\фото по преемственности\SAM_8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1" y="0"/>
            <a:ext cx="2335187" cy="1556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713</Words>
  <Application>Microsoft Office PowerPoint</Application>
  <PresentationFormat>Экран (4:3)</PresentationFormat>
  <Paragraphs>117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Преемственность дошкольного и начального образования как условие успешной реализации требований ФГОС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1</cp:lastModifiedBy>
  <cp:revision>8</cp:revision>
  <dcterms:created xsi:type="dcterms:W3CDTF">2015-01-30T07:26:33Z</dcterms:created>
  <dcterms:modified xsi:type="dcterms:W3CDTF">2015-08-21T11:19:39Z</dcterms:modified>
</cp:coreProperties>
</file>