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8" r:id="rId4"/>
    <p:sldId id="260" r:id="rId5"/>
    <p:sldId id="268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FFFF"/>
    <a:srgbClr val="CC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89012" autoAdjust="0"/>
  </p:normalViewPr>
  <p:slideViewPr>
    <p:cSldViewPr>
      <p:cViewPr varScale="1">
        <p:scale>
          <a:sx n="96" d="100"/>
          <a:sy n="96" d="100"/>
        </p:scale>
        <p:origin x="-4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EA047F-9973-4AB6-BF8C-16A3EA4ABA75}" type="doc">
      <dgm:prSet loTypeId="urn:microsoft.com/office/officeart/2005/8/layout/pyramid2" loCatId="list" qsTypeId="urn:microsoft.com/office/officeart/2005/8/quickstyle/simple2" qsCatId="simple" csTypeId="urn:microsoft.com/office/officeart/2005/8/colors/accent2_5" csCatId="accent2" phldr="1"/>
      <dgm:spPr/>
    </dgm:pt>
    <dgm:pt modelId="{3964ECDF-0ACB-4791-98E5-1AD0FC963CD8}">
      <dgm:prSet phldrT="[Текст]"/>
      <dgm:spPr/>
      <dgm:t>
        <a:bodyPr/>
        <a:lstStyle/>
        <a:p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СанПиН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dirty="0"/>
        </a:p>
      </dgm:t>
    </dgm:pt>
    <dgm:pt modelId="{D83DC752-1CA7-4813-ABE9-1B8534152D90}" type="parTrans" cxnId="{07295836-DFBF-40A8-BC61-64F8676D4955}">
      <dgm:prSet/>
      <dgm:spPr/>
      <dgm:t>
        <a:bodyPr/>
        <a:lstStyle/>
        <a:p>
          <a:endParaRPr lang="ru-RU"/>
        </a:p>
      </dgm:t>
    </dgm:pt>
    <dgm:pt modelId="{D6E19580-4470-420D-B9D2-180D31B7C98C}" type="sibTrans" cxnId="{07295836-DFBF-40A8-BC61-64F8676D4955}">
      <dgm:prSet/>
      <dgm:spPr/>
      <dgm:t>
        <a:bodyPr/>
        <a:lstStyle/>
        <a:p>
          <a:endParaRPr lang="ru-RU"/>
        </a:p>
      </dgm:t>
    </dgm:pt>
    <dgm:pt modelId="{A490C851-BB29-452C-AF5E-21C4EEBCE35C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Закон «Об образовании»</a:t>
          </a:r>
          <a:endParaRPr lang="ru-RU" dirty="0"/>
        </a:p>
      </dgm:t>
    </dgm:pt>
    <dgm:pt modelId="{2E992114-739A-4182-872F-38D91BCD4642}" type="parTrans" cxnId="{0C0892C3-888B-47A4-8E8F-F69CBD9D0E9C}">
      <dgm:prSet/>
      <dgm:spPr/>
      <dgm:t>
        <a:bodyPr/>
        <a:lstStyle/>
        <a:p>
          <a:endParaRPr lang="ru-RU"/>
        </a:p>
      </dgm:t>
    </dgm:pt>
    <dgm:pt modelId="{5FFA839B-5063-4491-8B05-52E1B7482033}" type="sibTrans" cxnId="{0C0892C3-888B-47A4-8E8F-F69CBD9D0E9C}">
      <dgm:prSet/>
      <dgm:spPr/>
      <dgm:t>
        <a:bodyPr/>
        <a:lstStyle/>
        <a:p>
          <a:endParaRPr lang="ru-RU"/>
        </a:p>
      </dgm:t>
    </dgm:pt>
    <dgm:pt modelId="{9B471E59-FC40-4FB4-B4F4-8D939D54615B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Конвенция о правах ребёнка </a:t>
          </a:r>
          <a:endParaRPr lang="ru-RU" dirty="0"/>
        </a:p>
      </dgm:t>
    </dgm:pt>
    <dgm:pt modelId="{3AB0FE06-43E8-4018-AEB3-E6ECBA4BA4F1}" type="parTrans" cxnId="{690F1B53-A008-4A3A-96B2-F866E6365966}">
      <dgm:prSet/>
      <dgm:spPr/>
      <dgm:t>
        <a:bodyPr/>
        <a:lstStyle/>
        <a:p>
          <a:endParaRPr lang="ru-RU"/>
        </a:p>
      </dgm:t>
    </dgm:pt>
    <dgm:pt modelId="{97F49D79-337F-4EBA-B88C-0E0ED52B901C}" type="sibTrans" cxnId="{690F1B53-A008-4A3A-96B2-F866E6365966}">
      <dgm:prSet/>
      <dgm:spPr/>
      <dgm:t>
        <a:bodyPr/>
        <a:lstStyle/>
        <a:p>
          <a:endParaRPr lang="ru-RU"/>
        </a:p>
      </dgm:t>
    </dgm:pt>
    <dgm:pt modelId="{4E86AE3C-E02C-4DF1-9D8B-55E7AD9C348B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Инструктивное письмо МО РФ №29/1886-6 </a:t>
          </a:r>
        </a:p>
      </dgm:t>
    </dgm:pt>
    <dgm:pt modelId="{3CD1651B-FB9C-4BD0-9586-7CAE57FFBF10}" type="parTrans" cxnId="{C750BAE6-00C8-4A2A-85BB-1619045515EB}">
      <dgm:prSet/>
      <dgm:spPr/>
      <dgm:t>
        <a:bodyPr/>
        <a:lstStyle/>
        <a:p>
          <a:endParaRPr lang="ru-RU"/>
        </a:p>
      </dgm:t>
    </dgm:pt>
    <dgm:pt modelId="{D385FB7B-E193-41C8-97D6-6A6327F8D51B}" type="sibTrans" cxnId="{C750BAE6-00C8-4A2A-85BB-1619045515EB}">
      <dgm:prSet/>
      <dgm:spPr/>
      <dgm:t>
        <a:bodyPr/>
        <a:lstStyle/>
        <a:p>
          <a:endParaRPr lang="ru-RU"/>
        </a:p>
      </dgm:t>
    </dgm:pt>
    <dgm:pt modelId="{20115E07-547B-42F1-A9CF-7ED6B7ECC3AA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Должностная инструкция педагога - психолога</a:t>
          </a:r>
          <a:endParaRPr lang="ru-RU" dirty="0"/>
        </a:p>
      </dgm:t>
    </dgm:pt>
    <dgm:pt modelId="{EFBA1141-B36C-411C-9A8D-5D81383D1A36}" type="parTrans" cxnId="{03719FEF-F268-4238-AA77-71BB7DE8C33E}">
      <dgm:prSet/>
      <dgm:spPr/>
      <dgm:t>
        <a:bodyPr/>
        <a:lstStyle/>
        <a:p>
          <a:endParaRPr lang="ru-RU"/>
        </a:p>
      </dgm:t>
    </dgm:pt>
    <dgm:pt modelId="{AD589A11-ACA6-442B-AFC9-B7FDFF515856}" type="sibTrans" cxnId="{03719FEF-F268-4238-AA77-71BB7DE8C33E}">
      <dgm:prSet/>
      <dgm:spPr/>
      <dgm:t>
        <a:bodyPr/>
        <a:lstStyle/>
        <a:p>
          <a:endParaRPr lang="ru-RU"/>
        </a:p>
      </dgm:t>
    </dgm:pt>
    <dgm:pt modelId="{44B9DFF5-5B9A-46D7-BD82-F7CEEE49DF5E}" type="pres">
      <dgm:prSet presAssocID="{A0EA047F-9973-4AB6-BF8C-16A3EA4ABA75}" presName="compositeShape" presStyleCnt="0">
        <dgm:presLayoutVars>
          <dgm:dir/>
          <dgm:resizeHandles/>
        </dgm:presLayoutVars>
      </dgm:prSet>
      <dgm:spPr/>
    </dgm:pt>
    <dgm:pt modelId="{4336F58F-BE29-46FF-91F1-0E5A224B1A2A}" type="pres">
      <dgm:prSet presAssocID="{A0EA047F-9973-4AB6-BF8C-16A3EA4ABA75}" presName="pyramid" presStyleLbl="node1" presStyleIdx="0" presStyleCnt="1"/>
      <dgm:spPr/>
    </dgm:pt>
    <dgm:pt modelId="{0BBB54AF-61B1-4342-A214-16473C1CA52E}" type="pres">
      <dgm:prSet presAssocID="{A0EA047F-9973-4AB6-BF8C-16A3EA4ABA75}" presName="theList" presStyleCnt="0"/>
      <dgm:spPr/>
    </dgm:pt>
    <dgm:pt modelId="{D0DA5AA1-35D9-44F8-AD2F-B9B358369FCC}" type="pres">
      <dgm:prSet presAssocID="{20115E07-547B-42F1-A9CF-7ED6B7ECC3AA}" presName="aNode" presStyleLbl="fgAcc1" presStyleIdx="0" presStyleCnt="5" custScaleX="104536" custLinFactY="400000" custLinFactNeighborX="4497" custLinFactNeighborY="4220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8E132C-10AB-4CAF-A61B-0836E3092890}" type="pres">
      <dgm:prSet presAssocID="{20115E07-547B-42F1-A9CF-7ED6B7ECC3AA}" presName="aSpace" presStyleCnt="0"/>
      <dgm:spPr/>
    </dgm:pt>
    <dgm:pt modelId="{53518E4A-5E53-4ACD-BCE1-59FBB9391C2A}" type="pres">
      <dgm:prSet presAssocID="{4E86AE3C-E02C-4DF1-9D8B-55E7AD9C348B}" presName="aNode" presStyleLbl="fgAcc1" presStyleIdx="1" presStyleCnt="5" custScaleX="117617" custLinFactNeighborX="11038" custLinFactNeighborY="-976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856FB1-951C-4984-A5CC-291E2BE6CBBC}" type="pres">
      <dgm:prSet presAssocID="{4E86AE3C-E02C-4DF1-9D8B-55E7AD9C348B}" presName="aSpace" presStyleCnt="0"/>
      <dgm:spPr/>
    </dgm:pt>
    <dgm:pt modelId="{7199FBB8-C92E-4187-924D-50D081669940}" type="pres">
      <dgm:prSet presAssocID="{9B471E59-FC40-4FB4-B4F4-8D939D54615B}" presName="aNode" presStyleLbl="fgAcc1" presStyleIdx="2" presStyleCnt="5" custScaleX="100092" custLinFactNeighborX="2232" custLinFactNeighborY="-853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0DFF02-09B1-4A42-BBFB-64CE925FFFC4}" type="pres">
      <dgm:prSet presAssocID="{9B471E59-FC40-4FB4-B4F4-8D939D54615B}" presName="aSpace" presStyleCnt="0"/>
      <dgm:spPr/>
    </dgm:pt>
    <dgm:pt modelId="{A835BACD-A248-45C0-87FB-EEF0F0EF2F33}" type="pres">
      <dgm:prSet presAssocID="{A490C851-BB29-452C-AF5E-21C4EEBCE35C}" presName="aNode" presStyleLbl="fgAcc1" presStyleIdx="3" presStyleCnt="5" custScaleX="113344" custLinFactY="-301231" custLinFactNeighborX="11125" custLinFactNeighborY="-4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8529C9-071B-42B4-B8EC-B85BDFF41388}" type="pres">
      <dgm:prSet presAssocID="{A490C851-BB29-452C-AF5E-21C4EEBCE35C}" presName="aSpace" presStyleCnt="0"/>
      <dgm:spPr/>
    </dgm:pt>
    <dgm:pt modelId="{A71838C4-0C95-4149-9D56-AE43B25D5A6B}" type="pres">
      <dgm:prSet presAssocID="{3964ECDF-0ACB-4791-98E5-1AD0FC963CD8}" presName="aNode" presStyleLbl="fgAcc1" presStyleIdx="4" presStyleCnt="5" custLinFactY="-98774" custLinFactNeighborX="222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E59AFE-5ECF-46CE-A250-9D6F968AE019}" type="pres">
      <dgm:prSet presAssocID="{3964ECDF-0ACB-4791-98E5-1AD0FC963CD8}" presName="aSpace" presStyleCnt="0"/>
      <dgm:spPr/>
    </dgm:pt>
  </dgm:ptLst>
  <dgm:cxnLst>
    <dgm:cxn modelId="{DCD77DA8-B6EB-43C0-AB57-DA6DFC921120}" type="presOf" srcId="{9B471E59-FC40-4FB4-B4F4-8D939D54615B}" destId="{7199FBB8-C92E-4187-924D-50D081669940}" srcOrd="0" destOrd="0" presId="urn:microsoft.com/office/officeart/2005/8/layout/pyramid2"/>
    <dgm:cxn modelId="{07295836-DFBF-40A8-BC61-64F8676D4955}" srcId="{A0EA047F-9973-4AB6-BF8C-16A3EA4ABA75}" destId="{3964ECDF-0ACB-4791-98E5-1AD0FC963CD8}" srcOrd="4" destOrd="0" parTransId="{D83DC752-1CA7-4813-ABE9-1B8534152D90}" sibTransId="{D6E19580-4470-420D-B9D2-180D31B7C98C}"/>
    <dgm:cxn modelId="{C750BAE6-00C8-4A2A-85BB-1619045515EB}" srcId="{A0EA047F-9973-4AB6-BF8C-16A3EA4ABA75}" destId="{4E86AE3C-E02C-4DF1-9D8B-55E7AD9C348B}" srcOrd="1" destOrd="0" parTransId="{3CD1651B-FB9C-4BD0-9586-7CAE57FFBF10}" sibTransId="{D385FB7B-E193-41C8-97D6-6A6327F8D51B}"/>
    <dgm:cxn modelId="{90E93199-B45A-4853-872F-D5682D2308D3}" type="presOf" srcId="{A0EA047F-9973-4AB6-BF8C-16A3EA4ABA75}" destId="{44B9DFF5-5B9A-46D7-BD82-F7CEEE49DF5E}" srcOrd="0" destOrd="0" presId="urn:microsoft.com/office/officeart/2005/8/layout/pyramid2"/>
    <dgm:cxn modelId="{690F1B53-A008-4A3A-96B2-F866E6365966}" srcId="{A0EA047F-9973-4AB6-BF8C-16A3EA4ABA75}" destId="{9B471E59-FC40-4FB4-B4F4-8D939D54615B}" srcOrd="2" destOrd="0" parTransId="{3AB0FE06-43E8-4018-AEB3-E6ECBA4BA4F1}" sibTransId="{97F49D79-337F-4EBA-B88C-0E0ED52B901C}"/>
    <dgm:cxn modelId="{6113AF8E-0591-4C08-A6B8-22BBFE527049}" type="presOf" srcId="{4E86AE3C-E02C-4DF1-9D8B-55E7AD9C348B}" destId="{53518E4A-5E53-4ACD-BCE1-59FBB9391C2A}" srcOrd="0" destOrd="0" presId="urn:microsoft.com/office/officeart/2005/8/layout/pyramid2"/>
    <dgm:cxn modelId="{9F6999B5-515F-4AEF-A5B9-2D2FAD80CCD8}" type="presOf" srcId="{3964ECDF-0ACB-4791-98E5-1AD0FC963CD8}" destId="{A71838C4-0C95-4149-9D56-AE43B25D5A6B}" srcOrd="0" destOrd="0" presId="urn:microsoft.com/office/officeart/2005/8/layout/pyramid2"/>
    <dgm:cxn modelId="{0C0892C3-888B-47A4-8E8F-F69CBD9D0E9C}" srcId="{A0EA047F-9973-4AB6-BF8C-16A3EA4ABA75}" destId="{A490C851-BB29-452C-AF5E-21C4EEBCE35C}" srcOrd="3" destOrd="0" parTransId="{2E992114-739A-4182-872F-38D91BCD4642}" sibTransId="{5FFA839B-5063-4491-8B05-52E1B7482033}"/>
    <dgm:cxn modelId="{DC3B2D0E-733F-4F41-8C63-BFAA1A2998C7}" type="presOf" srcId="{A490C851-BB29-452C-AF5E-21C4EEBCE35C}" destId="{A835BACD-A248-45C0-87FB-EEF0F0EF2F33}" srcOrd="0" destOrd="0" presId="urn:microsoft.com/office/officeart/2005/8/layout/pyramid2"/>
    <dgm:cxn modelId="{03719FEF-F268-4238-AA77-71BB7DE8C33E}" srcId="{A0EA047F-9973-4AB6-BF8C-16A3EA4ABA75}" destId="{20115E07-547B-42F1-A9CF-7ED6B7ECC3AA}" srcOrd="0" destOrd="0" parTransId="{EFBA1141-B36C-411C-9A8D-5D81383D1A36}" sibTransId="{AD589A11-ACA6-442B-AFC9-B7FDFF515856}"/>
    <dgm:cxn modelId="{FC087AE8-F7BE-4306-B9E1-E661AD233E24}" type="presOf" srcId="{20115E07-547B-42F1-A9CF-7ED6B7ECC3AA}" destId="{D0DA5AA1-35D9-44F8-AD2F-B9B358369FCC}" srcOrd="0" destOrd="0" presId="urn:microsoft.com/office/officeart/2005/8/layout/pyramid2"/>
    <dgm:cxn modelId="{0F66A6E4-4CA2-4BEB-B64C-91C767F96ADA}" type="presParOf" srcId="{44B9DFF5-5B9A-46D7-BD82-F7CEEE49DF5E}" destId="{4336F58F-BE29-46FF-91F1-0E5A224B1A2A}" srcOrd="0" destOrd="0" presId="urn:microsoft.com/office/officeart/2005/8/layout/pyramid2"/>
    <dgm:cxn modelId="{E4CEA73C-AD97-42A5-89F7-C6A8E832AEE4}" type="presParOf" srcId="{44B9DFF5-5B9A-46D7-BD82-F7CEEE49DF5E}" destId="{0BBB54AF-61B1-4342-A214-16473C1CA52E}" srcOrd="1" destOrd="0" presId="urn:microsoft.com/office/officeart/2005/8/layout/pyramid2"/>
    <dgm:cxn modelId="{23F6B502-724B-490A-A0E7-D0B926CFFF09}" type="presParOf" srcId="{0BBB54AF-61B1-4342-A214-16473C1CA52E}" destId="{D0DA5AA1-35D9-44F8-AD2F-B9B358369FCC}" srcOrd="0" destOrd="0" presId="urn:microsoft.com/office/officeart/2005/8/layout/pyramid2"/>
    <dgm:cxn modelId="{E4BEAF5F-092A-4F53-B998-3905198A5F95}" type="presParOf" srcId="{0BBB54AF-61B1-4342-A214-16473C1CA52E}" destId="{E38E132C-10AB-4CAF-A61B-0836E3092890}" srcOrd="1" destOrd="0" presId="urn:microsoft.com/office/officeart/2005/8/layout/pyramid2"/>
    <dgm:cxn modelId="{CE563F09-8E45-4CAC-8351-FC90A94ED31C}" type="presParOf" srcId="{0BBB54AF-61B1-4342-A214-16473C1CA52E}" destId="{53518E4A-5E53-4ACD-BCE1-59FBB9391C2A}" srcOrd="2" destOrd="0" presId="urn:microsoft.com/office/officeart/2005/8/layout/pyramid2"/>
    <dgm:cxn modelId="{E792B2F5-12C9-431C-8376-2FA0C6C05F24}" type="presParOf" srcId="{0BBB54AF-61B1-4342-A214-16473C1CA52E}" destId="{72856FB1-951C-4984-A5CC-291E2BE6CBBC}" srcOrd="3" destOrd="0" presId="urn:microsoft.com/office/officeart/2005/8/layout/pyramid2"/>
    <dgm:cxn modelId="{5F207730-3654-46AF-BA65-3DB3921A544B}" type="presParOf" srcId="{0BBB54AF-61B1-4342-A214-16473C1CA52E}" destId="{7199FBB8-C92E-4187-924D-50D081669940}" srcOrd="4" destOrd="0" presId="urn:microsoft.com/office/officeart/2005/8/layout/pyramid2"/>
    <dgm:cxn modelId="{5567BBF0-EA73-4E04-A07A-09FB639A3B71}" type="presParOf" srcId="{0BBB54AF-61B1-4342-A214-16473C1CA52E}" destId="{870DFF02-09B1-4A42-BBFB-64CE925FFFC4}" srcOrd="5" destOrd="0" presId="urn:microsoft.com/office/officeart/2005/8/layout/pyramid2"/>
    <dgm:cxn modelId="{D63A0E1D-D29B-4AB1-B51D-74E19EA2DAAC}" type="presParOf" srcId="{0BBB54AF-61B1-4342-A214-16473C1CA52E}" destId="{A835BACD-A248-45C0-87FB-EEF0F0EF2F33}" srcOrd="6" destOrd="0" presId="urn:microsoft.com/office/officeart/2005/8/layout/pyramid2"/>
    <dgm:cxn modelId="{186C041C-37A1-4EF8-B9AA-6C291EC552FD}" type="presParOf" srcId="{0BBB54AF-61B1-4342-A214-16473C1CA52E}" destId="{618529C9-071B-42B4-B8EC-B85BDFF41388}" srcOrd="7" destOrd="0" presId="urn:microsoft.com/office/officeart/2005/8/layout/pyramid2"/>
    <dgm:cxn modelId="{4A973356-8A06-405A-84F3-96028E534C14}" type="presParOf" srcId="{0BBB54AF-61B1-4342-A214-16473C1CA52E}" destId="{A71838C4-0C95-4149-9D56-AE43B25D5A6B}" srcOrd="8" destOrd="0" presId="urn:microsoft.com/office/officeart/2005/8/layout/pyramid2"/>
    <dgm:cxn modelId="{741E9DFE-598D-4AA7-81BA-86420A7738A3}" type="presParOf" srcId="{0BBB54AF-61B1-4342-A214-16473C1CA52E}" destId="{65E59AFE-5ECF-46CE-A250-9D6F968AE019}" srcOrd="9" destOrd="0" presId="urn:microsoft.com/office/officeart/2005/8/layout/pyramid2"/>
  </dgm:cxnLst>
  <dgm:bg>
    <a:solidFill>
      <a:schemeClr val="accent2">
        <a:lumMod val="20000"/>
        <a:lumOff val="80000"/>
      </a:schemeClr>
    </a:solidFill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48E283-88C8-45A6-9799-ECA145E64461}" type="doc">
      <dgm:prSet loTypeId="urn:microsoft.com/office/officeart/2005/8/layout/venn1" loCatId="relationship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0C4E3EE2-E539-4E0E-9E19-10288833908B}">
      <dgm:prSet phldrT="[Текст]" custT="1"/>
      <dgm:spPr/>
      <dgm:t>
        <a:bodyPr/>
        <a:lstStyle/>
        <a:p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Коррекционно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– развивающая деятельность 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9CCD1DDD-BC83-46F9-81E7-23A2652D6519}" type="parTrans" cxnId="{C190A72B-CE7C-4BE1-A671-4519296E1E36}">
      <dgm:prSet/>
      <dgm:spPr/>
      <dgm:t>
        <a:bodyPr/>
        <a:lstStyle/>
        <a:p>
          <a:endParaRPr lang="ru-RU"/>
        </a:p>
      </dgm:t>
    </dgm:pt>
    <dgm:pt modelId="{E59C74F7-4B59-42F6-B3E5-69FB4733FD6F}" type="sibTrans" cxnId="{C190A72B-CE7C-4BE1-A671-4519296E1E36}">
      <dgm:prSet/>
      <dgm:spPr/>
      <dgm:t>
        <a:bodyPr/>
        <a:lstStyle/>
        <a:p>
          <a:endParaRPr lang="ru-RU"/>
        </a:p>
      </dgm:t>
    </dgm:pt>
    <dgm:pt modelId="{BF160142-280C-4CFA-97BD-51B791AF93BF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Консультативная деятельность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64005F48-27A9-4AAE-A63A-8D7BADA5F3BE}" type="parTrans" cxnId="{F7DD805E-DC98-4661-8645-59AAC137F505}">
      <dgm:prSet/>
      <dgm:spPr/>
      <dgm:t>
        <a:bodyPr/>
        <a:lstStyle/>
        <a:p>
          <a:endParaRPr lang="ru-RU"/>
        </a:p>
      </dgm:t>
    </dgm:pt>
    <dgm:pt modelId="{A5F20BA4-C424-4F37-B494-7E39A21CC1BD}" type="sibTrans" cxnId="{F7DD805E-DC98-4661-8645-59AAC137F505}">
      <dgm:prSet/>
      <dgm:spPr/>
      <dgm:t>
        <a:bodyPr/>
        <a:lstStyle/>
        <a:p>
          <a:endParaRPr lang="ru-RU"/>
        </a:p>
      </dgm:t>
    </dgm:pt>
    <dgm:pt modelId="{0DE726C1-2295-4C50-A147-6476457EA7A8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Психопрофилактическая и просветительская  деятельность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44463FFA-DA7B-47DB-BABD-ABCC54E0571E}" type="parTrans" cxnId="{FFBF9696-447A-4D95-B1E2-AFC3D827EA82}">
      <dgm:prSet/>
      <dgm:spPr/>
      <dgm:t>
        <a:bodyPr/>
        <a:lstStyle/>
        <a:p>
          <a:endParaRPr lang="ru-RU"/>
        </a:p>
      </dgm:t>
    </dgm:pt>
    <dgm:pt modelId="{D303B851-B814-4E9B-82C6-003F5AF47FC3}" type="sibTrans" cxnId="{FFBF9696-447A-4D95-B1E2-AFC3D827EA82}">
      <dgm:prSet/>
      <dgm:spPr/>
      <dgm:t>
        <a:bodyPr/>
        <a:lstStyle/>
        <a:p>
          <a:endParaRPr lang="ru-RU"/>
        </a:p>
      </dgm:t>
    </dgm:pt>
    <dgm:pt modelId="{10448722-F62D-42A2-9DBD-697C04F58DBE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Организационно – методическая деятельность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7037780A-42BD-46AB-856E-8C5FADD75D0C}" type="sibTrans" cxnId="{E7E3D566-69E7-4AC9-80B3-AF2B7A3FFD92}">
      <dgm:prSet/>
      <dgm:spPr/>
      <dgm:t>
        <a:bodyPr/>
        <a:lstStyle/>
        <a:p>
          <a:endParaRPr lang="ru-RU"/>
        </a:p>
      </dgm:t>
    </dgm:pt>
    <dgm:pt modelId="{78FF6B02-8795-4AB1-9352-31FE45147922}" type="parTrans" cxnId="{E7E3D566-69E7-4AC9-80B3-AF2B7A3FFD92}">
      <dgm:prSet/>
      <dgm:spPr/>
      <dgm:t>
        <a:bodyPr/>
        <a:lstStyle/>
        <a:p>
          <a:endParaRPr lang="ru-RU"/>
        </a:p>
      </dgm:t>
    </dgm:pt>
    <dgm:pt modelId="{A761089D-14C3-4F54-B298-7C4A5694F1A9}">
      <dgm:prSet phldrT="[Текст]" custT="1"/>
      <dgm:spPr/>
      <dgm:t>
        <a:bodyPr/>
        <a:lstStyle/>
        <a:p>
          <a:r>
            <a:rPr lang="ru-RU" sz="1600" b="1" smtClean="0">
              <a:latin typeface="Times New Roman" pitchFamily="18" charset="0"/>
              <a:cs typeface="Times New Roman" pitchFamily="18" charset="0"/>
            </a:rPr>
            <a:t>Психодиагностическая</a:t>
          </a:r>
          <a:r>
            <a:rPr lang="ru-RU" sz="160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smtClean="0">
              <a:latin typeface="Times New Roman" pitchFamily="18" charset="0"/>
              <a:cs typeface="Times New Roman" pitchFamily="18" charset="0"/>
            </a:rPr>
            <a:t>деятельность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D9D53B8E-495D-47C4-8D4C-BE1CBD3976B4}" type="parTrans" cxnId="{E0F48888-8F9D-44D0-99E0-3A0602F8BBE6}">
      <dgm:prSet/>
      <dgm:spPr/>
      <dgm:t>
        <a:bodyPr/>
        <a:lstStyle/>
        <a:p>
          <a:endParaRPr lang="ru-RU"/>
        </a:p>
      </dgm:t>
    </dgm:pt>
    <dgm:pt modelId="{635F312D-3A65-4A98-9111-0169C92D47A4}" type="sibTrans" cxnId="{E0F48888-8F9D-44D0-99E0-3A0602F8BBE6}">
      <dgm:prSet/>
      <dgm:spPr/>
      <dgm:t>
        <a:bodyPr/>
        <a:lstStyle/>
        <a:p>
          <a:endParaRPr lang="ru-RU"/>
        </a:p>
      </dgm:t>
    </dgm:pt>
    <dgm:pt modelId="{BFC8EDCB-B771-46D9-944C-02D59AD34A90}" type="pres">
      <dgm:prSet presAssocID="{D448E283-88C8-45A6-9799-ECA145E6446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696002D-51EF-4040-8658-68D4FF90BDED}" type="pres">
      <dgm:prSet presAssocID="{0C4E3EE2-E539-4E0E-9E19-10288833908B}" presName="circ1" presStyleLbl="vennNode1" presStyleIdx="0" presStyleCnt="5"/>
      <dgm:spPr/>
      <dgm:t>
        <a:bodyPr/>
        <a:lstStyle/>
        <a:p>
          <a:endParaRPr lang="ru-RU"/>
        </a:p>
      </dgm:t>
    </dgm:pt>
    <dgm:pt modelId="{CE8BD985-611C-432B-B8C3-FAFB6BA7478E}" type="pres">
      <dgm:prSet presAssocID="{0C4E3EE2-E539-4E0E-9E19-10288833908B}" presName="circ1Tx" presStyleLbl="revTx" presStyleIdx="0" presStyleCnt="0" custScaleX="178622" custScaleY="63078" custLinFactNeighborX="3854" custLinFactNeighborY="250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F187CF-E5A5-4723-A200-F28F85A721E6}" type="pres">
      <dgm:prSet presAssocID="{10448722-F62D-42A2-9DBD-697C04F58DBE}" presName="circ2" presStyleLbl="vennNode1" presStyleIdx="1" presStyleCnt="5"/>
      <dgm:spPr/>
      <dgm:t>
        <a:bodyPr/>
        <a:lstStyle/>
        <a:p>
          <a:endParaRPr lang="ru-RU"/>
        </a:p>
      </dgm:t>
    </dgm:pt>
    <dgm:pt modelId="{145F67BC-7FEF-4DB9-B26B-21EF95AFE5CD}" type="pres">
      <dgm:prSet presAssocID="{10448722-F62D-42A2-9DBD-697C04F58DBE}" presName="circ2Tx" presStyleLbl="revTx" presStyleIdx="0" presStyleCnt="0" custScaleX="147477" custLinFactY="55885" custLinFactNeighborX="-4589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69C886-9FB4-4337-86C1-580BAE90CEA1}" type="pres">
      <dgm:prSet presAssocID="{BF160142-280C-4CFA-97BD-51B791AF93BF}" presName="circ3" presStyleLbl="vennNode1" presStyleIdx="2" presStyleCnt="5" custLinFactNeighborX="370" custLinFactNeighborY="-2192"/>
      <dgm:spPr/>
      <dgm:t>
        <a:bodyPr/>
        <a:lstStyle/>
        <a:p>
          <a:endParaRPr lang="ru-RU"/>
        </a:p>
      </dgm:t>
    </dgm:pt>
    <dgm:pt modelId="{2991AE91-AA9C-47A4-96C6-59B184DD8A39}" type="pres">
      <dgm:prSet presAssocID="{BF160142-280C-4CFA-97BD-51B791AF93BF}" presName="circ3Tx" presStyleLbl="revTx" presStyleIdx="0" presStyleCnt="0" custScaleX="123726" custLinFactY="-73855" custLinFactNeighborX="17546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265418-06DB-4932-9AFE-C674E5B1A345}" type="pres">
      <dgm:prSet presAssocID="{0DE726C1-2295-4C50-A147-6476457EA7A8}" presName="circ4" presStyleLbl="vennNode1" presStyleIdx="3" presStyleCnt="5" custLinFactNeighborX="3336" custLinFactNeighborY="521"/>
      <dgm:spPr/>
    </dgm:pt>
    <dgm:pt modelId="{B417EC8D-B8A0-496E-AE21-1405229BFA16}" type="pres">
      <dgm:prSet presAssocID="{0DE726C1-2295-4C50-A147-6476457EA7A8}" presName="circ4Tx" presStyleLbl="revTx" presStyleIdx="0" presStyleCnt="0" custScaleX="13975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B0516A-0A7C-4204-BC52-AFFB5F198DB1}" type="pres">
      <dgm:prSet presAssocID="{A761089D-14C3-4F54-B298-7C4A5694F1A9}" presName="circ5" presStyleLbl="vennNode1" presStyleIdx="4" presStyleCnt="5"/>
      <dgm:spPr/>
    </dgm:pt>
    <dgm:pt modelId="{DDEEB1B2-FA15-468C-9B90-4B40CF69E207}" type="pres">
      <dgm:prSet presAssocID="{A761089D-14C3-4F54-B298-7C4A5694F1A9}" presName="circ5Tx" presStyleLbl="revTx" presStyleIdx="0" presStyleCnt="0" custScaleX="125963" custLinFactNeighborX="9550" custLinFactNeighborY="-1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574A5DC-71BB-4E3E-A4B4-5EB018EC3C8F}" type="presOf" srcId="{0DE726C1-2295-4C50-A147-6476457EA7A8}" destId="{B417EC8D-B8A0-496E-AE21-1405229BFA16}" srcOrd="0" destOrd="0" presId="urn:microsoft.com/office/officeart/2005/8/layout/venn1"/>
    <dgm:cxn modelId="{E0F48888-8F9D-44D0-99E0-3A0602F8BBE6}" srcId="{D448E283-88C8-45A6-9799-ECA145E64461}" destId="{A761089D-14C3-4F54-B298-7C4A5694F1A9}" srcOrd="4" destOrd="0" parTransId="{D9D53B8E-495D-47C4-8D4C-BE1CBD3976B4}" sibTransId="{635F312D-3A65-4A98-9111-0169C92D47A4}"/>
    <dgm:cxn modelId="{FFBF9696-447A-4D95-B1E2-AFC3D827EA82}" srcId="{D448E283-88C8-45A6-9799-ECA145E64461}" destId="{0DE726C1-2295-4C50-A147-6476457EA7A8}" srcOrd="3" destOrd="0" parTransId="{44463FFA-DA7B-47DB-BABD-ABCC54E0571E}" sibTransId="{D303B851-B814-4E9B-82C6-003F5AF47FC3}"/>
    <dgm:cxn modelId="{F7DD805E-DC98-4661-8645-59AAC137F505}" srcId="{D448E283-88C8-45A6-9799-ECA145E64461}" destId="{BF160142-280C-4CFA-97BD-51B791AF93BF}" srcOrd="2" destOrd="0" parTransId="{64005F48-27A9-4AAE-A63A-8D7BADA5F3BE}" sibTransId="{A5F20BA4-C424-4F37-B494-7E39A21CC1BD}"/>
    <dgm:cxn modelId="{E7E3D566-69E7-4AC9-80B3-AF2B7A3FFD92}" srcId="{D448E283-88C8-45A6-9799-ECA145E64461}" destId="{10448722-F62D-42A2-9DBD-697C04F58DBE}" srcOrd="1" destOrd="0" parTransId="{78FF6B02-8795-4AB1-9352-31FE45147922}" sibTransId="{7037780A-42BD-46AB-856E-8C5FADD75D0C}"/>
    <dgm:cxn modelId="{077887AE-1AD7-48E4-8C35-0E22355BC344}" type="presOf" srcId="{A761089D-14C3-4F54-B298-7C4A5694F1A9}" destId="{DDEEB1B2-FA15-468C-9B90-4B40CF69E207}" srcOrd="0" destOrd="0" presId="urn:microsoft.com/office/officeart/2005/8/layout/venn1"/>
    <dgm:cxn modelId="{5E9A50BF-0B7F-420C-A437-704396EF4996}" type="presOf" srcId="{D448E283-88C8-45A6-9799-ECA145E64461}" destId="{BFC8EDCB-B771-46D9-944C-02D59AD34A90}" srcOrd="0" destOrd="0" presId="urn:microsoft.com/office/officeart/2005/8/layout/venn1"/>
    <dgm:cxn modelId="{E910E2BC-06BD-4EA4-BC26-80F466D1C3A5}" type="presOf" srcId="{BF160142-280C-4CFA-97BD-51B791AF93BF}" destId="{2991AE91-AA9C-47A4-96C6-59B184DD8A39}" srcOrd="0" destOrd="0" presId="urn:microsoft.com/office/officeart/2005/8/layout/venn1"/>
    <dgm:cxn modelId="{C190A72B-CE7C-4BE1-A671-4519296E1E36}" srcId="{D448E283-88C8-45A6-9799-ECA145E64461}" destId="{0C4E3EE2-E539-4E0E-9E19-10288833908B}" srcOrd="0" destOrd="0" parTransId="{9CCD1DDD-BC83-46F9-81E7-23A2652D6519}" sibTransId="{E59C74F7-4B59-42F6-B3E5-69FB4733FD6F}"/>
    <dgm:cxn modelId="{3F1AB48B-6346-4DF7-B924-9A6580EC9E22}" type="presOf" srcId="{10448722-F62D-42A2-9DBD-697C04F58DBE}" destId="{145F67BC-7FEF-4DB9-B26B-21EF95AFE5CD}" srcOrd="0" destOrd="0" presId="urn:microsoft.com/office/officeart/2005/8/layout/venn1"/>
    <dgm:cxn modelId="{730F9BF6-8468-4FBE-8064-E576FCB00CFF}" type="presOf" srcId="{0C4E3EE2-E539-4E0E-9E19-10288833908B}" destId="{CE8BD985-611C-432B-B8C3-FAFB6BA7478E}" srcOrd="0" destOrd="0" presId="urn:microsoft.com/office/officeart/2005/8/layout/venn1"/>
    <dgm:cxn modelId="{33DB9F9F-D716-49FE-BDB1-4735003C5A36}" type="presParOf" srcId="{BFC8EDCB-B771-46D9-944C-02D59AD34A90}" destId="{6696002D-51EF-4040-8658-68D4FF90BDED}" srcOrd="0" destOrd="0" presId="urn:microsoft.com/office/officeart/2005/8/layout/venn1"/>
    <dgm:cxn modelId="{AB929343-E3D9-4C78-8533-F6E521005963}" type="presParOf" srcId="{BFC8EDCB-B771-46D9-944C-02D59AD34A90}" destId="{CE8BD985-611C-432B-B8C3-FAFB6BA7478E}" srcOrd="1" destOrd="0" presId="urn:microsoft.com/office/officeart/2005/8/layout/venn1"/>
    <dgm:cxn modelId="{A0B47121-3E18-419B-B504-2AEA59ED7295}" type="presParOf" srcId="{BFC8EDCB-B771-46D9-944C-02D59AD34A90}" destId="{04F187CF-E5A5-4723-A200-F28F85A721E6}" srcOrd="2" destOrd="0" presId="urn:microsoft.com/office/officeart/2005/8/layout/venn1"/>
    <dgm:cxn modelId="{5EA416DD-B31F-441D-976F-0F126C81659B}" type="presParOf" srcId="{BFC8EDCB-B771-46D9-944C-02D59AD34A90}" destId="{145F67BC-7FEF-4DB9-B26B-21EF95AFE5CD}" srcOrd="3" destOrd="0" presId="urn:microsoft.com/office/officeart/2005/8/layout/venn1"/>
    <dgm:cxn modelId="{6F4745D2-A035-4585-B6A6-33CA8EF6DBF6}" type="presParOf" srcId="{BFC8EDCB-B771-46D9-944C-02D59AD34A90}" destId="{EE69C886-9FB4-4337-86C1-580BAE90CEA1}" srcOrd="4" destOrd="0" presId="urn:microsoft.com/office/officeart/2005/8/layout/venn1"/>
    <dgm:cxn modelId="{D09A276B-DEE9-49F2-A1D5-E9857EB3DB8B}" type="presParOf" srcId="{BFC8EDCB-B771-46D9-944C-02D59AD34A90}" destId="{2991AE91-AA9C-47A4-96C6-59B184DD8A39}" srcOrd="5" destOrd="0" presId="urn:microsoft.com/office/officeart/2005/8/layout/venn1"/>
    <dgm:cxn modelId="{733F34C6-6605-45B1-A032-B661CB78F2D2}" type="presParOf" srcId="{BFC8EDCB-B771-46D9-944C-02D59AD34A90}" destId="{5F265418-06DB-4932-9AFE-C674E5B1A345}" srcOrd="6" destOrd="0" presId="urn:microsoft.com/office/officeart/2005/8/layout/venn1"/>
    <dgm:cxn modelId="{2E9CB516-CAD9-40A9-83C4-2131F6932844}" type="presParOf" srcId="{BFC8EDCB-B771-46D9-944C-02D59AD34A90}" destId="{B417EC8D-B8A0-496E-AE21-1405229BFA16}" srcOrd="7" destOrd="0" presId="urn:microsoft.com/office/officeart/2005/8/layout/venn1"/>
    <dgm:cxn modelId="{AD1688A6-64FC-4B97-B710-34C37F0979CF}" type="presParOf" srcId="{BFC8EDCB-B771-46D9-944C-02D59AD34A90}" destId="{46B0516A-0A7C-4204-BC52-AFFB5F198DB1}" srcOrd="8" destOrd="0" presId="urn:microsoft.com/office/officeart/2005/8/layout/venn1"/>
    <dgm:cxn modelId="{42F2B78D-F473-493B-A36A-3F30DBFE07A1}" type="presParOf" srcId="{BFC8EDCB-B771-46D9-944C-02D59AD34A90}" destId="{DDEEB1B2-FA15-468C-9B90-4B40CF69E207}" srcOrd="9" destOrd="0" presId="urn:microsoft.com/office/officeart/2005/8/layout/venn1"/>
  </dgm:cxnLst>
  <dgm:bg>
    <a:solidFill>
      <a:schemeClr val="accent2">
        <a:lumMod val="20000"/>
        <a:lumOff val="80000"/>
      </a:schemeClr>
    </a:solidFill>
  </dgm:bg>
  <dgm:whole>
    <a:ln w="22225">
      <a:solidFill>
        <a:srgbClr val="7030A0"/>
      </a:solidFill>
    </a:ln>
  </dgm:whole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D5D1439-09FF-40DA-B263-7997035C37A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77A0DD-6DC7-45C7-A5AD-97A57E5CA54D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Сохранение естественных механизмов развития ребенка</a:t>
          </a:r>
          <a:endParaRPr lang="ru-RU" dirty="0"/>
        </a:p>
      </dgm:t>
    </dgm:pt>
    <dgm:pt modelId="{BE0142B9-37CB-45D3-9D58-BA545164B512}" type="parTrans" cxnId="{CC294B9F-71BA-47DF-A061-1F6F5AC444FE}">
      <dgm:prSet/>
      <dgm:spPr/>
      <dgm:t>
        <a:bodyPr/>
        <a:lstStyle/>
        <a:p>
          <a:endParaRPr lang="ru-RU"/>
        </a:p>
      </dgm:t>
    </dgm:pt>
    <dgm:pt modelId="{56D7C51E-FCDF-4896-B1B2-AFB583F24528}" type="sibTrans" cxnId="{CC294B9F-71BA-47DF-A061-1F6F5AC444FE}">
      <dgm:prSet/>
      <dgm:spPr/>
      <dgm:t>
        <a:bodyPr/>
        <a:lstStyle/>
        <a:p>
          <a:endParaRPr lang="ru-RU"/>
        </a:p>
      </dgm:t>
    </dgm:pt>
    <dgm:pt modelId="{C3886BC1-3762-4368-A05E-DF533C9385BD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Развитие индивидуальных качеств детей с постоянным обнаружением новых творческих ресурсов</a:t>
          </a:r>
          <a:endParaRPr lang="ru-RU" dirty="0"/>
        </a:p>
      </dgm:t>
    </dgm:pt>
    <dgm:pt modelId="{0FD28BBB-9404-4A73-8C93-B8BB3275B859}" type="parTrans" cxnId="{9DBFFD83-EC01-468C-AB70-E76C2F1319F5}">
      <dgm:prSet/>
      <dgm:spPr/>
      <dgm:t>
        <a:bodyPr/>
        <a:lstStyle/>
        <a:p>
          <a:endParaRPr lang="ru-RU"/>
        </a:p>
      </dgm:t>
    </dgm:pt>
    <dgm:pt modelId="{A00A5AC3-9C93-4249-8D40-EF16A7D56C67}" type="sibTrans" cxnId="{9DBFFD83-EC01-468C-AB70-E76C2F1319F5}">
      <dgm:prSet/>
      <dgm:spPr/>
      <dgm:t>
        <a:bodyPr/>
        <a:lstStyle/>
        <a:p>
          <a:endParaRPr lang="ru-RU"/>
        </a:p>
      </dgm:t>
    </dgm:pt>
    <dgm:pt modelId="{C8368CFA-B46D-4866-8892-7B5DA08755E5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Формирование у педагогов и родителей коммуникативных навыков и представлений о психологическом здоровье ребенка</a:t>
          </a:r>
          <a:endParaRPr lang="ru-RU" dirty="0"/>
        </a:p>
      </dgm:t>
    </dgm:pt>
    <dgm:pt modelId="{6A98CD6D-9800-429A-AA82-919AC1DD2F97}" type="parTrans" cxnId="{1FBA1C4C-F2B1-4F92-B882-1FC6AEB5D59F}">
      <dgm:prSet/>
      <dgm:spPr/>
      <dgm:t>
        <a:bodyPr/>
        <a:lstStyle/>
        <a:p>
          <a:endParaRPr lang="ru-RU"/>
        </a:p>
      </dgm:t>
    </dgm:pt>
    <dgm:pt modelId="{361869D1-6FC1-483C-822A-840D0BCB71D9}" type="sibTrans" cxnId="{1FBA1C4C-F2B1-4F92-B882-1FC6AEB5D59F}">
      <dgm:prSet/>
      <dgm:spPr/>
      <dgm:t>
        <a:bodyPr/>
        <a:lstStyle/>
        <a:p>
          <a:endParaRPr lang="ru-RU"/>
        </a:p>
      </dgm:t>
    </dgm:pt>
    <dgm:pt modelId="{99AC3C8A-2427-4ED8-818E-FAFD8EC9EACF}" type="pres">
      <dgm:prSet presAssocID="{2D5D1439-09FF-40DA-B263-7997035C37A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ADBE1B-A514-473B-9640-9B555B9BFF97}" type="pres">
      <dgm:prSet presAssocID="{C8368CFA-B46D-4866-8892-7B5DA08755E5}" presName="node" presStyleLbl="node1" presStyleIdx="0" presStyleCnt="3" custLinFactY="17124" custLinFactNeighborX="59258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C9B17A-A053-473B-9CD1-F66AA890BBB0}" type="pres">
      <dgm:prSet presAssocID="{361869D1-6FC1-483C-822A-840D0BCB71D9}" presName="sibTrans" presStyleCnt="0"/>
      <dgm:spPr/>
    </dgm:pt>
    <dgm:pt modelId="{F001A72C-2F6A-43E3-9458-79B8643A3BB3}" type="pres">
      <dgm:prSet presAssocID="{C3886BC1-3762-4368-A05E-DF533C9385BD}" presName="node" presStyleLbl="node1" presStyleIdx="1" presStyleCnt="3" custLinFactNeighborX="-3065" custLinFactNeighborY="-37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6C60FB-11FA-45A5-BDAE-0234B6898F84}" type="pres">
      <dgm:prSet presAssocID="{A00A5AC3-9C93-4249-8D40-EF16A7D56C67}" presName="sibTrans" presStyleCnt="0"/>
      <dgm:spPr/>
    </dgm:pt>
    <dgm:pt modelId="{1D751940-0FC0-4A44-8B3E-B7FF96441925}" type="pres">
      <dgm:prSet presAssocID="{6E77A0DD-6DC7-45C7-A5AD-97A57E5CA54D}" presName="node" presStyleLbl="node1" presStyleIdx="2" presStyleCnt="3" custLinFactY="-19205" custLinFactNeighborX="-5248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BA1C4C-F2B1-4F92-B882-1FC6AEB5D59F}" srcId="{2D5D1439-09FF-40DA-B263-7997035C37A4}" destId="{C8368CFA-B46D-4866-8892-7B5DA08755E5}" srcOrd="0" destOrd="0" parTransId="{6A98CD6D-9800-429A-AA82-919AC1DD2F97}" sibTransId="{361869D1-6FC1-483C-822A-840D0BCB71D9}"/>
    <dgm:cxn modelId="{CC294B9F-71BA-47DF-A061-1F6F5AC444FE}" srcId="{2D5D1439-09FF-40DA-B263-7997035C37A4}" destId="{6E77A0DD-6DC7-45C7-A5AD-97A57E5CA54D}" srcOrd="2" destOrd="0" parTransId="{BE0142B9-37CB-45D3-9D58-BA545164B512}" sibTransId="{56D7C51E-FCDF-4896-B1B2-AFB583F24528}"/>
    <dgm:cxn modelId="{1A97D17E-98E3-49EE-B91F-B11ECD512754}" type="presOf" srcId="{C3886BC1-3762-4368-A05E-DF533C9385BD}" destId="{F001A72C-2F6A-43E3-9458-79B8643A3BB3}" srcOrd="0" destOrd="0" presId="urn:microsoft.com/office/officeart/2005/8/layout/default"/>
    <dgm:cxn modelId="{0142B8C1-A162-4EA1-80A5-8D68AFE4584D}" type="presOf" srcId="{6E77A0DD-6DC7-45C7-A5AD-97A57E5CA54D}" destId="{1D751940-0FC0-4A44-8B3E-B7FF96441925}" srcOrd="0" destOrd="0" presId="urn:microsoft.com/office/officeart/2005/8/layout/default"/>
    <dgm:cxn modelId="{47F858B2-770A-4A9C-ABEE-CA059817DF8B}" type="presOf" srcId="{2D5D1439-09FF-40DA-B263-7997035C37A4}" destId="{99AC3C8A-2427-4ED8-818E-FAFD8EC9EACF}" srcOrd="0" destOrd="0" presId="urn:microsoft.com/office/officeart/2005/8/layout/default"/>
    <dgm:cxn modelId="{68417B76-ED3D-4692-BA52-4BD98D0036D8}" type="presOf" srcId="{C8368CFA-B46D-4866-8892-7B5DA08755E5}" destId="{57ADBE1B-A514-473B-9640-9B555B9BFF97}" srcOrd="0" destOrd="0" presId="urn:microsoft.com/office/officeart/2005/8/layout/default"/>
    <dgm:cxn modelId="{9DBFFD83-EC01-468C-AB70-E76C2F1319F5}" srcId="{2D5D1439-09FF-40DA-B263-7997035C37A4}" destId="{C3886BC1-3762-4368-A05E-DF533C9385BD}" srcOrd="1" destOrd="0" parTransId="{0FD28BBB-9404-4A73-8C93-B8BB3275B859}" sibTransId="{A00A5AC3-9C93-4249-8D40-EF16A7D56C67}"/>
    <dgm:cxn modelId="{EE72035E-4E14-4E44-8ECC-7E23F303A01D}" type="presParOf" srcId="{99AC3C8A-2427-4ED8-818E-FAFD8EC9EACF}" destId="{57ADBE1B-A514-473B-9640-9B555B9BFF97}" srcOrd="0" destOrd="0" presId="urn:microsoft.com/office/officeart/2005/8/layout/default"/>
    <dgm:cxn modelId="{9406B7AE-75B1-4B9B-93CA-7992B04F19DE}" type="presParOf" srcId="{99AC3C8A-2427-4ED8-818E-FAFD8EC9EACF}" destId="{C4C9B17A-A053-473B-9CD1-F66AA890BBB0}" srcOrd="1" destOrd="0" presId="urn:microsoft.com/office/officeart/2005/8/layout/default"/>
    <dgm:cxn modelId="{109BA7E2-9025-4470-B38B-1272FBD41136}" type="presParOf" srcId="{99AC3C8A-2427-4ED8-818E-FAFD8EC9EACF}" destId="{F001A72C-2F6A-43E3-9458-79B8643A3BB3}" srcOrd="2" destOrd="0" presId="urn:microsoft.com/office/officeart/2005/8/layout/default"/>
    <dgm:cxn modelId="{6517AB24-FF8C-47B9-AB71-73E8C4E95DD3}" type="presParOf" srcId="{99AC3C8A-2427-4ED8-818E-FAFD8EC9EACF}" destId="{1B6C60FB-11FA-45A5-BDAE-0234B6898F84}" srcOrd="3" destOrd="0" presId="urn:microsoft.com/office/officeart/2005/8/layout/default"/>
    <dgm:cxn modelId="{5EC13961-3E04-437C-98F3-C111800227D0}" type="presParOf" srcId="{99AC3C8A-2427-4ED8-818E-FAFD8EC9EACF}" destId="{1D751940-0FC0-4A44-8B3E-B7FF96441925}" srcOrd="4" destOrd="0" presId="urn:microsoft.com/office/officeart/2005/8/layout/default"/>
  </dgm:cxnLst>
  <dgm:bg>
    <a:noFill/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freeppt.ru/Prew/NightOrhidSlaidPr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rgbClr val="7030A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1142984"/>
            <a:ext cx="6900664" cy="928694"/>
          </a:xfrm>
          <a:ln w="190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Перспективный план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00232" y="2214554"/>
            <a:ext cx="5683170" cy="2286016"/>
          </a:xfrm>
        </p:spPr>
        <p:txBody>
          <a:bodyPr>
            <a:normAutofit/>
          </a:bodyPr>
          <a:lstStyle/>
          <a:p>
            <a:pPr algn="ctr">
              <a:lnSpc>
                <a:spcPct val="160000"/>
              </a:lnSpc>
              <a:spcBef>
                <a:spcPts val="0"/>
              </a:spcBef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Педагога - психолога</a:t>
            </a:r>
          </a:p>
          <a:p>
            <a:pPr algn="ctr">
              <a:lnSpc>
                <a:spcPct val="160000"/>
              </a:lnSpc>
              <a:spcBef>
                <a:spcPts val="0"/>
              </a:spcBef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Грицыной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Ирины Сергеевны </a:t>
            </a:r>
          </a:p>
          <a:p>
            <a:pPr algn="ctr">
              <a:lnSpc>
                <a:spcPct val="16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2015 – 2016 учебный год </a:t>
            </a:r>
          </a:p>
          <a:p>
            <a:endParaRPr lang="ru-RU" dirty="0"/>
          </a:p>
        </p:txBody>
      </p:sp>
      <p:pic>
        <p:nvPicPr>
          <p:cNvPr id="4" name="Рисунок 3" descr="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4500570"/>
            <a:ext cx="2214578" cy="17716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239000" cy="285752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Методическая работа.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500041"/>
          <a:ext cx="8143900" cy="620173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286644"/>
                <a:gridCol w="857256"/>
              </a:tblGrid>
              <a:tr h="3631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Оформление психологического кабинета (размещение наглядных пособий, оформление методического уголка).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сентябрь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631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Подписание соглашений с родителями о проведения психодиагностической и </a:t>
                      </a:r>
                      <a:r>
                        <a:rPr lang="ru-RU" sz="1200" dirty="0" err="1">
                          <a:latin typeface="Times New Roman" pitchFamily="18" charset="0"/>
                          <a:cs typeface="Times New Roman" pitchFamily="18" charset="0"/>
                        </a:rPr>
                        <a:t>коррекционно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 – развивающей работы с детьми. Зачисление детей на </a:t>
                      </a:r>
                      <a:r>
                        <a:rPr lang="ru-RU" sz="1200" dirty="0" err="1">
                          <a:latin typeface="Times New Roman" pitchFamily="18" charset="0"/>
                          <a:cs typeface="Times New Roman" pitchFamily="18" charset="0"/>
                        </a:rPr>
                        <a:t>коррекционно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 – развивающие  занятия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сентябрь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631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Комплектование подгрупп с учетом психологического развития, составление расписания и планов психологических занятий.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сентябрь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631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Ознакомление педагогов со списком детей, зачисленных на занятия и графиком проведения занятий.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сентябрь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январь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631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Подготовка методического материала для воспитателей по теме: «Скоро в школу или психологическая подготовка ребенка к обучению в школе».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сентябрь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631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Изучение медицинской документации детей, вновь принятых на психологические занятия и диагностику.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сентябрь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 январь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631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Составление психологических заключений и протоколов по результатам диагностики. Составление подгрупповых и индивидуальных планов </a:t>
                      </a:r>
                      <a:r>
                        <a:rPr lang="ru-RU" sz="1200" dirty="0" err="1">
                          <a:latin typeface="Times New Roman" pitchFamily="18" charset="0"/>
                          <a:cs typeface="Times New Roman" pitchFamily="18" charset="0"/>
                        </a:rPr>
                        <a:t>коррекционно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 – развивающей работы.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сентябрь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631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Составление графика посещения психологических занятий, циклограммы деятельности.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сентябрь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552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Создание папок – передвижек для воспитателей, по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вопросам 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развития и воспитания детей.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декабрь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190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Самообразование по теме «</a:t>
                      </a:r>
                      <a:r>
                        <a:rPr lang="ru-RU" sz="1200" dirty="0" err="1">
                          <a:latin typeface="Times New Roman" pitchFamily="18" charset="0"/>
                          <a:cs typeface="Times New Roman" pitchFamily="18" charset="0"/>
                        </a:rPr>
                        <a:t>Пескотерапия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 в работе с детьми дошкольного возраста».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- Получение новых знаний из методической литературы.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- Знакомство с опытом работы других специалистов.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- Сотрудничество, обмен опытом с коллегами.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в течение года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393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Создание предметно – развивающей среды в психологическом кабинете. Работа над пополнением методической базы кабинета,  изготовление наглядных и дидактических пособий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(«Домик 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эмоций», «Поезд» и др.).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в течение года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631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Создание компьютерных презентаций к занятиям с дошкольниками.  Продолжение работы по накоплению специальных компьютерных программ для коррекции психических процессов.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в течение года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631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Критический анализ результатов обследования, частичный анализ результатов </a:t>
                      </a:r>
                      <a:r>
                        <a:rPr lang="ru-RU" sz="1200" dirty="0" err="1">
                          <a:latin typeface="Times New Roman" pitchFamily="18" charset="0"/>
                          <a:cs typeface="Times New Roman" pitchFamily="18" charset="0"/>
                        </a:rPr>
                        <a:t>психолого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 – педагогического воздействия (</a:t>
                      </a:r>
                      <a:r>
                        <a:rPr lang="ru-RU" sz="1200" dirty="0" err="1">
                          <a:latin typeface="Times New Roman" pitchFamily="18" charset="0"/>
                          <a:cs typeface="Times New Roman" pitchFamily="18" charset="0"/>
                        </a:rPr>
                        <a:t>ПМПк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).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в течение года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798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Анализ </a:t>
                      </a:r>
                      <a:r>
                        <a:rPr lang="ru-RU" sz="1200" dirty="0" err="1">
                          <a:latin typeface="Times New Roman" pitchFamily="18" charset="0"/>
                          <a:cs typeface="Times New Roman" pitchFamily="18" charset="0"/>
                        </a:rPr>
                        <a:t>корекционно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 – психологической работы за год, определение целей и задач на следующий год.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июнь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190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Сдача отчета – анализа о проделанной работе руководителю районного методического объединения педагогов – психологов.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Посещение районных и городских мероприятий по повышению квалификации.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май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 течении года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freeppt.ru/Prew/NightOrhidSlaidPr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357158" y="1785926"/>
            <a:ext cx="800105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239000" cy="132018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План работы педагога-психолога составлен на основе документов: 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4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4348" y="4214818"/>
            <a:ext cx="1857388" cy="128588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ds159.pupils.ru/img_sad/ds159/6858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142984"/>
            <a:ext cx="7000924" cy="5143536"/>
          </a:xfrm>
          <a:prstGeom prst="rect">
            <a:avLst/>
          </a:prstGeom>
          <a:noFill/>
          <a:ln w="28575">
            <a:solidFill>
              <a:srgbClr val="7030A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7239000" cy="857256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100" dirty="0" smtClean="0"/>
              <a:t>Основные направления работы: </a:t>
            </a:r>
            <a:endParaRPr lang="ru-RU" sz="31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643050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Планируемые результаты: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Рисунок 5" descr="3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5720" y="4357694"/>
            <a:ext cx="2071702" cy="21431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Психодиагностическая деятельность.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568661"/>
          <a:ext cx="7715304" cy="518508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14446"/>
                <a:gridCol w="5214974"/>
                <a:gridCol w="1285884"/>
              </a:tblGrid>
              <a:tr h="3340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Категория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Содержание работы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Сроки выполнения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26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Работа с детьми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Наблюдение за детьми  в период адаптации к детскому саду.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Диагностика  готовности детей подготовительных групп  к обучению в школе.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Диагностика познавательной сферы детей 2 мл групп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Диагностика личностных особенностей детей, эмоционального состояния (по запросу).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Углубленная индивидуальная диагностика детей по запросам родителей.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Участие в работе </a:t>
                      </a:r>
                      <a:r>
                        <a:rPr lang="ru-RU" sz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ПМПк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 целью обеспечения </a:t>
                      </a:r>
                      <a:r>
                        <a:rPr lang="ru-RU" sz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диагностико-коррекционного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сопровождения детей с особыми образовательными возможностями.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сентябрь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сентябрь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октябрь-ноябрь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течение года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течение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года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течение года</a:t>
                      </a:r>
                    </a:p>
                  </a:txBody>
                  <a:tcPr marL="68580" marR="68580" marT="0" marB="0"/>
                </a:tc>
              </a:tr>
              <a:tr h="1072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Работа с педагогами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Экспресс-методика  по изучению социально-психологического климата в 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коллективе.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Проведение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анкетирования "Эмоциональное выгорание педагогов" </a:t>
                      </a:r>
                      <a:endParaRPr lang="ru-RU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(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тест В.В. 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Бойко)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       Психодиагностика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личности педагога.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январь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март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запросам</a:t>
                      </a:r>
                      <a:b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течение года</a:t>
                      </a:r>
                    </a:p>
                  </a:txBody>
                  <a:tcPr marL="68580" marR="68580" marT="0" marB="0"/>
                </a:tc>
              </a:tr>
              <a:tr h="8702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Работа с родителями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Анкетирование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"Адаптация ребенка к детскому саду".</a:t>
                      </a:r>
                    </a:p>
                    <a:p>
                      <a:pPr marL="2286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Анкетирование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«Готов ли ребенок к школе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?»</a:t>
                      </a:r>
                    </a:p>
                    <a:p>
                      <a:pPr marL="2286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Психодиагностика личности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родителей.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октябрь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ноябрь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запросам</a:t>
                      </a:r>
                      <a:b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течение года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>
            <a:normAutofit/>
          </a:bodyPr>
          <a:lstStyle/>
          <a:p>
            <a:r>
              <a:rPr lang="ru-RU" sz="2000" dirty="0" err="1" smtClean="0"/>
              <a:t>Коррекционно</a:t>
            </a:r>
            <a:r>
              <a:rPr lang="ru-RU" sz="2000" dirty="0" smtClean="0"/>
              <a:t> -  развивающая деятельность.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19" y="785795"/>
          <a:ext cx="7715304" cy="561831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94322"/>
                <a:gridCol w="5177411"/>
                <a:gridCol w="1243571"/>
              </a:tblGrid>
              <a:tr h="4881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/>
                        <a:t>Категория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/>
                        <a:t>Содержание работы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/>
                        <a:t>Сроки выполнения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936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Работа с детьми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Психологическое сопровождение процесса адаптации в младших группах.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Игры и упражнения направленные на развитие навыков общения, межличностных отношений и эмоциональной сферы в младшей группе.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Групповые коррекционно-развивающих занятия в старших группах (развитие у детей способности к эмоциональной регуляции собственного поведения, формирование психических новообразований и личностного роста ребёнка, развитие познавательных возможностей).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Групповые коррекционно-развивающих занятия в подготовительных группах (по  развитию уровня готовности к школе).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Индивидуальные развивающие занятия с детьми  подготовительных групп с низким уровнем развития.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Групповые </a:t>
                      </a:r>
                      <a:r>
                        <a:rPr lang="ru-RU" sz="1200" dirty="0" err="1">
                          <a:latin typeface="Times New Roman" pitchFamily="18" charset="0"/>
                          <a:cs typeface="Times New Roman" pitchFamily="18" charset="0"/>
                        </a:rPr>
                        <a:t>психокоррекционные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 занятия в сфере общения и поведения детей в старших и подготовительной группах.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Индивидуальные развивающие занятия с детьми по коррекции познавательной и эмоциональной  сферы.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Подвижные игры  на развитие коммуникативных и личностной сферы детей,   игры на формирование  произвольное поведение.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сентябрь-октябрь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октябрь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октябрь-апрель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октябрь- 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апрель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октябрь- апрель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октябрь- апрель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октябрь - ноябрь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июнь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425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Работа с педагогами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        В рамках «Недели психологии»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ноябрь 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840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Работа с родителями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Семинар -  практикум  с использование песочной терапии «Вместе с мамой!».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март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7239000" cy="357190"/>
          </a:xfrm>
        </p:spPr>
        <p:txBody>
          <a:bodyPr>
            <a:noAutofit/>
          </a:bodyPr>
          <a:lstStyle/>
          <a:p>
            <a:r>
              <a:rPr lang="ru-RU" sz="2000" dirty="0" smtClean="0"/>
              <a:t>Консультативная работа.</a:t>
            </a:r>
            <a:br>
              <a:rPr lang="ru-RU" sz="2000" dirty="0" smtClean="0"/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785813"/>
          <a:ext cx="7400948" cy="451408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85842"/>
                <a:gridCol w="5000660"/>
                <a:gridCol w="1214446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/>
                        <a:t>Категория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/>
                        <a:t>Содержание работы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/>
                        <a:t>Сроки выполнения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Работа с педагогами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>
                          <a:tab pos="457200" algn="l"/>
                        </a:tabLst>
                        <a:defRPr/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Консультации для воспитателей по результатам диагностики интеллектуального развития детей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>
                          <a:tab pos="457200" algn="l"/>
                        </a:tabLst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Групповая консультация для педагогов «Условия эмоционального благополучия детей в группе детского сада».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Групповая 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консультация педагогов младших групп «Как помочь ребенку в период адаптации?»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 err="1">
                          <a:latin typeface="Times New Roman" pitchFamily="18" charset="0"/>
                          <a:cs typeface="Times New Roman" pitchFamily="18" charset="0"/>
                        </a:rPr>
                        <a:t>Медико-психолого-педагогический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 консилиум по результатам диагностики психологической готовности к школе.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 err="1">
                          <a:latin typeface="Times New Roman" pitchFamily="18" charset="0"/>
                          <a:cs typeface="Times New Roman" pitchFamily="18" charset="0"/>
                        </a:rPr>
                        <a:t>Медико-психолого-педагогический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 консилиум по вопросам адаптации детей в детском саду.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Индивидуальные 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консультации для педагогов (по запросам).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сентябрь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сентябрь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октябрь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октябрь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октябрь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течение года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Работа с родителями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Групповая консультация для родителей  младших  групп "Ребенок поступает в детский сад".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Групповая консультация для родителей старших групп " Готовность детей к школе".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Групповая консультация для родителей «Роль взрослого в формировании у детей отзывчивого отношения к сверстникам в ситуации игрового взаимодействия».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 Индивидуальные консультации по запросам.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Индивидуальные консультации по результатам диагностики интеллектуального, психического развития и эмоциональной сферы ребенка.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сентябрь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март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апрель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течение года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в течение года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400948" cy="500066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/>
              <a:t>Психопрофилактическая и просветительская деятельность.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357158" y="1000108"/>
          <a:ext cx="7596190" cy="2857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94428"/>
                <a:gridCol w="5247405"/>
                <a:gridCol w="1254357"/>
              </a:tblGrid>
              <a:tr h="7702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/>
                        <a:t>Категория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/>
                        <a:t>Содержание работы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/>
                        <a:t>Сроки выполнения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0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Работа </a:t>
                      </a: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с детьми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7432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7432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Неделя 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психологии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ноябрь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3169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Работа с родителями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Оформление стенда "Уголок психолога"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2"/>
                        <a:tabLst>
                          <a:tab pos="457200" algn="l"/>
                        </a:tabLs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Выдача 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книг из психологической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библиотеки.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2"/>
                        <a:tabLst>
                          <a:tab pos="457200" algn="l"/>
                        </a:tabLs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Участие 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в родительских собраниях по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вопросам 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развития, воспитания и обучения детей (по запросу).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в течение года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в течение года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в течение года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304</TotalTime>
  <Words>945</Words>
  <PresentationFormat>Экран (4:3)</PresentationFormat>
  <Paragraphs>188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Перспективный план</vt:lpstr>
      <vt:lpstr>  План работы педагога-психолога составлен на основе документов: </vt:lpstr>
      <vt:lpstr>Слайд 3</vt:lpstr>
      <vt:lpstr>Основные направления работы: </vt:lpstr>
      <vt:lpstr>Планируемые результаты: </vt:lpstr>
      <vt:lpstr>Психодиагностическая деятельность. </vt:lpstr>
      <vt:lpstr>Коррекционно -  развивающая деятельность. </vt:lpstr>
      <vt:lpstr>Консультативная работа. </vt:lpstr>
      <vt:lpstr>Психопрофилактическая и просветительская деятельность.</vt:lpstr>
      <vt:lpstr>Методическая работа.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Перспективный план</dc:title>
  <dc:creator>Психолог</dc:creator>
  <cp:lastModifiedBy>Психолог</cp:lastModifiedBy>
  <cp:revision>16</cp:revision>
  <dcterms:created xsi:type="dcterms:W3CDTF">2015-09-01T03:06:12Z</dcterms:created>
  <dcterms:modified xsi:type="dcterms:W3CDTF">2015-09-02T11:13:43Z</dcterms:modified>
</cp:coreProperties>
</file>