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FFFF66"/>
    <a:srgbClr val="BCE292"/>
    <a:srgbClr val="66FF99"/>
    <a:srgbClr val="800000"/>
    <a:srgbClr val="993300"/>
    <a:srgbClr val="F2A150"/>
    <a:srgbClr val="FFFF99"/>
    <a:srgbClr val="ECFB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49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E69E8-FC91-4B5E-A3C4-C6373E988FCD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68A4D-FD29-4F22-B1F3-B444753F1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8A4D-FD29-4F22-B1F3-B444753F10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8A4D-FD29-4F22-B1F3-B444753F10F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908720"/>
            <a:ext cx="8572560" cy="3896166"/>
            <a:chOff x="1115616" y="2146448"/>
            <a:chExt cx="7165477" cy="324648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8463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307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479635" y="-248452"/>
            <a:ext cx="1847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94565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algn="ctr">
              <a:lnSpc>
                <a:spcPct val="200000"/>
              </a:lnSpc>
            </a:pPr>
            <a:endParaRPr lang="ru-RU" sz="20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28600" algn="ctr">
              <a:lnSpc>
                <a:spcPct val="200000"/>
              </a:lnSpc>
            </a:pPr>
            <a:endParaRPr lang="ru-RU" sz="20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2286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Мотивация педагогов </a:t>
            </a:r>
          </a:p>
          <a:p>
            <a:pPr marL="0" marR="0" lvl="0" indent="2286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как средство повышения эффективности деятельности образовательного учреждения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F07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041659" y="4797152"/>
            <a:ext cx="490525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Мартынова Светлана Петровна, 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      старший воспитатель 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МАДОУ «Детский сад № 17» 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                  г. Хабаровска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Организационно-педагогические условия, 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обеспечивающие благоприятную мотивационную среду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276872"/>
            <a:ext cx="2736304" cy="4248472"/>
          </a:xfrm>
          <a:prstGeom prst="rect">
            <a:avLst/>
          </a:prstGeom>
          <a:solidFill>
            <a:srgbClr val="99FFCC"/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Саморазвитие лидерской </a:t>
            </a:r>
            <a:r>
              <a:rPr lang="ru-RU" sz="2300" b="1" dirty="0" smtClean="0"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компетентности </a:t>
            </a:r>
            <a:r>
              <a:rPr lang="ru-RU" b="1" dirty="0" smtClean="0"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руководителя</a:t>
            </a:r>
          </a:p>
          <a:p>
            <a:pPr algn="ctr"/>
            <a:endParaRPr lang="ru-RU" b="1" dirty="0" smtClean="0">
              <a:solidFill>
                <a:srgbClr val="0F07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i="1" dirty="0" smtClean="0">
                <a:solidFill>
                  <a:srgbClr val="000099"/>
                </a:solidFill>
              </a:rPr>
              <a:t>(знание стратегии развития образования, повышение эффективности управления, поддержка инновационных процессов)</a:t>
            </a:r>
          </a:p>
          <a:p>
            <a:pPr algn="ctr"/>
            <a:endParaRPr lang="ru-RU" sz="2400" dirty="0">
              <a:solidFill>
                <a:srgbClr val="0F07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2276872"/>
            <a:ext cx="2808312" cy="4248472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Формирование профессиональной управленческой команды</a:t>
            </a:r>
          </a:p>
          <a:p>
            <a:pPr algn="ctr"/>
            <a:r>
              <a:rPr lang="ru-RU" b="1" i="1" dirty="0" smtClean="0">
                <a:solidFill>
                  <a:srgbClr val="000099"/>
                </a:solidFill>
              </a:rPr>
              <a:t>(сплоченность, сработанность команды, поддерживающая благоприятный эмоциональный климат, умение работать продуктивно)</a:t>
            </a:r>
            <a:endParaRPr lang="ru-RU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2276872"/>
            <a:ext cx="2843808" cy="4248472"/>
          </a:xfrm>
          <a:prstGeom prst="rect">
            <a:avLst/>
          </a:prstGeom>
          <a:solidFill>
            <a:srgbClr val="33CCFF"/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Создание мотивационной среды</a:t>
            </a:r>
          </a:p>
          <a:p>
            <a:pPr algn="ctr"/>
            <a:r>
              <a:rPr lang="ru-RU" b="1" i="1" dirty="0" smtClean="0">
                <a:solidFill>
                  <a:srgbClr val="000099"/>
                </a:solidFill>
              </a:rPr>
              <a:t>(психологическое сопровождение профессионального развития педагогов, обновление и развитие системы повышения квалификации педагогов, планирование профессиональной карьеры педагогов)</a:t>
            </a:r>
            <a:endParaRPr lang="ru-RU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 rot="17867975">
            <a:off x="1506976" y="1345763"/>
            <a:ext cx="1210246" cy="638079"/>
          </a:xfrm>
          <a:prstGeom prst="leftArrow">
            <a:avLst>
              <a:gd name="adj1" fmla="val 32310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4343319">
            <a:off x="6430389" y="1302105"/>
            <a:ext cx="1323784" cy="717578"/>
          </a:xfrm>
          <a:prstGeom prst="leftArrow">
            <a:avLst>
              <a:gd name="adj1" fmla="val 32310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16200000">
            <a:off x="3923930" y="1268759"/>
            <a:ext cx="1152127" cy="720082"/>
          </a:xfrm>
          <a:prstGeom prst="leftArrow">
            <a:avLst>
              <a:gd name="adj1" fmla="val 32310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Модель системы мотивации и стимулирования педагогов в ДОУ</a:t>
            </a:r>
            <a:endParaRPr lang="ru-RU" sz="24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24744"/>
            <a:ext cx="1728192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КОНЦЕПЦИЯ МОДЕЛИ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420888"/>
            <a:ext cx="1763688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ПРИНЦИПЫ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717032"/>
            <a:ext cx="1944216" cy="11521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ТЕХНОЛОГИЯ ПОСТРОЕНИЯ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013176"/>
            <a:ext cx="1656184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СТИМУЛЫ ПРОФЕССИО-НАЛЬНОГО РАЗВИТИЯ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63688" y="1124744"/>
            <a:ext cx="7380312" cy="11521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-В соответствии с стратегией развития ОО.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-Разработка и внедрение как материальных, так и нематериальных компонентов мотивации и стимулирования.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-Использование современных технологий управления.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420888"/>
            <a:ext cx="7380312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-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-Системность                                            - Гибкость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-Последовательность                              - Эффективность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-Организованность                                    - Наличие обратной связи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-Результативность</a:t>
            </a:r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3717032"/>
            <a:ext cx="7380312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-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-Стимулы профессионального развития педагогов.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-Система повышения профессионального уровня педагогов.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Сопровождение молодых специалистов.</a:t>
            </a:r>
          </a:p>
          <a:p>
            <a:pPr>
              <a:buFontTx/>
              <a:buChar char="-"/>
            </a:pP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Портфолио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профессионального мастерства.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5013176"/>
            <a:ext cx="7452320" cy="1440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-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Мотивы саморазвития, реализации себя, самоутверждения, причастности к делам коллектива.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Вознаграждения, которые могут использоваться за эффективное профессиональное развитие (авторские программы, КПК, КПП,  методическая работа, обобщение опыта, творческие группы…)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88640"/>
            <a:ext cx="1619672" cy="1512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ПОВЫШЕНИЯ ПРОФ.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72816"/>
            <a:ext cx="1547664" cy="13681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ПОРТФОЛИО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212976"/>
            <a:ext cx="1547664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581128"/>
            <a:ext cx="1547664" cy="18722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КАЧЕСТВА РЕАЛИЗАЦИИ ПРОГРАММЫ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596336" cy="1503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Самообразование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самосовершенствование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педагогов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Педагогический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совет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, МО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, Семинар , Творческие ,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Проблемные группы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-Курсовая подготовка, профессиональная переподготовка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-Аттестация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1772816"/>
            <a:ext cx="7596336" cy="13681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-Общие сведения о педагоге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-Результаты  педагогической деятельности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-Научно-методическая работа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-Обобщение опыта работы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47664" y="3212976"/>
            <a:ext cx="7596336" cy="12961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Улучшение качества образовательного процесса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-Карьерный рост(как горизонтального, так и вертикального)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-Рост профессионального мастерства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4581128"/>
            <a:ext cx="7596336" cy="1944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-Критерии оценки результативности деятельности сотрудников для начисления стимулирующей части заработной платы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-Высокий квалификационный уровень педагогов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-Личные достижения педагогов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-Разработана Программа «Работа с кадрами»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-Достижения ДОУ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Стабильность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работы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педагогического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коллектива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2025">
            <a:off x="7740352" y="5157192"/>
            <a:ext cx="1189289" cy="119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Задача современного руководителя ОУ -</a:t>
            </a: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достижение целей образовательного процесса</a:t>
            </a:r>
            <a:endParaRPr lang="ru-RU" sz="32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268760"/>
            <a:ext cx="8784976" cy="4968552"/>
          </a:xfrm>
          <a:prstGeom prst="roundRect">
            <a:avLst/>
          </a:prstGeom>
          <a:gradFill flip="none" rotWithShape="1">
            <a:gsLst>
              <a:gs pos="0">
                <a:srgbClr val="9ACDFC">
                  <a:tint val="66000"/>
                  <a:satMod val="160000"/>
                </a:srgbClr>
              </a:gs>
              <a:gs pos="50000">
                <a:srgbClr val="9ACDFC">
                  <a:tint val="44500"/>
                  <a:satMod val="160000"/>
                </a:srgbClr>
              </a:gs>
              <a:gs pos="100000">
                <a:srgbClr val="9ACDFC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6DB7F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608537"/>
            <a:ext cx="86409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F07B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F07B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B058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Грамотно выстроенная система действий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B058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по мотивации профессионального развития педагогов,</a:t>
            </a:r>
            <a:r>
              <a:rPr kumimoji="0" lang="ru-RU" sz="2800" b="1" u="none" strike="noStrike" cap="none" normalizeH="0" dirty="0" smtClean="0">
                <a:ln>
                  <a:noFill/>
                </a:ln>
                <a:solidFill>
                  <a:srgbClr val="0B058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B058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использование разнообразных методов стимулирования в полной мере будут способствовать формированию профессиональных кадров,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B058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что, несомненно, является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B058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средством эффективности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B058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деятельности, успеха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B058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образовательного учреждения.</a:t>
            </a:r>
          </a:p>
        </p:txBody>
      </p:sp>
      <p:pic>
        <p:nvPicPr>
          <p:cNvPr id="28674" name="Picture 2" descr="C:\Users\Km\Downloads\moskva-kak_dostich_uspeha_41127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2944" y="3802639"/>
            <a:ext cx="2529536" cy="1897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0889"/>
            <a:ext cx="8748464" cy="3168352"/>
          </a:xfrm>
          <a:ln>
            <a:solidFill>
              <a:schemeClr val="bg1"/>
            </a:solidFill>
          </a:ln>
        </p:spPr>
        <p:txBody>
          <a:bodyPr/>
          <a:lstStyle/>
          <a:p>
            <a:pPr algn="r">
              <a:buNone/>
            </a:pPr>
            <a:r>
              <a:rPr lang="ru-RU" sz="2800" dirty="0" smtClean="0">
                <a:solidFill>
                  <a:srgbClr val="800000"/>
                </a:solidFill>
                <a:latin typeface="Georgia" pitchFamily="18" charset="0"/>
              </a:rPr>
              <a:t>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76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C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800" b="1" dirty="0" smtClean="0">
                <a:solidFill>
                  <a:srgbClr val="CC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rgbClr val="CC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«Мотивация педагогов как средство повышения эффективности деятельности образовательного учреждения».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endParaRPr lang="ru-RU" dirty="0"/>
          </a:p>
        </p:txBody>
      </p:sp>
      <p:sp>
        <p:nvSpPr>
          <p:cNvPr id="6" name="Блок-схема: документ 5"/>
          <p:cNvSpPr/>
          <p:nvPr/>
        </p:nvSpPr>
        <p:spPr>
          <a:xfrm flipH="1">
            <a:off x="395536" y="2492896"/>
            <a:ext cx="8244408" cy="3456384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Georgia" pitchFamily="18" charset="0"/>
              </a:rPr>
              <a:t>«Единственная  возможность    </a:t>
            </a:r>
          </a:p>
          <a:p>
            <a:pPr algn="r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Georgia" pitchFamily="18" charset="0"/>
              </a:rPr>
              <a:t>заставить человека  сделать  что-либо       </a:t>
            </a:r>
          </a:p>
          <a:p>
            <a:pPr algn="r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Georgia" pitchFamily="18" charset="0"/>
              </a:rPr>
              <a:t> – это сделать  так,                                 </a:t>
            </a:r>
          </a:p>
          <a:p>
            <a:pPr algn="r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Georgia" pitchFamily="18" charset="0"/>
              </a:rPr>
              <a:t>чтобы он  </a:t>
            </a:r>
            <a:r>
              <a:rPr lang="ru-RU" sz="2600" b="1" i="1" u="sng" dirty="0" smtClean="0">
                <a:solidFill>
                  <a:srgbClr val="800000"/>
                </a:solidFill>
                <a:latin typeface="Georgia" pitchFamily="18" charset="0"/>
              </a:rPr>
              <a:t>сам</a:t>
            </a:r>
            <a:r>
              <a:rPr lang="ru-RU" sz="2600" b="1" i="1" dirty="0" smtClean="0">
                <a:solidFill>
                  <a:srgbClr val="800000"/>
                </a:solidFill>
                <a:latin typeface="Georgia" pitchFamily="18" charset="0"/>
              </a:rPr>
              <a:t> захотел сделать  это»</a:t>
            </a:r>
          </a:p>
          <a:p>
            <a:pPr algn="r">
              <a:buNone/>
            </a:pPr>
            <a:endParaRPr lang="ru-RU" dirty="0" smtClean="0">
              <a:solidFill>
                <a:srgbClr val="800000"/>
              </a:solidFill>
              <a:latin typeface="Georgia" pitchFamily="18" charset="0"/>
            </a:endParaRPr>
          </a:p>
          <a:p>
            <a:pPr algn="r">
              <a:buNone/>
            </a:pPr>
            <a:endParaRPr lang="ru-RU" dirty="0" smtClean="0">
              <a:solidFill>
                <a:srgbClr val="800000"/>
              </a:solidFill>
              <a:latin typeface="Georgia" pitchFamily="18" charset="0"/>
            </a:endParaRPr>
          </a:p>
          <a:p>
            <a:pPr algn="r">
              <a:buNone/>
            </a:pPr>
            <a:r>
              <a:rPr lang="ru-RU" dirty="0" smtClean="0">
                <a:solidFill>
                  <a:srgbClr val="800000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rgbClr val="800000"/>
                </a:solidFill>
                <a:latin typeface="Georgia" pitchFamily="18" charset="0"/>
              </a:rPr>
              <a:t>Дейл Карнеги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-85962"/>
            <a:ext cx="871296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темы исследования обусловлена существенными изменениями, происходящими в системе дошкольного образования.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Необходимым условием модернизации является повышение профессионального уровня педагогов и формирование педагогического корпуса, соответствующего запросам современным требованиям.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54588043_mi_otkrilis_navo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5013176"/>
            <a:ext cx="1906393" cy="14987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Объект исследования: </a:t>
            </a:r>
            <a:r>
              <a:rPr lang="ru-RU" sz="2800" b="1" dirty="0" smtClean="0">
                <a:solidFill>
                  <a:srgbClr val="000099"/>
                </a:solidFill>
              </a:rPr>
              <a:t/>
            </a:r>
            <a:br>
              <a:rPr lang="ru-RU" sz="2800" b="1" dirty="0" smtClean="0">
                <a:solidFill>
                  <a:srgbClr val="000099"/>
                </a:solidFill>
              </a:rPr>
            </a:br>
            <a:r>
              <a:rPr lang="ru-RU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система мотивации профессионального роста педагогов образовательного учреждения на примере МАДОУ «Детский сад № 17»</a:t>
            </a:r>
            <a:br>
              <a:rPr lang="ru-RU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800" b="1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068960"/>
            <a:ext cx="8507288" cy="305720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Предмет исследования: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комплекс механизмов и инструментов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управления профессиональной мотивацией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педагогического коллектива.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964488" cy="1340768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   </a:t>
            </a:r>
            <a:r>
              <a:rPr lang="ru-RU" sz="3200" b="1" dirty="0" smtClean="0">
                <a:solidFill>
                  <a:srgbClr val="0F07B1"/>
                </a:solidFill>
              </a:rPr>
              <a:t>Разработка модели руководства мотивацией     профессионального развития педагогов дошкольной организации.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60851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000" b="1" dirty="0" smtClean="0">
                <a:solidFill>
                  <a:srgbClr val="000099"/>
                </a:solidFill>
              </a:rPr>
              <a:t>Изучить понятие и особенности мотивации профессионального развития педагогов ОО.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Рассмотреть основные формы и методы              мотивации  педагогов ОО.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Провести анализ факторов, мотивирующих           педагогов к эффективной работе.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Разработать модель руководства мотивацией профессионального развития. </a:t>
            </a:r>
            <a:endParaRPr lang="ru-RU" sz="3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357158" y="1916832"/>
            <a:ext cx="8358247" cy="3763977"/>
            <a:chOff x="607288" y="-815361"/>
            <a:chExt cx="7925152" cy="560800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550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2699547" y="4196516"/>
              <a:ext cx="3628503" cy="59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ru-RU" sz="2000" b="1" dirty="0">
                <a:solidFill>
                  <a:prstClr val="black"/>
                </a:solidFill>
                <a:latin typeface="Monotype Corsiva" pitchFamily="66" charset="0"/>
              </a:endParaRPr>
            </a:p>
          </p:txBody>
        </p:sp>
      </p:grp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512" y="63543"/>
            <a:ext cx="896448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Мотивация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это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совокупность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внутренних и внешних движущих сил, которые побуждают человека к деятельности, задают границы и формы деятельности и придают этой деятельности направленность, ориентированную на достижение определенных целей.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9512" y="3021581"/>
            <a:ext cx="871296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Мотивация профессионального развития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процесс побуждения педагога к активной педагогической деятельности, направленной на получение нового качественного результата и сфокусированной на достижении личного смысла в профессии.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267744" y="188640"/>
            <a:ext cx="5544616" cy="1656184"/>
          </a:xfrm>
          <a:prstGeom prst="ellipse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стимулирования мотивации</a:t>
            </a:r>
            <a:endParaRPr lang="ru-RU" sz="2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395536" y="1916832"/>
            <a:ext cx="3384376" cy="1440160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Материальные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>
            <a:off x="5327576" y="2060848"/>
            <a:ext cx="3636912" cy="1296144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Нематериальные, духовные</a:t>
            </a:r>
            <a:endParaRPr lang="ru-RU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4005064"/>
            <a:ext cx="2808312" cy="10801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Материально-денежные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5013176"/>
            <a:ext cx="2880320" cy="1080120"/>
          </a:xfrm>
          <a:prstGeom prst="roundRect">
            <a:avLst/>
          </a:prstGeom>
          <a:solidFill>
            <a:srgbClr val="51D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Социальные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4005064"/>
            <a:ext cx="2808312" cy="1080120"/>
          </a:xfrm>
          <a:prstGeom prst="roundRect">
            <a:avLst/>
          </a:prstGeom>
          <a:solidFill>
            <a:srgbClr val="FFBD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Моральные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267744" y="1484784"/>
            <a:ext cx="504056" cy="360040"/>
          </a:xfrm>
          <a:prstGeom prst="straightConnector1">
            <a:avLst/>
          </a:prstGeom>
          <a:ln w="38100">
            <a:solidFill>
              <a:srgbClr val="0F07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804248" y="1700808"/>
            <a:ext cx="648072" cy="288032"/>
          </a:xfrm>
          <a:prstGeom prst="straightConnector1">
            <a:avLst/>
          </a:prstGeom>
          <a:ln w="38100">
            <a:solidFill>
              <a:srgbClr val="0F07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195736" y="3284984"/>
            <a:ext cx="72008" cy="720080"/>
          </a:xfrm>
          <a:prstGeom prst="straightConnector1">
            <a:avLst/>
          </a:prstGeom>
          <a:ln w="38100">
            <a:solidFill>
              <a:srgbClr val="0F07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43808" y="3140968"/>
            <a:ext cx="1296144" cy="1800200"/>
          </a:xfrm>
          <a:prstGeom prst="straightConnector1">
            <a:avLst/>
          </a:prstGeom>
          <a:ln w="38100">
            <a:solidFill>
              <a:srgbClr val="0F07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6876256" y="3284984"/>
            <a:ext cx="72008" cy="720080"/>
          </a:xfrm>
          <a:prstGeom prst="straightConnector1">
            <a:avLst/>
          </a:prstGeom>
          <a:ln w="38100">
            <a:solidFill>
              <a:srgbClr val="0F07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148064" y="3140968"/>
            <a:ext cx="864096" cy="1800200"/>
          </a:xfrm>
          <a:prstGeom prst="straightConnector1">
            <a:avLst/>
          </a:prstGeom>
          <a:ln w="38100">
            <a:solidFill>
              <a:srgbClr val="0F07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Методы мотивации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268760"/>
            <a:ext cx="2880320" cy="489654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 smtClean="0">
              <a:ln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n/>
              <a:latin typeface="Calibri" pitchFamily="34" charset="0"/>
              <a:ea typeface="Tahoma" pitchFamily="34" charset="0"/>
              <a:cs typeface="Times New Roman" pitchFamily="18" charset="0"/>
            </a:endParaRPr>
          </a:p>
          <a:p>
            <a:pPr lvl="0"/>
            <a:endParaRPr lang="ru-RU" b="1" dirty="0" smtClean="0">
              <a:ln/>
              <a:solidFill>
                <a:schemeClr val="accent1">
                  <a:lumMod val="50000"/>
                </a:schemeClr>
              </a:solidFill>
              <a:latin typeface="Calibri" pitchFamily="34" charset="0"/>
              <a:ea typeface="Tahoma" pitchFamily="34" charset="0"/>
              <a:cs typeface="Times New Roman" pitchFamily="18" charset="0"/>
            </a:endParaRPr>
          </a:p>
          <a:p>
            <a:pPr lvl="0"/>
            <a:endParaRPr lang="ru-RU" b="1" dirty="0" smtClean="0">
              <a:ln/>
              <a:solidFill>
                <a:schemeClr val="accent1">
                  <a:lumMod val="50000"/>
                </a:schemeClr>
              </a:solidFill>
              <a:latin typeface="Calibri" pitchFamily="34" charset="0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ru-RU" sz="1700" b="1" dirty="0" smtClean="0">
                <a:ln/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Административные</a:t>
            </a:r>
            <a:endParaRPr lang="ru-RU" sz="1700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1268760"/>
            <a:ext cx="2736304" cy="48965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lang="ru-RU" b="1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кономические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2160" y="1268760"/>
            <a:ext cx="2736304" cy="48965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 smtClean="0">
              <a:ln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n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n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Социально-психологические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7544" y="1412776"/>
            <a:ext cx="2376264" cy="2232248"/>
          </a:xfrm>
          <a:prstGeom prst="ellipse">
            <a:avLst/>
          </a:prstGeom>
          <a:solidFill>
            <a:srgbClr val="FEF6F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19872" y="1484784"/>
            <a:ext cx="2376264" cy="2232248"/>
          </a:xfrm>
          <a:prstGeom prst="ellipse">
            <a:avLst/>
          </a:prstGeom>
          <a:solidFill>
            <a:srgbClr val="FEF6F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228184" y="1484784"/>
            <a:ext cx="2376264" cy="2232248"/>
          </a:xfrm>
          <a:prstGeom prst="ellipse">
            <a:avLst/>
          </a:prstGeom>
          <a:solidFill>
            <a:srgbClr val="FEF6F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14573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844824"/>
            <a:ext cx="1656184" cy="1518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902968"/>
            <a:ext cx="1799654" cy="145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Двойная стрелка влево/вправо 14"/>
          <p:cNvSpPr/>
          <p:nvPr/>
        </p:nvSpPr>
        <p:spPr>
          <a:xfrm>
            <a:off x="683568" y="4797152"/>
            <a:ext cx="7848872" cy="1080120"/>
          </a:xfrm>
          <a:prstGeom prst="leftRightArrow">
            <a:avLst/>
          </a:prstGeom>
          <a:solidFill>
            <a:srgbClr val="FFFF6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332656"/>
            <a:ext cx="8136904" cy="1152128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«Мотивы педагогической профессии» </a:t>
            </a:r>
            <a:endParaRPr lang="ru-RU" sz="2800" dirty="0">
              <a:solidFill>
                <a:srgbClr val="0F07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136904" cy="1143000"/>
          </a:xfrm>
          <a:prstGeom prst="roundRect">
            <a:avLst/>
          </a:prstGeom>
          <a:solidFill>
            <a:srgbClr val="99FF6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«Мотивация к труду»</a:t>
            </a:r>
            <a:endParaRPr lang="ru-RU" sz="2800" b="1" i="1" dirty="0">
              <a:solidFill>
                <a:srgbClr val="0F07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3284984"/>
            <a:ext cx="8136904" cy="1224136"/>
          </a:xfrm>
          <a:prstGeom prst="roundRect">
            <a:avLst/>
          </a:prstGeom>
          <a:solidFill>
            <a:srgbClr val="66FFFF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«Выявление способности педагога к профессиональному развитию» </a:t>
            </a:r>
            <a:endParaRPr lang="ru-RU" sz="2400" b="1" i="1" dirty="0">
              <a:solidFill>
                <a:srgbClr val="0F07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2" y="5013176"/>
            <a:ext cx="8136904" cy="1224136"/>
          </a:xfrm>
          <a:prstGeom prst="roundRect">
            <a:avLst/>
          </a:prstGeom>
          <a:solidFill>
            <a:srgbClr val="FFCCFF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«Факторы, стимулирующие обучение и препятствующие развитию  и саморазвитию педагога"</a:t>
            </a:r>
            <a:endParaRPr lang="ru-RU" sz="2400" b="1" i="1" dirty="0">
              <a:solidFill>
                <a:srgbClr val="0F07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Особенности мотивации профессионального развития педагогов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ru-RU" sz="30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усиление личностного смысла профессионального развития педагогов путем определения притягательного смысла и значимости самой профессии;</a:t>
            </a:r>
          </a:p>
          <a:p>
            <a:pPr lvl="0"/>
            <a:r>
              <a:rPr lang="ru-RU" sz="30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поиск и внедрение новых механизмов мотивации профессионального развития педагогов</a:t>
            </a:r>
          </a:p>
          <a:p>
            <a:pPr lvl="0"/>
            <a:r>
              <a:rPr lang="ru-RU" sz="30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изменение роли руководителя в мотивации профессионального развития педагогов.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626</Words>
  <Application>Microsoft Office PowerPoint</Application>
  <PresentationFormat>Экран (4:3)</PresentationFormat>
  <Paragraphs>132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 Объект исследования:  система мотивации профессионального роста педагогов образовательного учреждения на примере МАДОУ «Детский сад № 17» </vt:lpstr>
      <vt:lpstr>  Цель:    Разработка модели руководства мотивацией     профессионального развития педагогов дошкольной организации. </vt:lpstr>
      <vt:lpstr>Слайд 5</vt:lpstr>
      <vt:lpstr> </vt:lpstr>
      <vt:lpstr>Методы мотивации</vt:lpstr>
      <vt:lpstr>«Мотивация к труду»</vt:lpstr>
      <vt:lpstr>Особенности мотивации профессионального развития педагогов </vt:lpstr>
      <vt:lpstr>Организационно-педагогические условия,  обеспечивающие благоприятную мотивационную среду </vt:lpstr>
      <vt:lpstr>Модель системы мотивации и стимулирования педагогов в ДОУ</vt:lpstr>
      <vt:lpstr>-Самообразование и самосовершенствование педагогов -Педагогический совет, МО, Семинар , Творческие ,    Проблемные группы -Курсовая подготовка, профессиональная переподготовка -Аттестация</vt:lpstr>
      <vt:lpstr>Задача современного руководителя ОУ -достижение целей образовательного процесса</vt:lpstr>
      <vt:lpstr> «Мотивация педагогов как средство повышения эффективности деятельности образовательного учреждения».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Km</cp:lastModifiedBy>
  <cp:revision>58</cp:revision>
  <dcterms:created xsi:type="dcterms:W3CDTF">2014-06-24T15:51:35Z</dcterms:created>
  <dcterms:modified xsi:type="dcterms:W3CDTF">2015-08-31T10:37:11Z</dcterms:modified>
</cp:coreProperties>
</file>