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57" r:id="rId7"/>
    <p:sldId id="259" r:id="rId8"/>
    <p:sldId id="265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C40B-014E-441F-9B0C-691A691C412F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6965-3A8B-4C1A-9C74-94301D489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99598-324E-45C7-AC22-5658CA48A090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8E73-EC6A-48B7-8F9F-EAFBEE9F3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407B3-9D9F-4A77-A336-88758CE6894C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FE61-619D-45E7-925F-A9E063F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CA32-3C04-49A7-A353-BF0559BB2B64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A56F-6FA1-4406-AAF8-F2859C525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F7D7-2D5D-4E4E-8C4D-308678DC0C55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7C86-E890-4D8F-8A84-9068E6B68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A906-54F4-48DE-9BFF-88227FCEC58F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C736-C0BC-48C3-8293-01818A207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047B-9A31-449B-AD9E-CD20CAC88541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F38B-0F1A-4B2C-990B-9F75B1334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6AF0-76A8-4D18-9534-EE1F31DCBB62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2E7C-C957-442D-AC2A-429C95E13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1C65-117A-402E-9418-4247117F32D5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2647-391B-4F72-802C-BEC5CDA48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FED6-9F04-4F91-9A83-E90AB39699F7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156E-8EC2-4BAA-A011-04307E887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9437-12A3-4273-BCD1-0304ACBDF6B2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427B-0345-4844-A213-9E9942777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EB52A5-DA65-40DF-8358-94FA0AC7269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40F35-F8C2-4842-959C-33D29F74C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 descr="http://player.myshared.ru/44051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2016125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215968"/>
                </a:solidFill>
                <a:latin typeface="Comic Sans MS" pitchFamily="66" charset="0"/>
              </a:rPr>
              <a:t>«</a:t>
            </a:r>
            <a:r>
              <a:rPr lang="ru-RU" sz="3600" b="1" smtClean="0">
                <a:solidFill>
                  <a:srgbClr val="215968"/>
                </a:solidFill>
                <a:latin typeface="Arial" charset="0"/>
              </a:rPr>
              <a:t>Современные концепции и методы обучения музыке в общеобразовательной школе</a:t>
            </a:r>
            <a:r>
              <a:rPr lang="ru-RU" sz="3600" b="1" smtClean="0">
                <a:solidFill>
                  <a:srgbClr val="215968"/>
                </a:solidFill>
                <a:latin typeface="Comic Sans MS" pitchFamily="66" charset="0"/>
              </a:rPr>
              <a:t>»</a:t>
            </a: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371600" y="2852738"/>
            <a:ext cx="6400800" cy="2786062"/>
          </a:xfrm>
        </p:spPr>
        <p:txBody>
          <a:bodyPr>
            <a:noAutofit/>
          </a:bodyPr>
          <a:lstStyle/>
          <a:p>
            <a:pPr algn="r"/>
            <a:endParaRPr lang="ru-RU" sz="2800" b="1" smtClean="0">
              <a:solidFill>
                <a:srgbClr val="632523"/>
              </a:solidFill>
              <a:latin typeface="Comic Sans MS" pitchFamily="66" charset="0"/>
            </a:endParaRPr>
          </a:p>
          <a:p>
            <a:pPr algn="r"/>
            <a:r>
              <a:rPr lang="ru-RU" sz="2400" b="1" smtClean="0">
                <a:solidFill>
                  <a:srgbClr val="632523"/>
                </a:solidFill>
                <a:latin typeface="Comic Sans MS" pitchFamily="66" charset="0"/>
              </a:rPr>
              <a:t>Учитель музыки </a:t>
            </a:r>
          </a:p>
          <a:p>
            <a:pPr algn="r"/>
            <a:r>
              <a:rPr lang="ru-RU" sz="2400" b="1" smtClean="0">
                <a:solidFill>
                  <a:srgbClr val="632523"/>
                </a:solidFill>
                <a:latin typeface="Comic Sans MS" pitchFamily="66" charset="0"/>
              </a:rPr>
              <a:t>высшей категории</a:t>
            </a:r>
          </a:p>
          <a:p>
            <a:pPr algn="r"/>
            <a:r>
              <a:rPr lang="ru-RU" sz="2800" b="1" smtClean="0">
                <a:solidFill>
                  <a:srgbClr val="632523"/>
                </a:solidFill>
                <a:latin typeface="Comic Sans MS" pitchFamily="66" charset="0"/>
              </a:rPr>
              <a:t>Шлычкина С.Г.</a:t>
            </a:r>
            <a:endParaRPr lang="ru-RU" sz="2800" b="1" smtClean="0">
              <a:solidFill>
                <a:srgbClr val="632523"/>
              </a:solidFill>
              <a:latin typeface="Arial" charset="0"/>
            </a:endParaRPr>
          </a:p>
          <a:p>
            <a:pPr algn="r"/>
            <a:r>
              <a:rPr lang="ru-RU" sz="2000" b="1" smtClean="0">
                <a:solidFill>
                  <a:srgbClr val="632523"/>
                </a:solidFill>
                <a:latin typeface="Comic Sans MS" pitchFamily="66" charset="0"/>
              </a:rPr>
              <a:t>ИПК ПК 2014г. </a:t>
            </a:r>
          </a:p>
          <a:p>
            <a:pPr algn="r"/>
            <a:r>
              <a:rPr lang="ru-RU" sz="2000" b="1" smtClean="0">
                <a:solidFill>
                  <a:srgbClr val="632523"/>
                </a:solidFill>
                <a:latin typeface="Comic Sans MS" pitchFamily="66" charset="0"/>
              </a:rPr>
              <a:t>Областные курсы учителей музыки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http://player.myshared.ru/44051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5314950"/>
          </a:xfrm>
        </p:spPr>
        <p:txBody>
          <a:bodyPr>
            <a:normAutofit/>
          </a:bodyPr>
          <a:lstStyle/>
          <a:p>
            <a:pPr algn="l"/>
            <a:r>
              <a:rPr lang="ru-RU" sz="1800" b="1" i="1" smtClean="0">
                <a:solidFill>
                  <a:schemeClr val="folHlink"/>
                </a:solidFill>
              </a:rPr>
              <a:t>Нам не дано предугадать,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Как наше слово отзовется.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Посеять в душах благодать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Увы, не всякий раз дается.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Но мы обязаны мечтать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О дивном времени, о веке,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Когда цветком прекрасным стать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Сумеет личность человека.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И мы обязаны творить,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Презрев все тяготы мирские,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Чтоб истин светлых заложить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Зачатки в души молодые.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Чтоб верный путь им указать,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Помочь в толпе не раствориться.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>Нам не дано предугадать, 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sz="1800" b="1" i="1" smtClean="0">
                <a:solidFill>
                  <a:schemeClr val="folHlink"/>
                </a:solidFill>
              </a:rPr>
              <a:t/>
            </a:r>
            <a:br>
              <a:rPr lang="ru-RU" sz="1800" b="1" i="1" smtClean="0">
                <a:solidFill>
                  <a:schemeClr val="folHlink"/>
                </a:solidFill>
              </a:rPr>
            </a:br>
            <a:r>
              <a:rPr lang="ru-RU" b="1" i="1" smtClean="0">
                <a:solidFill>
                  <a:srgbClr val="FF0066"/>
                </a:solidFill>
              </a:rPr>
              <a:t>Но мы обязаны стремиться!</a:t>
            </a:r>
          </a:p>
        </p:txBody>
      </p:sp>
      <p:pic>
        <p:nvPicPr>
          <p:cNvPr id="22533" name="Picture 5" descr="330026694634_86647_image00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692150"/>
            <a:ext cx="4583112" cy="343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http://player.myshared.ru/44051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5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584325"/>
          </a:xfrm>
        </p:spPr>
        <p:txBody>
          <a:bodyPr/>
          <a:lstStyle/>
          <a:p>
            <a:r>
              <a:rPr lang="ru-RU" sz="4800" b="1" smtClean="0">
                <a:solidFill>
                  <a:srgbClr val="FF0066"/>
                </a:solidFill>
                <a:latin typeface="Comic Sans MS" pitchFamily="66" charset="0"/>
              </a:rPr>
              <a:t>СПАСИБО </a:t>
            </a:r>
            <a:br>
              <a:rPr lang="ru-RU" sz="4800" b="1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4800" b="1" smtClean="0">
                <a:solidFill>
                  <a:srgbClr val="FF0066"/>
                </a:solidFill>
                <a:latin typeface="Comic Sans MS" pitchFamily="66" charset="0"/>
              </a:rPr>
              <a:t>ЗА ВНИМАНИЕ!</a:t>
            </a:r>
          </a:p>
        </p:txBody>
      </p:sp>
      <p:pic>
        <p:nvPicPr>
          <p:cNvPr id="23558" name="Picture 6" descr="330026694634_86445_image0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276475"/>
            <a:ext cx="5807075" cy="435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http://player.myshared.ru/44051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  <a:t>«Таланты создавать нельзя, но можно и нужно создавать </a:t>
            </a:r>
            <a:b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  <a:t>среду для их проявления </a:t>
            </a:r>
            <a:b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  <a:t>и роста».</a:t>
            </a:r>
            <a:b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  <a:t>                                         Г.Г.Нейгауз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 </a:t>
            </a:r>
          </a:p>
          <a:p>
            <a:pPr>
              <a:lnSpc>
                <a:spcPct val="90000"/>
              </a:lnSpc>
            </a:pPr>
            <a:endParaRPr lang="ru-RU" sz="2000" smtClean="0">
              <a:solidFill>
                <a:srgbClr val="984807"/>
              </a:solidFill>
              <a:latin typeface="Comic Sans MS" pitchFamily="66" charset="0"/>
            </a:endParaRPr>
          </a:p>
        </p:txBody>
      </p:sp>
      <p:pic>
        <p:nvPicPr>
          <p:cNvPr id="14341" name="Picture 5" descr="87172938_6d50891048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436688"/>
            <a:ext cx="5095875" cy="5421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http://player.myshared.ru/44051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>
                <a:solidFill>
                  <a:srgbClr val="7030A0"/>
                </a:solidFill>
                <a:latin typeface="Comic Sans MS" pitchFamily="66" charset="0"/>
              </a:rPr>
              <a:t>Противоречия системы образования</a:t>
            </a:r>
            <a:br>
              <a:rPr lang="ru-RU" sz="32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200" b="1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32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  <a:t>ХОЧУ, но НЕ МОГУ</a:t>
            </a:r>
            <a:b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  <a:t>МОГУ, но НЕ ХОЧУ</a:t>
            </a:r>
            <a:b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  <a:t>ХОЧУ и МОГУ</a:t>
            </a:r>
            <a:b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  <a:t>НЕ МОГУ и НЕ ХОЧУ</a:t>
            </a:r>
            <a:b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  <a:t>ХОЧУ и МОГУ, но не то, что вы предлагаете</a:t>
            </a:r>
            <a:b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600" b="1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600" b="1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5367" name="Picture 7" descr="26232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076700"/>
            <a:ext cx="1447800" cy="2586038"/>
          </a:xfrm>
          <a:prstGeom prst="rect">
            <a:avLst/>
          </a:prstGeom>
          <a:noFill/>
        </p:spPr>
      </p:pic>
      <p:pic>
        <p:nvPicPr>
          <p:cNvPr id="15368" name="Picture 8" descr="1364682151_344foto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292600"/>
            <a:ext cx="2238375" cy="2238375"/>
          </a:xfrm>
          <a:prstGeom prst="rect">
            <a:avLst/>
          </a:prstGeom>
          <a:noFill/>
        </p:spPr>
      </p:pic>
      <p:pic>
        <p:nvPicPr>
          <p:cNvPr id="15369" name="Picture 9" descr="87172952_e6263784b94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027488"/>
            <a:ext cx="1741488" cy="283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http://player.myshared.ru/44051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857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6000" smtClean="0">
                <a:solidFill>
                  <a:schemeClr val="folHlink"/>
                </a:solidFill>
                <a:latin typeface="Comic Sans MS" pitchFamily="66" charset="0"/>
              </a:rPr>
              <a:t>ХОЧУ,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6000" smtClean="0">
                <a:solidFill>
                  <a:schemeClr val="folHlink"/>
                </a:solidFill>
                <a:latin typeface="Comic Sans MS" pitchFamily="66" charset="0"/>
              </a:rPr>
              <a:t>МОГУ,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6000" smtClean="0">
                <a:solidFill>
                  <a:schemeClr val="folHlink"/>
                </a:solidFill>
                <a:latin typeface="Comic Sans MS" pitchFamily="66" charset="0"/>
              </a:rPr>
              <a:t>БУДУ!!!!!</a:t>
            </a:r>
            <a:r>
              <a:rPr lang="ru-RU" sz="6000" smtClean="0">
                <a:latin typeface="Comic Sans MS" pitchFamily="66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ru-RU" sz="4400" smtClean="0">
              <a:solidFill>
                <a:srgbClr val="984807"/>
              </a:solidFill>
              <a:latin typeface="Comic Sans MS" pitchFamily="66" charset="0"/>
            </a:endParaRPr>
          </a:p>
        </p:txBody>
      </p:sp>
      <p:pic>
        <p:nvPicPr>
          <p:cNvPr id="16389" name="Picture 5" descr="schoolboy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765175"/>
            <a:ext cx="42164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http://player.myshared.ru/44051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857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i="1" u="sng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u="sng" smtClean="0">
                <a:solidFill>
                  <a:srgbClr val="C00000"/>
                </a:solidFill>
                <a:latin typeface="Comic Sans MS" pitchFamily="66" charset="0"/>
              </a:rPr>
              <a:t>«Для развития внутреннего слуха ученика имеет и интеллектуальное осмысление всего, что усваивается слухом».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i="1" u="sng" smtClean="0">
                <a:solidFill>
                  <a:srgbClr val="C00000"/>
                </a:solidFill>
                <a:latin typeface="Comic Sans MS" pitchFamily="66" charset="0"/>
              </a:rPr>
              <a:t>                                 </a:t>
            </a:r>
            <a:r>
              <a:rPr lang="ru-RU" sz="2800" b="1" i="1" u="sng" smtClean="0">
                <a:solidFill>
                  <a:schemeClr val="folHlink"/>
                </a:solidFill>
                <a:latin typeface="Comic Sans MS" pitchFamily="66" charset="0"/>
              </a:rPr>
              <a:t>Гринштейн С.</a:t>
            </a:r>
            <a:endParaRPr lang="ru-RU" sz="220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player.myshared.ru/44051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3154362"/>
          </a:xfrm>
        </p:spPr>
        <p:txBody>
          <a:bodyPr>
            <a:normAutofit/>
          </a:bodyPr>
          <a:lstStyle/>
          <a:p>
            <a:pPr algn="r"/>
            <a: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  <a:t>«Информация – ещё не знания, знания – ещё не мудрость, мудрость – ещё не любовь, любовь – ещё не музыка. </a:t>
            </a:r>
            <a:b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rgbClr val="7030A0"/>
                </a:solidFill>
                <a:latin typeface="Comic Sans MS" pitchFamily="66" charset="0"/>
              </a:rPr>
              <a:t>Музыка – это всё».</a:t>
            </a:r>
          </a:p>
        </p:txBody>
      </p:sp>
      <p:pic>
        <p:nvPicPr>
          <p:cNvPr id="18438" name="Picture 6" descr="p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149725"/>
            <a:ext cx="2955925" cy="247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 descr="http://player.myshared.ru/44051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52419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Использование информационно-коммуникативных технологий в преподавании музыки в общеобразовательной школе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http://player.myshared.ru/44051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324975" cy="37306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Цифровые средства обучения:</a:t>
            </a:r>
            <a:br>
              <a:rPr lang="ru-RU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chemeClr val="folHlink"/>
                </a:solidFill>
                <a:latin typeface="Comic Sans MS" pitchFamily="66" charset="0"/>
              </a:rPr>
              <a:t>1. Видеоряд</a:t>
            </a:r>
            <a:br>
              <a:rPr lang="ru-RU" sz="2800" b="1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chemeClr val="folHlink"/>
                </a:solidFill>
                <a:latin typeface="Comic Sans MS" pitchFamily="66" charset="0"/>
              </a:rPr>
              <a:t>2. Синтезированный зрительный ряд</a:t>
            </a:r>
            <a:br>
              <a:rPr lang="ru-RU" sz="2800" b="1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chemeClr val="folHlink"/>
                </a:solidFill>
                <a:latin typeface="Comic Sans MS" pitchFamily="66" charset="0"/>
              </a:rPr>
              <a:t>3. Звуковые фонограммы</a:t>
            </a:r>
            <a:br>
              <a:rPr lang="ru-RU" sz="2800" b="1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chemeClr val="folHlink"/>
                </a:solidFill>
                <a:latin typeface="Comic Sans MS" pitchFamily="66" charset="0"/>
              </a:rPr>
              <a:t>4. Литературный ряд</a:t>
            </a:r>
            <a:br>
              <a:rPr lang="ru-RU" sz="2800" b="1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chemeClr val="folHlink"/>
                </a:solidFill>
                <a:latin typeface="Comic Sans MS" pitchFamily="66" charset="0"/>
              </a:rPr>
              <a:t>5.Интерактивные задания</a:t>
            </a:r>
            <a:endParaRPr lang="ru-RU" b="1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pic>
        <p:nvPicPr>
          <p:cNvPr id="20488" name="Picture 8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076700"/>
            <a:ext cx="3311525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http://player.myshared.ru/440518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91512" cy="3889375"/>
          </a:xfrm>
        </p:spPr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Comic Sans MS" pitchFamily="66" charset="0"/>
              </a:rPr>
              <a:t>ФОРМЫ ТЕСТОВОГО КОНТРОЛЯ:</a:t>
            </a:r>
            <a:br>
              <a:rPr lang="ru-RU" sz="2800" b="1" smtClean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8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Comic Sans MS" pitchFamily="66" charset="0"/>
              </a:rPr>
              <a:t>1.Бумажные</a:t>
            </a:r>
            <a:br>
              <a:rPr lang="ru-RU" sz="28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Comic Sans MS" pitchFamily="66" charset="0"/>
              </a:rPr>
              <a:t>2.Звуковые</a:t>
            </a:r>
            <a:br>
              <a:rPr lang="ru-RU" sz="28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8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chemeClr val="hlink"/>
                </a:solidFill>
                <a:latin typeface="Comic Sans MS" pitchFamily="66" charset="0"/>
              </a:rPr>
              <a:t>ВИКТОРИНЫ</a:t>
            </a:r>
            <a:br>
              <a:rPr lang="ru-RU" sz="2800" b="1" smtClean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chemeClr val="hlink"/>
                </a:solidFill>
                <a:latin typeface="Comic Sans MS" pitchFamily="66" charset="0"/>
              </a:rPr>
              <a:t>ПРЕЗЕНТАЦИИ</a:t>
            </a:r>
          </a:p>
        </p:txBody>
      </p:sp>
      <p:pic>
        <p:nvPicPr>
          <p:cNvPr id="21510" name="Picture 6" descr="torni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644900"/>
            <a:ext cx="426720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205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Comic Sans MS</vt:lpstr>
      <vt:lpstr>Тема Office</vt:lpstr>
      <vt:lpstr>«Современные концепции и методы обучения музыке в общеобразовательной школе»</vt:lpstr>
      <vt:lpstr>«Таланты создавать нельзя, но можно и нужно создавать  среду для их проявления  и роста».                                          Г.Г.Нейгауз</vt:lpstr>
      <vt:lpstr>Противоречия системы образования  ХОЧУ, но НЕ МОГУ МОГУ, но НЕ ХОЧУ ХОЧУ и МОГУ НЕ МОГУ и НЕ ХОЧУ ХОЧУ и МОГУ, но не то, что вы предлагаете    </vt:lpstr>
      <vt:lpstr>Слайд 4</vt:lpstr>
      <vt:lpstr>Слайд 5</vt:lpstr>
      <vt:lpstr>   «Информация – ещё не знания, знания – ещё не мудрость, мудрость – ещё не любовь, любовь – ещё не музыка.  Музыка – это всё».</vt:lpstr>
      <vt:lpstr>Использование информационно-коммуникативных технологий в преподавании музыки в общеобразовательной школе</vt:lpstr>
      <vt:lpstr>Цифровые средства обучения: 1. Видеоряд 2. Синтезированный зрительный ряд 3. Звуковые фонограммы 4. Литературный ряд 5.Интерактивные задания</vt:lpstr>
      <vt:lpstr>ФОРМЫ ТЕСТОВОГО КОНТРОЛЯ:  1.Бумажные 2.Звуковые  ВИКТОРИНЫ ПРЕЗЕНТАЦИИ</vt:lpstr>
      <vt:lpstr>Нам не дано предугадать,  Как наше слово отзовется.  Посеять в душах благодать  Увы, не всякий раз дается.  Но мы обязаны мечтать  О дивном времени, о веке,  Когда цветком прекрасным стать  Сумеет личность человека.  И мы обязаны творить,  Презрев все тяготы мирские,  Чтоб истин светлых заложить  Зачатки в души молодые.  Чтоб верный путь им указать,  Помочь в толпе не раствориться.  Нам не дано предугадать,   Но мы обязаны стремиться!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Салтанов</cp:lastModifiedBy>
  <cp:revision>19</cp:revision>
  <dcterms:modified xsi:type="dcterms:W3CDTF">2014-12-03T09:42:43Z</dcterms:modified>
</cp:coreProperties>
</file>