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handoutMasterIdLst>
    <p:handoutMasterId r:id="rId19"/>
  </p:handoutMasterIdLst>
  <p:sldIdLst>
    <p:sldId id="262" r:id="rId3"/>
    <p:sldId id="263" r:id="rId4"/>
    <p:sldId id="270" r:id="rId5"/>
    <p:sldId id="271" r:id="rId6"/>
    <p:sldId id="257" r:id="rId7"/>
    <p:sldId id="272" r:id="rId8"/>
    <p:sldId id="258" r:id="rId9"/>
    <p:sldId id="277" r:id="rId10"/>
    <p:sldId id="260" r:id="rId11"/>
    <p:sldId id="273" r:id="rId12"/>
    <p:sldId id="278" r:id="rId13"/>
    <p:sldId id="274" r:id="rId14"/>
    <p:sldId id="275" r:id="rId15"/>
    <p:sldId id="279" r:id="rId16"/>
    <p:sldId id="259" r:id="rId17"/>
    <p:sldId id="27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3" d="100"/>
          <a:sy n="33" d="100"/>
        </p:scale>
        <p:origin x="-151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4E772-66ED-4A79-A908-4B22FDA72DAA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6EDA6-FD33-402F-A37B-302AB4D539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7DDD2-CD40-464E-BCB3-223DDAD687F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7A4B3-F2FE-46B5-8EDC-CC55D147B95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B6DA0-3AE5-4C8A-B167-7F67B5E46D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42C57-F21F-4993-8D31-C7936C41BE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858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66F9B-6611-44DC-B72B-5DC73CD3C0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67FFF-65CB-430F-9280-F382F265BB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2EC4B-7CE8-4C82-8292-37E4AF3E3C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5E9E3-9F6D-4817-B190-9E5C49AB7F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44E2E-6BCB-4A58-9DE1-6B9E95B1AF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3CBED-73D8-4145-B1C4-87EA9EA21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EECF3-9106-4BE8-B40C-DAEA1FF3B3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B3C41-8252-4CE6-AE5D-13B6326D96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897E4-0A37-486B-B288-45B5BD177A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28506-63EF-4614-A712-0E44CD4955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474CD-9BDE-46E7-A415-A22F28670C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D1E36-403A-49C7-B93B-35C5C4FCDC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7328E-BB89-4DFC-B1A9-79C831F47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858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66F9B-6611-44DC-B72B-5DC73CD3C0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42C57-F21F-4993-8D31-C7936C41BE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93183-B53A-449F-9B87-E284911C9C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95704-1695-47AA-B80E-9AD234717A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34D9B-80DB-4168-98AD-CF532CE9DD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EBC5D-3868-449B-A89D-35D5F006D20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8A53E-7788-4B9E-A619-779A1A7F098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4EAE-C510-4E95-9824-ED2845C2686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BBF5D-FBBB-4877-AB97-E56DA4929B7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F94DD-FB7A-4E34-9B72-0CF1C8253FA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BFDEE3-3E05-4A66-9B60-0A20B037DF6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88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56A6FCE7-972C-48DD-A2F2-473D36D815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042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042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6042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42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42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43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43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43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43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43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43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6043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43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44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6044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44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44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6044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44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44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44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44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45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45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45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6045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45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6045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6046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46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1" y="329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46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1" y="179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46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46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0" y="894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46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3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46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46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0" y="139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6046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0" name="Picture 8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43042" y="928670"/>
            <a:ext cx="5976938" cy="3240087"/>
          </a:xfrm>
        </p:spPr>
      </p:pic>
      <p:sp>
        <p:nvSpPr>
          <p:cNvPr id="4100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-1"/>
            <a:ext cx="7696200" cy="5000637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ru-RU" sz="2400" dirty="0" smtClean="0">
              <a:latin typeface="Monotype Corsiva" pitchFamily="66" charset="0"/>
            </a:endParaRPr>
          </a:p>
          <a:p>
            <a:pPr eaLnBrk="1" hangingPunct="1">
              <a:buFontTx/>
              <a:buNone/>
            </a:pPr>
            <a:r>
              <a:rPr lang="ru-RU" sz="4800" b="1" dirty="0" smtClean="0">
                <a:latin typeface="Times New Roman" pitchFamily="18" charset="0"/>
              </a:rPr>
              <a:t>В небе гром, гроза.</a:t>
            </a:r>
          </a:p>
          <a:p>
            <a:pPr eaLnBrk="1" hangingPunct="1">
              <a:buFontTx/>
              <a:buNone/>
            </a:pPr>
            <a:r>
              <a:rPr lang="ru-RU" sz="4800" b="1" dirty="0" smtClean="0">
                <a:latin typeface="Times New Roman" pitchFamily="18" charset="0"/>
              </a:rPr>
              <a:t>Закрываем глаза.</a:t>
            </a:r>
          </a:p>
          <a:p>
            <a:pPr eaLnBrk="1" hangingPunct="1">
              <a:buFontTx/>
              <a:buNone/>
            </a:pPr>
            <a:r>
              <a:rPr lang="ru-RU" sz="4800" b="1" dirty="0" smtClean="0">
                <a:latin typeface="Times New Roman" pitchFamily="18" charset="0"/>
              </a:rPr>
              <a:t>Дождь </a:t>
            </a:r>
            <a:r>
              <a:rPr lang="ru-RU" sz="4800" b="1" dirty="0" smtClean="0">
                <a:latin typeface="Times New Roman" pitchFamily="18" charset="0"/>
              </a:rPr>
              <a:t>прошёл.</a:t>
            </a:r>
          </a:p>
          <a:p>
            <a:pPr eaLnBrk="1" hangingPunct="1">
              <a:buFontTx/>
              <a:buNone/>
            </a:pPr>
            <a:r>
              <a:rPr lang="ru-RU" sz="4800" b="1" dirty="0" smtClean="0">
                <a:latin typeface="Times New Roman" pitchFamily="18" charset="0"/>
              </a:rPr>
              <a:t>Трава </a:t>
            </a:r>
            <a:r>
              <a:rPr lang="ru-RU" sz="4800" b="1" dirty="0" smtClean="0">
                <a:latin typeface="Times New Roman" pitchFamily="18" charset="0"/>
              </a:rPr>
              <a:t>блестит.</a:t>
            </a:r>
          </a:p>
          <a:p>
            <a:pPr eaLnBrk="1" hangingPunct="1">
              <a:buFontTx/>
              <a:buNone/>
            </a:pPr>
            <a:r>
              <a:rPr lang="ru-RU" sz="4800" b="1" dirty="0" smtClean="0">
                <a:latin typeface="Times New Roman" pitchFamily="18" charset="0"/>
              </a:rPr>
              <a:t>В небе радуга стоит.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dirty="0" smtClean="0">
                <a:solidFill>
                  <a:schemeClr val="tx1"/>
                </a:solidFill>
              </a:rPr>
              <a:t>Проверь</a:t>
            </a:r>
            <a:endParaRPr lang="ru-RU" sz="6600" dirty="0">
              <a:solidFill>
                <a:schemeClr val="tx1"/>
              </a:solidFill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7200" dirty="0" smtClean="0"/>
              <a:t>оцени</a:t>
            </a:r>
            <a:endParaRPr lang="ru-RU" sz="7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  <p:sp>
        <p:nvSpPr>
          <p:cNvPr id="5" name="Улыбающееся лицо 4"/>
          <p:cNvSpPr/>
          <p:nvPr/>
        </p:nvSpPr>
        <p:spPr>
          <a:xfrm>
            <a:off x="6072198" y="3429000"/>
            <a:ext cx="2143140" cy="1485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4214810" y="1785926"/>
            <a:ext cx="2143140" cy="1485904"/>
          </a:xfrm>
          <a:prstGeom prst="smileyFace">
            <a:avLst>
              <a:gd name="adj" fmla="val -47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1142976" y="3143248"/>
            <a:ext cx="1785950" cy="1485904"/>
          </a:xfrm>
          <a:prstGeom prst="smileyFace">
            <a:avLst>
              <a:gd name="adj" fmla="val -4653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00043"/>
            <a:ext cx="7696200" cy="498635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5400" b="1" dirty="0" smtClean="0">
                <a:latin typeface="Times New Roman" pitchFamily="18" charset="0"/>
              </a:rPr>
              <a:t>В </a:t>
            </a:r>
            <a:r>
              <a:rPr lang="ru-RU" sz="5400" b="1" u="sng" dirty="0" smtClean="0">
                <a:latin typeface="Times New Roman" pitchFamily="18" charset="0"/>
              </a:rPr>
              <a:t>небе</a:t>
            </a:r>
            <a:r>
              <a:rPr lang="ru-RU" sz="5400" b="1" dirty="0" smtClean="0">
                <a:latin typeface="Times New Roman" pitchFamily="18" charset="0"/>
              </a:rPr>
              <a:t> </a:t>
            </a:r>
            <a:r>
              <a:rPr lang="ru-RU" sz="5400" b="1" u="sng" dirty="0" smtClean="0">
                <a:latin typeface="Times New Roman" pitchFamily="18" charset="0"/>
              </a:rPr>
              <a:t>гром,</a:t>
            </a:r>
            <a:r>
              <a:rPr lang="ru-RU" sz="5400" b="1" dirty="0" smtClean="0">
                <a:latin typeface="Times New Roman" pitchFamily="18" charset="0"/>
              </a:rPr>
              <a:t> </a:t>
            </a:r>
            <a:r>
              <a:rPr lang="ru-RU" sz="5400" b="1" u="sng" dirty="0" smtClean="0">
                <a:latin typeface="Times New Roman" pitchFamily="18" charset="0"/>
              </a:rPr>
              <a:t>гроза.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5400" b="1" dirty="0" smtClean="0">
                <a:latin typeface="Times New Roman" pitchFamily="18" charset="0"/>
              </a:rPr>
              <a:t>Закрываем </a:t>
            </a:r>
            <a:r>
              <a:rPr lang="ru-RU" sz="5400" b="1" u="sng" dirty="0" smtClean="0">
                <a:latin typeface="Times New Roman" pitchFamily="18" charset="0"/>
              </a:rPr>
              <a:t>глаза.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5400" b="1" u="sng" dirty="0" smtClean="0">
                <a:latin typeface="Times New Roman" pitchFamily="18" charset="0"/>
              </a:rPr>
              <a:t>Дождь</a:t>
            </a:r>
            <a:r>
              <a:rPr lang="ru-RU" sz="5400" b="1" dirty="0" smtClean="0">
                <a:latin typeface="Times New Roman" pitchFamily="18" charset="0"/>
              </a:rPr>
              <a:t> прошёл</a:t>
            </a:r>
            <a:r>
              <a:rPr lang="ru-RU" sz="5400" b="1" dirty="0" smtClean="0"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5400" b="1" dirty="0" smtClean="0">
                <a:latin typeface="Times New Roman" pitchFamily="18" charset="0"/>
              </a:rPr>
              <a:t> </a:t>
            </a:r>
            <a:r>
              <a:rPr lang="ru-RU" sz="5400" b="1" u="sng" dirty="0" smtClean="0">
                <a:latin typeface="Times New Roman" pitchFamily="18" charset="0"/>
              </a:rPr>
              <a:t>Трава</a:t>
            </a:r>
            <a:r>
              <a:rPr lang="ru-RU" sz="5400" b="1" dirty="0" smtClean="0">
                <a:latin typeface="Times New Roman" pitchFamily="18" charset="0"/>
              </a:rPr>
              <a:t> блестит.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5400" b="1" dirty="0" smtClean="0">
                <a:latin typeface="Times New Roman" pitchFamily="18" charset="0"/>
              </a:rPr>
              <a:t>В </a:t>
            </a:r>
            <a:r>
              <a:rPr lang="ru-RU" sz="5400" b="1" u="sng" dirty="0" smtClean="0">
                <a:latin typeface="Times New Roman" pitchFamily="18" charset="0"/>
              </a:rPr>
              <a:t>небе</a:t>
            </a:r>
            <a:r>
              <a:rPr lang="ru-RU" sz="5400" b="1" dirty="0" smtClean="0">
                <a:latin typeface="Times New Roman" pitchFamily="18" charset="0"/>
              </a:rPr>
              <a:t> </a:t>
            </a:r>
            <a:r>
              <a:rPr lang="ru-RU" sz="5400" b="1" u="sng" dirty="0" smtClean="0">
                <a:latin typeface="Times New Roman" pitchFamily="18" charset="0"/>
              </a:rPr>
              <a:t>радуга</a:t>
            </a:r>
            <a:r>
              <a:rPr lang="ru-RU" sz="5400" b="1" dirty="0" smtClean="0">
                <a:latin typeface="Times New Roman" pitchFamily="18" charset="0"/>
              </a:rPr>
              <a:t> стоит.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>
                <a:latin typeface="Times New Roman" pitchFamily="18" charset="0"/>
              </a:rPr>
              <a:t>  1  вариант -  с. 49 №83</a:t>
            </a:r>
          </a:p>
          <a:p>
            <a:pPr eaLnBrk="1" hangingPunct="1">
              <a:buFontTx/>
              <a:buNone/>
            </a:pPr>
            <a:endParaRPr lang="ru-RU" dirty="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dirty="0" smtClean="0">
                <a:latin typeface="Times New Roman" pitchFamily="18" charset="0"/>
              </a:rPr>
              <a:t>2 вариант с. 49 № 81  ( дополнить правило)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 задание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Итог урока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>
                <a:latin typeface="Times New Roman" pitchFamily="18" charset="0"/>
              </a:rPr>
              <a:t>Над какой темой работали?</a:t>
            </a:r>
            <a:endParaRPr lang="ru-RU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dirty="0" smtClean="0">
                <a:latin typeface="Times New Roman" pitchFamily="18" charset="0"/>
              </a:rPr>
              <a:t>Какие слова называют именами </a:t>
            </a:r>
          </a:p>
          <a:p>
            <a:pPr eaLnBrk="1" hangingPunct="1">
              <a:buFontTx/>
              <a:buNone/>
            </a:pPr>
            <a:r>
              <a:rPr lang="ru-RU" dirty="0" smtClean="0">
                <a:latin typeface="Times New Roman" pitchFamily="18" charset="0"/>
              </a:rPr>
              <a:t>существительными?</a:t>
            </a:r>
          </a:p>
          <a:p>
            <a:pPr eaLnBrk="1" hangingPunct="1">
              <a:buFontTx/>
              <a:buNone/>
            </a:pPr>
            <a:r>
              <a:rPr lang="ru-RU" dirty="0" smtClean="0">
                <a:latin typeface="Times New Roman" pitchFamily="18" charset="0"/>
              </a:rPr>
              <a:t>Чём  будем  заниматься на следующем  уроке?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Прочтите слово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9600" dirty="0" smtClean="0"/>
              <a:t>ОДЫЦОЛМ</a:t>
            </a:r>
            <a:endParaRPr lang="ru-RU" sz="9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smtClean="0"/>
          </a:p>
        </p:txBody>
      </p:sp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1331913" y="2060575"/>
            <a:ext cx="6119812" cy="2808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МОЛОДЦЫ!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Тема урока: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sz="6000" i="1" smtClean="0">
                <a:solidFill>
                  <a:schemeClr val="accent1"/>
                </a:solidFill>
              </a:rPr>
              <a:t>Имя существительное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1788"/>
            <a:ext cx="6870700" cy="630237"/>
          </a:xfrm>
        </p:spPr>
        <p:txBody>
          <a:bodyPr/>
          <a:lstStyle/>
          <a:p>
            <a:pPr eaLnBrk="1" hangingPunct="1"/>
            <a:endParaRPr lang="ru-RU" sz="4800" smtClean="0">
              <a:solidFill>
                <a:schemeClr val="folHlink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7199313" cy="11684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b="1" smtClean="0"/>
          </a:p>
        </p:txBody>
      </p:sp>
      <p:pic>
        <p:nvPicPr>
          <p:cNvPr id="45060" name="Picture 4" descr="AMERI00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335713" y="714356"/>
            <a:ext cx="2808287" cy="2447925"/>
          </a:xfrm>
          <a:noFill/>
        </p:spPr>
      </p:pic>
      <p:pic>
        <p:nvPicPr>
          <p:cNvPr id="45061" name="Picture 5" descr="AMERI00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5286380" y="2857496"/>
            <a:ext cx="2447925" cy="2232025"/>
          </a:xfrm>
          <a:noFill/>
        </p:spPr>
      </p:pic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2285984" y="642918"/>
            <a:ext cx="3887788" cy="1152525"/>
          </a:xfrm>
          <a:prstGeom prst="wedgeEllipseCallout">
            <a:avLst>
              <a:gd name="adj1" fmla="val 67639"/>
              <a:gd name="adj2" fmla="val 1232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kumimoji="1" lang="ru-RU" sz="2800" b="1">
                <a:latin typeface="Times New Roman" pitchFamily="18" charset="0"/>
              </a:rPr>
              <a:t>Кто? </a:t>
            </a:r>
          </a:p>
        </p:txBody>
      </p:sp>
      <p:sp>
        <p:nvSpPr>
          <p:cNvPr id="45064" name="AutoShape 8"/>
          <p:cNvSpPr>
            <a:spLocks noChangeArrowheads="1"/>
          </p:cNvSpPr>
          <p:nvPr/>
        </p:nvSpPr>
        <p:spPr bwMode="auto">
          <a:xfrm>
            <a:off x="0" y="2357430"/>
            <a:ext cx="3960812" cy="1330325"/>
          </a:xfrm>
          <a:prstGeom prst="wedgeEllipseCallout">
            <a:avLst>
              <a:gd name="adj1" fmla="val 93125"/>
              <a:gd name="adj2" fmla="val 649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kumimoji="1" lang="ru-RU" sz="2400" b="1">
                <a:latin typeface="Times New Roman" pitchFamily="18" charset="0"/>
              </a:rPr>
              <a:t>Что?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2" grpId="0" animBg="1"/>
      <p:bldP spid="4506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l" eaLnBrk="1" hangingPunct="1"/>
            <a:r>
              <a:rPr lang="ru-RU" sz="4800" b="1" i="1" smtClean="0">
                <a:solidFill>
                  <a:srgbClr val="6600FF"/>
                </a:solidFill>
                <a:latin typeface="Monotype Corsiva" pitchFamily="66" charset="0"/>
              </a:rPr>
              <a:t>Картинный словарный диктант</a:t>
            </a:r>
          </a:p>
        </p:txBody>
      </p:sp>
      <p:pic>
        <p:nvPicPr>
          <p:cNvPr id="23556" name="Picture 4" descr="APPLE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02150" y="2349500"/>
            <a:ext cx="2271713" cy="1752600"/>
          </a:xfrm>
        </p:spPr>
      </p:pic>
      <p:pic>
        <p:nvPicPr>
          <p:cNvPr id="23557" name="Picture 5" descr="TOMATO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>
          <a:xfrm>
            <a:off x="1908175" y="5013325"/>
            <a:ext cx="2359025" cy="1752600"/>
          </a:xfrm>
        </p:spPr>
      </p:pic>
      <p:pic>
        <p:nvPicPr>
          <p:cNvPr id="23558" name="Picture 6" descr="WTMELON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179388" y="1773238"/>
            <a:ext cx="2089150" cy="1439862"/>
          </a:xfrm>
        </p:spPr>
      </p:pic>
      <p:pic>
        <p:nvPicPr>
          <p:cNvPr id="23559" name="Picture 7" descr="CRAYON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56325" y="620713"/>
            <a:ext cx="1598613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8" descr="BRFCAS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00338" y="2852738"/>
            <a:ext cx="171291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1" name="Picture 9" descr="ANTN03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1188" y="3500438"/>
            <a:ext cx="1512887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2" name="Picture 10" descr="CRTN02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132138" y="1125538"/>
            <a:ext cx="1589087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3" name="Picture 11" descr="ANTN05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500563" y="4508500"/>
            <a:ext cx="2116137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4" name="Picture 12" descr="WOODPECK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019925" y="2205038"/>
            <a:ext cx="1414463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5" name="Picture 13" descr="ANTN079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588125" y="4797425"/>
            <a:ext cx="1997075" cy="182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dirty="0" smtClean="0">
                <a:solidFill>
                  <a:schemeClr val="tx1"/>
                </a:solidFill>
              </a:rPr>
              <a:t>Проверь</a:t>
            </a:r>
            <a:endParaRPr lang="ru-RU" sz="6600" dirty="0">
              <a:solidFill>
                <a:schemeClr val="tx1"/>
              </a:solidFill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7200" dirty="0" smtClean="0"/>
              <a:t>оцени</a:t>
            </a:r>
            <a:endParaRPr lang="ru-RU" sz="7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  <p:sp>
        <p:nvSpPr>
          <p:cNvPr id="5" name="Улыбающееся лицо 4"/>
          <p:cNvSpPr/>
          <p:nvPr/>
        </p:nvSpPr>
        <p:spPr>
          <a:xfrm>
            <a:off x="6072198" y="3429000"/>
            <a:ext cx="2143140" cy="1485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4214810" y="1785926"/>
            <a:ext cx="2143140" cy="1485904"/>
          </a:xfrm>
          <a:prstGeom prst="smileyFace">
            <a:avLst>
              <a:gd name="adj" fmla="val -47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1142976" y="3143248"/>
            <a:ext cx="1785950" cy="1485904"/>
          </a:xfrm>
          <a:prstGeom prst="smileyFace">
            <a:avLst>
              <a:gd name="adj" fmla="val -4653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ru-RU" smtClean="0"/>
              <a:t>Проверь  себя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500174"/>
            <a:ext cx="3771900" cy="785818"/>
          </a:xfrm>
        </p:spPr>
        <p:txBody>
          <a:bodyPr/>
          <a:lstStyle/>
          <a:p>
            <a:r>
              <a:rPr lang="ru-RU" dirty="0" smtClean="0"/>
              <a:t>КТО?</a:t>
            </a:r>
          </a:p>
        </p:txBody>
      </p:sp>
      <p:sp>
        <p:nvSpPr>
          <p:cNvPr id="8196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1428736"/>
            <a:ext cx="3771900" cy="500066"/>
          </a:xfrm>
        </p:spPr>
        <p:txBody>
          <a:bodyPr/>
          <a:lstStyle/>
          <a:p>
            <a:r>
              <a:rPr lang="ru-RU" dirty="0" smtClean="0"/>
              <a:t>ЧТО?</a:t>
            </a:r>
          </a:p>
        </p:txBody>
      </p:sp>
      <p:sp>
        <p:nvSpPr>
          <p:cNvPr id="8197" name="Содержимое 4"/>
          <p:cNvSpPr>
            <a:spLocks noGrp="1"/>
          </p:cNvSpPr>
          <p:nvPr>
            <p:ph sz="quarter" idx="3"/>
          </p:nvPr>
        </p:nvSpPr>
        <p:spPr>
          <a:xfrm>
            <a:off x="428596" y="1928802"/>
            <a:ext cx="3986242" cy="3643338"/>
          </a:xfrm>
        </p:spPr>
        <p:txBody>
          <a:bodyPr/>
          <a:lstStyle/>
          <a:p>
            <a:r>
              <a:rPr lang="ru-RU" dirty="0" smtClean="0"/>
              <a:t>л</a:t>
            </a:r>
            <a:r>
              <a:rPr lang="ru-RU" dirty="0" smtClean="0"/>
              <a:t>иса</a:t>
            </a:r>
            <a:endParaRPr lang="ru-RU" dirty="0" smtClean="0"/>
          </a:p>
          <a:p>
            <a:r>
              <a:rPr lang="ru-RU" dirty="0" smtClean="0"/>
              <a:t>з</a:t>
            </a:r>
            <a:r>
              <a:rPr lang="ru-RU" dirty="0" smtClean="0"/>
              <a:t>аяц</a:t>
            </a:r>
            <a:endParaRPr lang="ru-RU" dirty="0" smtClean="0"/>
          </a:p>
          <a:p>
            <a:r>
              <a:rPr lang="ru-RU" dirty="0" smtClean="0"/>
              <a:t>с</a:t>
            </a:r>
            <a:r>
              <a:rPr lang="ru-RU" dirty="0" smtClean="0"/>
              <a:t>орока</a:t>
            </a:r>
            <a:endParaRPr lang="ru-RU" dirty="0" smtClean="0"/>
          </a:p>
          <a:p>
            <a:r>
              <a:rPr lang="ru-RU" dirty="0" smtClean="0"/>
              <a:t>п</a:t>
            </a:r>
            <a:r>
              <a:rPr lang="ru-RU" dirty="0" smtClean="0"/>
              <a:t>етух</a:t>
            </a:r>
            <a:endParaRPr lang="ru-RU" dirty="0" smtClean="0"/>
          </a:p>
          <a:p>
            <a:r>
              <a:rPr lang="ru-RU" dirty="0" smtClean="0"/>
              <a:t>дятел</a:t>
            </a:r>
          </a:p>
        </p:txBody>
      </p:sp>
      <p:sp>
        <p:nvSpPr>
          <p:cNvPr id="8198" name="Содержимое 5"/>
          <p:cNvSpPr>
            <a:spLocks noGrp="1"/>
          </p:cNvSpPr>
          <p:nvPr>
            <p:ph sz="quarter" idx="4"/>
          </p:nvPr>
        </p:nvSpPr>
        <p:spPr>
          <a:xfrm>
            <a:off x="4610100" y="2000240"/>
            <a:ext cx="3771900" cy="2857520"/>
          </a:xfrm>
        </p:spPr>
        <p:txBody>
          <a:bodyPr/>
          <a:lstStyle/>
          <a:p>
            <a:r>
              <a:rPr lang="ru-RU" dirty="0" smtClean="0"/>
              <a:t>а</a:t>
            </a:r>
            <a:r>
              <a:rPr lang="ru-RU" dirty="0" smtClean="0"/>
              <a:t>рбуз</a:t>
            </a:r>
            <a:endParaRPr lang="ru-RU" dirty="0" smtClean="0"/>
          </a:p>
          <a:p>
            <a:r>
              <a:rPr lang="ru-RU" dirty="0" smtClean="0"/>
              <a:t>я</a:t>
            </a:r>
            <a:r>
              <a:rPr lang="ru-RU" dirty="0" smtClean="0"/>
              <a:t>блоко</a:t>
            </a:r>
            <a:endParaRPr lang="ru-RU" dirty="0" smtClean="0"/>
          </a:p>
          <a:p>
            <a:r>
              <a:rPr lang="ru-RU" dirty="0" smtClean="0"/>
              <a:t>п</a:t>
            </a:r>
            <a:r>
              <a:rPr lang="ru-RU" dirty="0" smtClean="0"/>
              <a:t>ортфель</a:t>
            </a:r>
            <a:endParaRPr lang="ru-RU" dirty="0" smtClean="0"/>
          </a:p>
          <a:p>
            <a:r>
              <a:rPr lang="ru-RU" dirty="0" smtClean="0"/>
              <a:t>к</a:t>
            </a:r>
            <a:r>
              <a:rPr lang="ru-RU" dirty="0" smtClean="0"/>
              <a:t>арандаши</a:t>
            </a:r>
            <a:endParaRPr lang="ru-RU" dirty="0" smtClean="0"/>
          </a:p>
          <a:p>
            <a:r>
              <a:rPr lang="ru-RU" dirty="0" smtClean="0"/>
              <a:t>п</a:t>
            </a:r>
            <a:r>
              <a:rPr lang="ru-RU" dirty="0" smtClean="0"/>
              <a:t>омидоры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Работа в парах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5400" dirty="0" smtClean="0"/>
              <a:t>1 ряд – 1 предложение</a:t>
            </a:r>
          </a:p>
          <a:p>
            <a:r>
              <a:rPr lang="ru-RU" sz="5400" dirty="0" smtClean="0"/>
              <a:t>2 ряд-второе</a:t>
            </a:r>
          </a:p>
          <a:p>
            <a:r>
              <a:rPr lang="ru-RU" sz="5400" dirty="0" smtClean="0"/>
              <a:t>3 ряд-третье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dirty="0" smtClean="0">
                <a:solidFill>
                  <a:schemeClr val="tx1"/>
                </a:solidFill>
              </a:rPr>
              <a:t>Проверь</a:t>
            </a:r>
            <a:endParaRPr lang="ru-RU" sz="6600" dirty="0">
              <a:solidFill>
                <a:schemeClr val="tx1"/>
              </a:solidFill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7200" dirty="0" smtClean="0"/>
              <a:t>оцени</a:t>
            </a:r>
            <a:endParaRPr lang="ru-RU" sz="7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  <p:sp>
        <p:nvSpPr>
          <p:cNvPr id="5" name="Улыбающееся лицо 4"/>
          <p:cNvSpPr/>
          <p:nvPr/>
        </p:nvSpPr>
        <p:spPr>
          <a:xfrm>
            <a:off x="6072198" y="3429000"/>
            <a:ext cx="2143140" cy="1485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4214810" y="1785926"/>
            <a:ext cx="2143140" cy="1485904"/>
          </a:xfrm>
          <a:prstGeom prst="smileyFace">
            <a:avLst>
              <a:gd name="adj" fmla="val -47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1142976" y="3143248"/>
            <a:ext cx="1785950" cy="1485904"/>
          </a:xfrm>
          <a:prstGeom prst="smileyFace">
            <a:avLst>
              <a:gd name="adj" fmla="val -4653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ru-RU" sz="4400" dirty="0" smtClean="0"/>
              <a:t>По сосновой </a:t>
            </a:r>
            <a:r>
              <a:rPr lang="ru-RU" sz="4400" u="sng" dirty="0" smtClean="0"/>
              <a:t>коре </a:t>
            </a:r>
            <a:r>
              <a:rPr lang="ru-RU" sz="4400" dirty="0" smtClean="0"/>
              <a:t>стучит </a:t>
            </a:r>
            <a:r>
              <a:rPr lang="ru-RU" sz="4400" u="sng" dirty="0" smtClean="0"/>
              <a:t>дятел.</a:t>
            </a:r>
          </a:p>
          <a:p>
            <a:r>
              <a:rPr lang="ru-RU" sz="4400" dirty="0" smtClean="0"/>
              <a:t>Под </a:t>
            </a:r>
            <a:r>
              <a:rPr lang="ru-RU" sz="4400" u="sng" dirty="0" smtClean="0"/>
              <a:t>кустом</a:t>
            </a:r>
            <a:r>
              <a:rPr lang="ru-RU" sz="4400" dirty="0" smtClean="0"/>
              <a:t> спрятался длинноухий  </a:t>
            </a:r>
            <a:r>
              <a:rPr lang="ru-RU" sz="4400" u="sng" dirty="0" smtClean="0"/>
              <a:t>заяц.</a:t>
            </a:r>
          </a:p>
          <a:p>
            <a:r>
              <a:rPr lang="ru-RU" sz="4400" dirty="0" smtClean="0"/>
              <a:t>На </a:t>
            </a:r>
            <a:r>
              <a:rPr lang="ru-RU" sz="4400" u="sng" dirty="0" smtClean="0"/>
              <a:t>дорогу</a:t>
            </a:r>
            <a:r>
              <a:rPr lang="ru-RU" sz="4400" dirty="0" smtClean="0"/>
              <a:t> выбежала рыжая </a:t>
            </a:r>
            <a:r>
              <a:rPr lang="ru-RU" sz="4400" u="sng" dirty="0" smtClean="0"/>
              <a:t>лиса.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159</Words>
  <Application>Microsoft Office PowerPoint</Application>
  <PresentationFormat>Экран (4:3)</PresentationFormat>
  <Paragraphs>62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Diseño predeterminado</vt:lpstr>
      <vt:lpstr>Пастель</vt:lpstr>
      <vt:lpstr>Слайд 1</vt:lpstr>
      <vt:lpstr>Тема урока:</vt:lpstr>
      <vt:lpstr>Слайд 3</vt:lpstr>
      <vt:lpstr>Картинный словарный диктант</vt:lpstr>
      <vt:lpstr>Проверь</vt:lpstr>
      <vt:lpstr>Проверь  себя</vt:lpstr>
      <vt:lpstr>Работа в парах </vt:lpstr>
      <vt:lpstr>Проверь</vt:lpstr>
      <vt:lpstr>Слайд 9</vt:lpstr>
      <vt:lpstr>Слайд 10</vt:lpstr>
      <vt:lpstr>Проверь</vt:lpstr>
      <vt:lpstr>Слайд 12</vt:lpstr>
      <vt:lpstr>Домашнее  задание</vt:lpstr>
      <vt:lpstr>Итог урока</vt:lpstr>
      <vt:lpstr>Прочтите слово</vt:lpstr>
      <vt:lpstr>Слайд 16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</cp:revision>
  <dcterms:created xsi:type="dcterms:W3CDTF">2013-02-06T01:22:51Z</dcterms:created>
  <dcterms:modified xsi:type="dcterms:W3CDTF">2013-02-06T02:13:07Z</dcterms:modified>
</cp:coreProperties>
</file>