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5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09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9/12/2015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50240" y="0"/>
            <a:ext cx="7975599" cy="239268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i="1" dirty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Batang" pitchFamily="18" charset="-127"/>
              </a:rPr>
              <a:t>Национальная реликвия </a:t>
            </a:r>
            <a:r>
              <a:rPr lang="ru-RU" sz="6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Batang" pitchFamily="18" charset="-127"/>
              </a:rPr>
              <a:t/>
            </a:r>
            <a:br>
              <a:rPr lang="ru-RU" sz="6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Batang" pitchFamily="18" charset="-127"/>
              </a:rPr>
            </a:br>
            <a:r>
              <a:rPr lang="ru-RU" sz="6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Batang" pitchFamily="18" charset="-127"/>
              </a:rPr>
              <a:t>моей семьи</a:t>
            </a:r>
            <a:endParaRPr lang="ru-RU" sz="6000" b="1" i="1" dirty="0">
              <a:ln w="11430"/>
              <a:solidFill>
                <a:schemeClr val="accent6">
                  <a:lumMod val="50000"/>
                </a:schemeClr>
              </a:solidFill>
              <a:effectLst/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28990"/>
            <a:ext cx="8554719" cy="222901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Социальный 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проект 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5-х классов 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Руководитель: 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учителя </a:t>
            </a:r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МБОУ «СШ №15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»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Брыль Надежда Аркадьевна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Павлова Ирина 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Сергеевна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Сафиуллина </a:t>
            </a:r>
            <a:r>
              <a:rPr lang="ru-RU" b="1" i="1" dirty="0" err="1" smtClean="0">
                <a:solidFill>
                  <a:srgbClr val="002060"/>
                </a:solidFill>
                <a:latin typeface="Georgia" pitchFamily="18" charset="0"/>
              </a:rPr>
              <a:t>Альфия</a:t>
            </a:r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Georgia" pitchFamily="18" charset="0"/>
              </a:rPr>
              <a:t>Шамилевна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</a:rPr>
              <a:t>г. Нижневартовск, 2015 г.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23554" name="Picture 2" descr="https://encrypted-tbn0.gstatic.com/images?q=tbn:ANd9GcS4_2oO8IopEi4CFYEWk6v6bnzs_48TSgxPshsC7zZz_8iYPe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5776" y="2392680"/>
            <a:ext cx="2467233" cy="2236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8168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Предполагаемые результаты</a:t>
            </a:r>
            <a:endParaRPr lang="ru-RU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441325" dir="5400000" sx="104000" sy="104000" algn="tl" rotWithShape="0">
                  <a:srgbClr val="FFFF00"/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120" y="1524000"/>
            <a:ext cx="8615680" cy="48869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1.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Создание «банка» </a:t>
            </a:r>
            <a:r>
              <a:rPr lang="ru-RU" b="1" dirty="0">
                <a:solidFill>
                  <a:srgbClr val="000000"/>
                </a:solidFill>
                <a:effectLst/>
              </a:rPr>
              <a:t>вещественных памятников национальной культуры, хранящихся в семьях обучающихся нашей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школы.</a:t>
            </a:r>
          </a:p>
          <a:p>
            <a:pPr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effectLst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2.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Создание сайта «Родники души», в котором будут отражены наши результаты работы над проектом, а также будет предоставлена возможность всем посетителям сайта поделиться своими ценностями.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96353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Предполагаемые результаты</a:t>
            </a:r>
            <a:endParaRPr lang="ru-RU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441325" dir="5400000" sx="104000" sy="104000" algn="tl" rotWithShape="0">
                  <a:srgbClr val="FFFF00"/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120" y="1524000"/>
            <a:ext cx="8615680" cy="4886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Внедрение </a:t>
            </a:r>
            <a:r>
              <a:rPr lang="ru-RU" b="1" dirty="0">
                <a:solidFill>
                  <a:srgbClr val="000000"/>
                </a:solidFill>
                <a:effectLst/>
              </a:rPr>
              <a:t>проекта обеспечит оптимальные условия для изучения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школьниками традиций своего народа, </a:t>
            </a:r>
            <a:r>
              <a:rPr lang="ru-RU" b="1" dirty="0">
                <a:solidFill>
                  <a:srgbClr val="000000"/>
                </a:solidFill>
                <a:effectLst/>
              </a:rPr>
              <a:t>возрастет интерес к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его прошлому </a:t>
            </a:r>
            <a:r>
              <a:rPr lang="ru-RU" b="1" dirty="0">
                <a:solidFill>
                  <a:srgbClr val="000000"/>
                </a:solidFill>
                <a:effectLst/>
              </a:rPr>
              <a:t>и настоящему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>
              <a:buFont typeface="+mj-lt"/>
              <a:buAutoNum type="arabicPeriod"/>
            </a:pPr>
            <a:endParaRPr lang="ru-RU" b="1" dirty="0" smtClean="0">
              <a:solidFill>
                <a:srgbClr val="000000"/>
              </a:solidFill>
              <a:effectLst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4.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Работа над проектом поможет развивать творческие способности </a:t>
            </a:r>
            <a:r>
              <a:rPr lang="ru-RU" b="1" dirty="0">
                <a:solidFill>
                  <a:srgbClr val="000000"/>
                </a:solidFill>
                <a:effectLst/>
              </a:rPr>
              <a:t>детей и родителей в совместной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работе.  </a:t>
            </a:r>
            <a:endParaRPr lang="ru-RU" b="1" dirty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endParaRPr lang="ru-RU" b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5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120" y="1097280"/>
            <a:ext cx="8564880" cy="542544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ru-RU" b="1" dirty="0">
                <a:solidFill>
                  <a:schemeClr val="tx1"/>
                </a:solidFill>
                <a:effectLst/>
              </a:rPr>
              <a:t>1) С детского возраста происходит формирование культурно - ценностных ориентаций.</a:t>
            </a:r>
          </a:p>
          <a:p>
            <a:pPr>
              <a:buFont typeface="Wingdings" charset="2"/>
              <a:buChar char="ü"/>
            </a:pP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b="1" dirty="0">
                <a:solidFill>
                  <a:schemeClr val="tx1"/>
                </a:solidFill>
                <a:effectLst/>
              </a:rPr>
              <a:t>) Семья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– воспитывает в ребёнке патриотизм и любовь к своей родине, своей семье, своей истории.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3</a:t>
            </a:r>
            <a:r>
              <a:rPr lang="ru-RU" b="1" dirty="0">
                <a:solidFill>
                  <a:schemeClr val="tx1"/>
                </a:solidFill>
                <a:effectLst/>
              </a:rPr>
              <a:t>) Дети часто не знают о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том, что в </a:t>
            </a:r>
            <a:r>
              <a:rPr lang="ru-RU" b="1" dirty="0">
                <a:solidFill>
                  <a:schemeClr val="tx1"/>
                </a:solidFill>
                <a:effectLst/>
              </a:rPr>
              <a:t>их семье </a:t>
            </a:r>
            <a:r>
              <a:rPr lang="ru-RU" b="1" dirty="0" smtClean="0">
                <a:solidFill>
                  <a:schemeClr val="tx1"/>
                </a:solidFill>
              </a:rPr>
              <a:t>есть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национальные реликвии и порой даже не знают, что же такое реликвия.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endParaRPr lang="ru-RU" b="1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32081" y="20320"/>
            <a:ext cx="87579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Актуальность проекта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9841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5120" y="1097280"/>
            <a:ext cx="8564880" cy="54254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4</a:t>
            </a:r>
            <a:r>
              <a:rPr lang="ru-RU" b="1" dirty="0">
                <a:solidFill>
                  <a:schemeClr val="tx1"/>
                </a:solidFill>
                <a:effectLst/>
              </a:rPr>
              <a:t>) Семейные национальные реликвии служат «живым» источником знаний о культуре своего народа;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поиск и изучение материалов </a:t>
            </a:r>
            <a:r>
              <a:rPr lang="ru-RU" b="1" dirty="0">
                <a:solidFill>
                  <a:schemeClr val="tx1"/>
                </a:solidFill>
                <a:effectLst/>
              </a:rPr>
              <a:t>о национальных реликвиях, хранящихся в семьях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учащихся нашей школы помогут  сформировать у </a:t>
            </a:r>
            <a:r>
              <a:rPr lang="ru-RU" b="1" dirty="0">
                <a:solidFill>
                  <a:schemeClr val="tx1"/>
                </a:solidFill>
                <a:effectLst/>
              </a:rPr>
              <a:t>них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семейные </a:t>
            </a:r>
            <a:r>
              <a:rPr lang="ru-RU" b="1" dirty="0">
                <a:solidFill>
                  <a:schemeClr val="tx1"/>
                </a:solidFill>
                <a:effectLst/>
              </a:rPr>
              <a:t>и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национальные ценности.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endParaRPr lang="ru-RU" b="1" dirty="0" smtClean="0">
              <a:solidFill>
                <a:schemeClr val="tx1"/>
              </a:solidFill>
              <a:effectLst/>
            </a:endParaRPr>
          </a:p>
          <a:p>
            <a:pPr>
              <a:buFont typeface="Wingdings" charset="2"/>
              <a:buChar char="ü"/>
            </a:pPr>
            <a:r>
              <a:rPr lang="ru-RU" b="1" dirty="0" smtClean="0">
                <a:solidFill>
                  <a:schemeClr val="tx1"/>
                </a:solidFill>
                <a:effectLst/>
              </a:rPr>
              <a:t>5</a:t>
            </a:r>
            <a:r>
              <a:rPr lang="ru-RU" b="1" dirty="0">
                <a:solidFill>
                  <a:schemeClr val="tx1"/>
                </a:solidFill>
                <a:effectLst/>
              </a:rPr>
              <a:t>) Родители часто недооценивают значимость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старинных вещей своих бабушек и дедушек, </a:t>
            </a:r>
            <a:r>
              <a:rPr lang="ru-RU" b="1" dirty="0">
                <a:solidFill>
                  <a:schemeClr val="tx1"/>
                </a:solidFill>
                <a:effectLst/>
              </a:rPr>
              <a:t>хранящихся в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семье. А ведь именно они хранят и передают национальные традиции от поколения к поколению.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132081" y="20320"/>
            <a:ext cx="87579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Актуальность проекта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9841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 txBox="1">
            <a:spLocks/>
          </p:cNvSpPr>
          <p:nvPr/>
        </p:nvSpPr>
        <p:spPr>
          <a:xfrm>
            <a:off x="955675" y="121920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Новизна проекта</a:t>
            </a:r>
            <a:endParaRPr lang="ru-RU" cap="all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441325" dir="5400000" sx="104000" sy="104000" algn="tl" rotWithShape="0">
                  <a:srgbClr val="FFFF00"/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04800" y="1055077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</a:rPr>
              <a:t>Состоит </a:t>
            </a:r>
            <a:r>
              <a:rPr lang="ru-RU" b="1" dirty="0">
                <a:solidFill>
                  <a:srgbClr val="000000"/>
                </a:solidFill>
                <a:effectLst/>
              </a:rPr>
              <a:t>в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поиске и создании на базе нашей школы новых  </a:t>
            </a:r>
            <a:r>
              <a:rPr lang="ru-RU" b="1" dirty="0">
                <a:solidFill>
                  <a:srgbClr val="000000"/>
                </a:solidFill>
                <a:effectLst/>
              </a:rPr>
              <a:t>подходов по приобщению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школьников </a:t>
            </a:r>
            <a:r>
              <a:rPr lang="ru-RU" b="1" dirty="0">
                <a:solidFill>
                  <a:srgbClr val="000000"/>
                </a:solidFill>
                <a:effectLst/>
              </a:rPr>
              <a:t>к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национальным традициям и ценностям семьи для воспитания в ребёнке патриотизма </a:t>
            </a:r>
            <a:r>
              <a:rPr lang="ru-RU" b="1" dirty="0" smtClean="0">
                <a:solidFill>
                  <a:srgbClr val="000000"/>
                </a:solidFill>
              </a:rPr>
              <a:t> к своей Родине, семье, истории.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</a:t>
            </a:r>
            <a:endParaRPr lang="ru-RU" b="1" dirty="0">
              <a:solidFill>
                <a:srgbClr val="000000"/>
              </a:solidFill>
            </a:endParaRPr>
          </a:p>
        </p:txBody>
      </p:sp>
      <p:pic>
        <p:nvPicPr>
          <p:cNvPr id="21510" name="Picture 6" descr="https://encrypted-tbn0.gstatic.com/images?q=tbn:ANd9GcQT-e3iGauMFoeYyiP5DizKcbwea-kAXXT_QKRLLi15gA8y5Bvx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928" y="3589386"/>
            <a:ext cx="4120761" cy="3090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2860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Большинство ребят не знают историю национальных реликвий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ru-RU" b="1" dirty="0">
                <a:solidFill>
                  <a:srgbClr val="000000"/>
                </a:solidFill>
                <a:effectLst/>
              </a:rPr>
              <a:t>хранимых в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их семьях. </a:t>
            </a:r>
            <a:r>
              <a:rPr lang="ru-RU" b="1" dirty="0" smtClean="0">
                <a:solidFill>
                  <a:srgbClr val="000000"/>
                </a:solidFill>
              </a:rPr>
              <a:t>О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ткуда они появились в их семье, кто их создал, </a:t>
            </a:r>
            <a:r>
              <a:rPr lang="ru-RU" b="1" dirty="0" smtClean="0">
                <a:solidFill>
                  <a:srgbClr val="000000"/>
                </a:solidFill>
              </a:rPr>
              <a:t>когда и почему. Поэтому постепенно утрачиваются традиции и уникальные обычаи своего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 народа, пропадает  интерес </a:t>
            </a:r>
            <a:r>
              <a:rPr lang="ru-RU" b="1" dirty="0">
                <a:solidFill>
                  <a:srgbClr val="000000"/>
                </a:solidFill>
                <a:effectLst/>
              </a:rPr>
              <a:t>к изучению национальных культурных комплексов народов, с представителями которых дети находятся в непосредственном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взаимодействии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860743" y="142240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Проблема </a:t>
            </a:r>
          </a:p>
        </p:txBody>
      </p:sp>
    </p:spTree>
    <p:extLst>
      <p:ext uri="{BB962C8B-B14F-4D97-AF65-F5344CB8AC3E}">
        <p14:creationId xmlns="" xmlns:p14="http://schemas.microsoft.com/office/powerpoint/2010/main" val="299882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01104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0000"/>
                </a:solidFill>
                <a:effectLst/>
              </a:rPr>
              <a:t>Изучить и создать комплекс </a:t>
            </a:r>
            <a:r>
              <a:rPr lang="ru-RU" sz="3600" b="1" dirty="0">
                <a:solidFill>
                  <a:srgbClr val="000000"/>
                </a:solidFill>
                <a:effectLst/>
              </a:rPr>
              <a:t>вещественных памятников национальной культуры, хранящихся в семьях </a:t>
            </a:r>
            <a:r>
              <a:rPr lang="ru-RU" sz="3600" b="1" dirty="0" smtClean="0">
                <a:solidFill>
                  <a:srgbClr val="000000"/>
                </a:solidFill>
                <a:effectLst/>
              </a:rPr>
              <a:t>детей нашей школы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860743" y="14552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Цель проекта</a:t>
            </a:r>
          </a:p>
        </p:txBody>
      </p:sp>
      <p:pic>
        <p:nvPicPr>
          <p:cNvPr id="5" name="Picture 2" descr="https://encrypted-tbn1.gstatic.com/images?q=tbn:ANd9GcQZnRjURwQVrvaMYwiXPd6FqzLelhRupGrAHN14XHzPWpFVt9Zk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43" y="3306671"/>
            <a:ext cx="2194743" cy="3298111"/>
          </a:xfrm>
          <a:prstGeom prst="rect">
            <a:avLst/>
          </a:prstGeom>
          <a:noFill/>
        </p:spPr>
      </p:pic>
      <p:pic>
        <p:nvPicPr>
          <p:cNvPr id="19458" name="Picture 2" descr="https://encrypted-tbn1.gstatic.com/images?q=tbn:ANd9GcSGV0k9Cab_Gm7MrxUOwirekBOco5MOCFLIL7BBxD3UC7OzBhAeP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9445" y="3675101"/>
            <a:ext cx="3924056" cy="2616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275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7040" y="1232647"/>
            <a:ext cx="8442960" cy="5401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effectLst/>
              </a:rPr>
              <a:t>1) Сформировать у детей интерес к своей семье, сохранению семейных традиций и обычаев, воспитать уважение к членам семьи.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effectLst/>
              </a:rPr>
              <a:t>2) Привлечь родителей к установлению в семье правил, норм поведения, обычаев, традиций, т.е. потребность к формированию семейных ценностей.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effectLst/>
              </a:rPr>
              <a:t>3) Формировать и развивать у детей навыки исследовательской и творческой работы совместно с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учителями </a:t>
            </a:r>
            <a:r>
              <a:rPr lang="ru-RU" b="1" dirty="0">
                <a:solidFill>
                  <a:srgbClr val="000000"/>
                </a:solidFill>
                <a:effectLst/>
              </a:rPr>
              <a:t>и родителями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.</a:t>
            </a:r>
            <a:endParaRPr lang="ru-RU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747711" y="10488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Задачи проекта</a:t>
            </a:r>
          </a:p>
        </p:txBody>
      </p:sp>
    </p:spTree>
    <p:extLst>
      <p:ext uri="{BB962C8B-B14F-4D97-AF65-F5344CB8AC3E}">
        <p14:creationId xmlns="" xmlns:p14="http://schemas.microsoft.com/office/powerpoint/2010/main" val="40182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7040" y="1232647"/>
            <a:ext cx="8442960" cy="5401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</a:rPr>
              <a:t>4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) </a:t>
            </a:r>
            <a:r>
              <a:rPr lang="ru-RU" b="1" dirty="0">
                <a:solidFill>
                  <a:srgbClr val="000000"/>
                </a:solidFill>
                <a:effectLst/>
              </a:rPr>
              <a:t>Побуждать детей к выполнению общественно значимых заданий, к добрым делам для семьи, родного дома, 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своей школы.</a:t>
            </a:r>
            <a:endParaRPr lang="ru-RU" b="1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</a:rPr>
              <a:t>5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) </a:t>
            </a:r>
            <a:r>
              <a:rPr lang="ru-RU" b="1" dirty="0">
                <a:solidFill>
                  <a:srgbClr val="000000"/>
                </a:solidFill>
                <a:effectLst/>
              </a:rPr>
              <a:t>Упражнять детей в проявлении сострадания, заботливости, внимательности к родным и близким, друзьям и сверстникам, к тем, кто о них заботится.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</a:rPr>
              <a:t>) </a:t>
            </a:r>
            <a:r>
              <a:rPr lang="ru-RU" b="1" dirty="0">
                <a:solidFill>
                  <a:srgbClr val="000000"/>
                </a:solidFill>
                <a:effectLst/>
              </a:rPr>
              <a:t>Предоставлять детям возможность разнообразно и свободно проявлять свои интересы, иметь личное время для занятий любимым делом.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747711" y="10488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Задачи проекта</a:t>
            </a:r>
          </a:p>
        </p:txBody>
      </p:sp>
    </p:spTree>
    <p:extLst>
      <p:ext uri="{BB962C8B-B14F-4D97-AF65-F5344CB8AC3E}">
        <p14:creationId xmlns="" xmlns:p14="http://schemas.microsoft.com/office/powerpoint/2010/main" val="40182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394" y="1417320"/>
            <a:ext cx="7863205" cy="42910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effectLst/>
              </a:rPr>
              <a:t>1 этап – организационно-диагностический (ноябрь).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effectLst/>
              </a:rPr>
              <a:t>2 этап - формирующий (ноябрь-апрель)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effectLst/>
              </a:rPr>
              <a:t>3 этап - обобщающий (май).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000000"/>
                </a:solidFill>
                <a:effectLst/>
              </a:rPr>
              <a:t>Презентация проекта: Открытый урок «Сердце семьи» 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900111" y="1531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cap="all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441325" dir="5400000" sx="104000" sy="104000" algn="tl" rotWithShape="0">
                    <a:srgbClr val="FFFF00"/>
                  </a:outerShdw>
                  <a:reflection blurRad="10000" stA="55000" endPos="48000" dist="500" dir="5400000" sy="-100000" algn="bl" rotWithShape="0"/>
                </a:effectLst>
              </a:rPr>
              <a:t>Этапы реализации проекта </a:t>
            </a:r>
          </a:p>
        </p:txBody>
      </p:sp>
    </p:spTree>
    <p:extLst>
      <p:ext uri="{BB962C8B-B14F-4D97-AF65-F5344CB8AC3E}">
        <p14:creationId xmlns="" xmlns:p14="http://schemas.microsoft.com/office/powerpoint/2010/main" val="1389159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533</Words>
  <Application>Microsoft Macintosh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Национальная реликвия  моей семьи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Предполагаемые результаты</vt:lpstr>
      <vt:lpstr>Предполагаемые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реликвия  моей семьи</dc:title>
  <dc:creator>Сергей Брыль</dc:creator>
  <cp:lastModifiedBy>Ирина</cp:lastModifiedBy>
  <cp:revision>29</cp:revision>
  <dcterms:created xsi:type="dcterms:W3CDTF">2014-10-07T14:07:01Z</dcterms:created>
  <dcterms:modified xsi:type="dcterms:W3CDTF">2015-09-12T09:53:27Z</dcterms:modified>
</cp:coreProperties>
</file>