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ru-RU" smtClean="0"/>
              <a:pPr/>
              <a:t>30.03.2011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41"/>
          <a:stretch/>
        </p:blipFill>
        <p:spPr>
          <a:xfrm>
            <a:off x="-76200" y="0"/>
            <a:ext cx="946509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81000" y="228600"/>
            <a:ext cx="7924800" cy="1096962"/>
          </a:xfrm>
        </p:spPr>
        <p:txBody>
          <a:bodyPr/>
          <a:lstStyle/>
          <a:p>
            <a:pPr algn="ctr"/>
            <a:r>
              <a:rPr lang="ru-RU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Факты о курении</a:t>
            </a:r>
            <a:endParaRPr lang="ru-RU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204260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440362"/>
          </a:xfrm>
        </p:spPr>
        <p:txBody>
          <a:bodyPr/>
          <a:lstStyle/>
          <a:p>
            <a:pPr algn="ctr"/>
            <a:r>
              <a:rPr lang="ru-RU" sz="2800" b="1" dirty="0" smtClean="0"/>
              <a:t>Ежегодно </a:t>
            </a:r>
            <a:r>
              <a:rPr lang="ru-RU" sz="2800" b="1" dirty="0"/>
              <a:t>в России выкуривается 300 млрд сигарет. Это 103 пачки на каждого россиянина, включая </a:t>
            </a:r>
            <a:r>
              <a:rPr lang="ru-RU" sz="2800" b="1" dirty="0" smtClean="0"/>
              <a:t>новорожденных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Статистика</a:t>
            </a:r>
            <a:r>
              <a:rPr lang="ru-RU" sz="2800" b="1" dirty="0"/>
              <a:t>: В мире проживает более </a:t>
            </a:r>
            <a:r>
              <a:rPr lang="ru-RU" sz="2800" b="1" dirty="0" smtClean="0"/>
              <a:t>           1 </a:t>
            </a:r>
            <a:r>
              <a:rPr lang="ru-RU" sz="2800" b="1" dirty="0"/>
              <a:t>миллиарда 100 миллионов </a:t>
            </a:r>
            <a:r>
              <a:rPr lang="ru-RU" sz="2800" b="1" dirty="0" smtClean="0"/>
              <a:t>курильщиков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b="1" dirty="0" smtClean="0"/>
              <a:t>В </a:t>
            </a:r>
            <a:r>
              <a:rPr lang="ru-RU" sz="2800" b="1" dirty="0"/>
              <a:t>Америке и странах Европы, если человек курит, считается, что он из плохого района. Курение на Западе давно уже </a:t>
            </a:r>
            <a:r>
              <a:rPr lang="ru-RU" sz="2800" b="1" dirty="0" smtClean="0"/>
              <a:t>       не </a:t>
            </a:r>
            <a:r>
              <a:rPr lang="ru-RU" sz="2800" b="1" dirty="0"/>
              <a:t>ассоциируется с "красивой </a:t>
            </a:r>
            <a:r>
              <a:rPr lang="ru-RU" sz="2800" b="1" dirty="0" smtClean="0"/>
              <a:t>жизнью"           и вышло </a:t>
            </a:r>
            <a:r>
              <a:rPr lang="ru-RU" sz="2800" b="1" dirty="0"/>
              <a:t>из </a:t>
            </a:r>
            <a:r>
              <a:rPr lang="ru-RU" sz="2800" b="1" dirty="0" smtClean="0"/>
              <a:t>моды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353033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211762"/>
          </a:xfrm>
        </p:spPr>
        <p:txBody>
          <a:bodyPr/>
          <a:lstStyle/>
          <a:p>
            <a:pPr algn="ctr"/>
            <a:r>
              <a:rPr lang="ru-RU" sz="4000" b="1" dirty="0"/>
              <a:t>Ученые подсчитали, что куря человек в среднем живет на 14 лет меньше. Это не означает, что курильщики умирают молодыми — многие доживают до почтенного возраста. Но какая после этого начинается </a:t>
            </a:r>
            <a:r>
              <a:rPr lang="ru-RU" sz="4000" b="1" dirty="0" smtClean="0"/>
              <a:t>жизнь…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5538124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992562"/>
          </a:xfrm>
        </p:spPr>
        <p:txBody>
          <a:bodyPr/>
          <a:lstStyle/>
          <a:p>
            <a:pPr algn="ctr"/>
            <a:r>
              <a:rPr lang="ru-RU" sz="4000" b="1" dirty="0"/>
              <a:t>Никотин достигает головного мозга через 10 секунд после затяжки</a:t>
            </a:r>
            <a:r>
              <a:rPr lang="ru-RU" sz="4000" b="1" dirty="0" smtClean="0"/>
              <a:t>. Он </a:t>
            </a:r>
            <a:r>
              <a:rPr lang="ru-RU" sz="4000" b="1" dirty="0"/>
              <a:t>присутствует </a:t>
            </a:r>
            <a:r>
              <a:rPr lang="ru-RU" sz="4000" b="1" dirty="0" smtClean="0"/>
              <a:t>   при </a:t>
            </a:r>
            <a:r>
              <a:rPr lang="ru-RU" sz="4000" b="1" dirty="0"/>
              <a:t>этом во всех частях тела, а также в грудном </a:t>
            </a:r>
            <a:r>
              <a:rPr lang="ru-RU" sz="4000" b="1" dirty="0" smtClean="0"/>
              <a:t>молоке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1717484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611562"/>
          </a:xfrm>
        </p:spPr>
        <p:txBody>
          <a:bodyPr/>
          <a:lstStyle/>
          <a:p>
            <a:pPr algn="ctr"/>
            <a:r>
              <a:rPr lang="ru-RU" sz="4000" b="1" dirty="0"/>
              <a:t>Каждые восемь секунд в мире умирает 1 человек, причиной смерти которого является  </a:t>
            </a:r>
            <a:r>
              <a:rPr lang="ru-RU" sz="4000" b="1" dirty="0" smtClean="0"/>
              <a:t>табак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3324391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516562"/>
          </a:xfrm>
        </p:spPr>
        <p:txBody>
          <a:bodyPr/>
          <a:lstStyle/>
          <a:p>
            <a:pPr algn="ctr"/>
            <a:r>
              <a:rPr lang="ru-RU" sz="3600" b="1" dirty="0"/>
              <a:t>Китай является родиной </a:t>
            </a:r>
            <a:r>
              <a:rPr lang="ru-RU" sz="3600" b="1" dirty="0" smtClean="0"/>
              <a:t>             300 </a:t>
            </a:r>
            <a:r>
              <a:rPr lang="ru-RU" sz="3600" b="1" dirty="0"/>
              <a:t>миллионов курильщиков, которые потребляют приблизительно 1.7 триллиона сигарет в год, или 3 миллиона сигарет в минуту. В Китае 20% населения земного шара и 25% всех курильщиков. Здесь производится больше сигарет, чем в какой-либо другой стране</a:t>
            </a:r>
          </a:p>
        </p:txBody>
      </p:sp>
    </p:spTree>
    <p:extLst>
      <p:ext uri="{BB962C8B-B14F-4D97-AF65-F5344CB8AC3E}">
        <p14:creationId xmlns:p14="http://schemas.microsoft.com/office/powerpoint/2010/main" val="85353901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924800" cy="3429000"/>
          </a:xfrm>
        </p:spPr>
        <p:txBody>
          <a:bodyPr/>
          <a:lstStyle/>
          <a:p>
            <a:pPr algn="ctr"/>
            <a:r>
              <a:rPr lang="ru-RU" sz="4000" b="1" dirty="0"/>
              <a:t>В начале 20-го века беременным женщинам, чтобы не полнеть, врачи советовали курить</a:t>
            </a:r>
          </a:p>
        </p:txBody>
      </p:sp>
    </p:spTree>
    <p:extLst>
      <p:ext uri="{BB962C8B-B14F-4D97-AF65-F5344CB8AC3E}">
        <p14:creationId xmlns:p14="http://schemas.microsoft.com/office/powerpoint/2010/main" val="41292511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516562"/>
          </a:xfrm>
        </p:spPr>
        <p:txBody>
          <a:bodyPr/>
          <a:lstStyle/>
          <a:p>
            <a:pPr algn="ctr"/>
            <a:r>
              <a:rPr lang="ru-RU" b="1" dirty="0"/>
              <a:t>В 2010 году ожидается окончание клинических испытаний вакцины против курения. Её действие заключается в образовании </a:t>
            </a:r>
            <a:r>
              <a:rPr lang="ru-RU" b="1" dirty="0" smtClean="0"/>
              <a:t>антител      </a:t>
            </a:r>
            <a:r>
              <a:rPr lang="ru-RU" b="1" dirty="0"/>
              <a:t>в крови, которые препятствуют поступлению никотина в мозг. Иммунная система воспринимает никотин как чужеродное вещество </a:t>
            </a:r>
            <a:r>
              <a:rPr lang="ru-RU" b="1" dirty="0" smtClean="0"/>
              <a:t>         и </a:t>
            </a:r>
            <a:r>
              <a:rPr lang="ru-RU" b="1" dirty="0"/>
              <a:t>полностью дезактивирует его действие на организм. Курильщик </a:t>
            </a:r>
            <a:r>
              <a:rPr lang="ru-RU" b="1" dirty="0" smtClean="0"/>
              <a:t>         не </a:t>
            </a:r>
            <a:r>
              <a:rPr lang="ru-RU" b="1" dirty="0"/>
              <a:t>получает от сигареты никакого удовольствия</a:t>
            </a:r>
          </a:p>
        </p:txBody>
      </p:sp>
    </p:spTree>
    <p:extLst>
      <p:ext uri="{BB962C8B-B14F-4D97-AF65-F5344CB8AC3E}">
        <p14:creationId xmlns:p14="http://schemas.microsoft.com/office/powerpoint/2010/main" val="348508312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297362"/>
          </a:xfrm>
        </p:spPr>
        <p:txBody>
          <a:bodyPr/>
          <a:lstStyle/>
          <a:p>
            <a:pPr algn="ctr"/>
            <a:r>
              <a:rPr lang="ru-RU" sz="4000" b="1" dirty="0"/>
              <a:t>95% курильщиков после перенесенного инфаркта миокарда сразу бросают курить. Не надо ни лекций</a:t>
            </a:r>
            <a:r>
              <a:rPr lang="ru-RU" sz="4000" b="1"/>
              <a:t>, </a:t>
            </a:r>
            <a:r>
              <a:rPr lang="ru-RU" sz="4000" b="1" smtClean="0"/>
              <a:t>     ни </a:t>
            </a:r>
            <a:r>
              <a:rPr lang="ru-RU" sz="4000" b="1" dirty="0"/>
              <a:t>уговоров, больные сами принимают решение(!!!)</a:t>
            </a:r>
          </a:p>
        </p:txBody>
      </p:sp>
    </p:spTree>
    <p:extLst>
      <p:ext uri="{BB962C8B-B14F-4D97-AF65-F5344CB8AC3E}">
        <p14:creationId xmlns:p14="http://schemas.microsoft.com/office/powerpoint/2010/main" val="226529677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525962"/>
          </a:xfrm>
        </p:spPr>
        <p:txBody>
          <a:bodyPr/>
          <a:lstStyle/>
          <a:p>
            <a:pPr algn="ctr"/>
            <a:r>
              <a:rPr lang="ru-RU" sz="4000" b="1" dirty="0" smtClean="0"/>
              <a:t>Статистика</a:t>
            </a:r>
            <a:r>
              <a:rPr lang="ru-RU" sz="4000" b="1" dirty="0"/>
              <a:t>: В России курят 77% мужчин, 27 % женщин, 42 % детей и подростков. </a:t>
            </a:r>
            <a:r>
              <a:rPr lang="ru-RU" sz="4000" b="1" dirty="0" smtClean="0"/>
              <a:t>             Для </a:t>
            </a:r>
            <a:r>
              <a:rPr lang="ru-RU" sz="4000" b="1" dirty="0"/>
              <a:t>сравнения: в Америке всего - 28% мужчин и 24% </a:t>
            </a:r>
            <a:r>
              <a:rPr lang="ru-RU" sz="4000" b="1" dirty="0" smtClean="0"/>
              <a:t>женщин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6956908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4754562"/>
          </a:xfrm>
        </p:spPr>
        <p:txBody>
          <a:bodyPr/>
          <a:lstStyle/>
          <a:p>
            <a:pPr algn="ctr"/>
            <a:r>
              <a:rPr lang="ru-RU" sz="4000" b="1" dirty="0" smtClean="0"/>
              <a:t>Российский </a:t>
            </a:r>
            <a:r>
              <a:rPr lang="ru-RU" sz="4000" b="1" dirty="0"/>
              <a:t>курильщик, который выкуривает в день одну пачку сигарет высшего класса тратит на сигареты около 10.000 рублей в год! Это означает, что за 10 лет Вы можете выкурить </a:t>
            </a:r>
            <a:r>
              <a:rPr lang="ru-RU" sz="4000" b="1" dirty="0" smtClean="0"/>
              <a:t>машину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0768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440362"/>
          </a:xfrm>
        </p:spPr>
        <p:txBody>
          <a:bodyPr/>
          <a:lstStyle/>
          <a:p>
            <a:pPr algn="ctr"/>
            <a:r>
              <a:rPr lang="ru-RU" sz="2400" b="1" dirty="0"/>
              <a:t>Что будет, если вы прямо сейчас бросите курить?</a:t>
            </a:r>
            <a:br>
              <a:rPr lang="ru-RU" sz="2400" b="1" dirty="0"/>
            </a:br>
            <a:r>
              <a:rPr lang="ru-RU" sz="2400" b="1" dirty="0"/>
              <a:t>- Через 20 минут ваше кровяное давление придёт в норму</a:t>
            </a:r>
            <a:r>
              <a:rPr lang="ru-RU" sz="2400" b="1" dirty="0" smtClean="0"/>
              <a:t>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 Через 48 часов весь никотин </a:t>
            </a:r>
            <a:r>
              <a:rPr lang="ru-RU" sz="2400" b="1" dirty="0" smtClean="0"/>
              <a:t>выведется </a:t>
            </a:r>
            <a:r>
              <a:rPr lang="ru-RU" sz="2400" b="1" dirty="0" smtClean="0"/>
              <a:t>             из </a:t>
            </a:r>
            <a:r>
              <a:rPr lang="ru-RU" sz="2400" b="1" dirty="0"/>
              <a:t>вашего тела. Ваши вкусовые и обонятельные функции возвратятся в норму</a:t>
            </a:r>
            <a:r>
              <a:rPr lang="ru-RU" sz="2400" b="1" dirty="0" smtClean="0"/>
              <a:t>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 Через 72 часа уровень силовых качеств увеличится</a:t>
            </a:r>
            <a:r>
              <a:rPr lang="ru-RU" sz="2400" b="1" dirty="0" smtClean="0"/>
              <a:t>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 Через 2 недели ваше кровообращение ускорится и продолжит улучшаться</a:t>
            </a:r>
            <a:r>
              <a:rPr lang="ru-RU" sz="2400" b="1" dirty="0" smtClean="0"/>
              <a:t>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 Через 3-5 месяцев ваш кашель и проблемы </a:t>
            </a:r>
            <a:r>
              <a:rPr lang="ru-RU" sz="2400" b="1" dirty="0" smtClean="0"/>
              <a:t>           с </a:t>
            </a:r>
            <a:r>
              <a:rPr lang="ru-RU" sz="2400" b="1" dirty="0"/>
              <a:t>дыханием исчезнут, поскольку объём лёгкий увеличится на 10%.</a:t>
            </a:r>
          </a:p>
        </p:txBody>
      </p:sp>
    </p:spTree>
    <p:extLst>
      <p:ext uri="{BB962C8B-B14F-4D97-AF65-F5344CB8AC3E}">
        <p14:creationId xmlns:p14="http://schemas.microsoft.com/office/powerpoint/2010/main" val="412442086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983162"/>
          </a:xfrm>
        </p:spPr>
        <p:txBody>
          <a:bodyPr/>
          <a:lstStyle/>
          <a:p>
            <a:pPr algn="ctr"/>
            <a:r>
              <a:rPr lang="ru-RU" sz="4000" b="1" dirty="0" smtClean="0"/>
              <a:t>В </a:t>
            </a:r>
            <a:r>
              <a:rPr lang="ru-RU" sz="4000" b="1" dirty="0"/>
              <a:t>Англии каждый день удачно бросает курить 2000 человек! Это привело к тому</a:t>
            </a:r>
            <a:r>
              <a:rPr lang="ru-RU" sz="4000" b="1" dirty="0" smtClean="0"/>
              <a:t>,                 </a:t>
            </a:r>
            <a:r>
              <a:rPr lang="ru-RU" sz="4000" b="1" dirty="0"/>
              <a:t>что за последние 10 лет число курящих сократилось </a:t>
            </a:r>
            <a:r>
              <a:rPr lang="ru-RU" sz="4000" b="1" dirty="0" smtClean="0"/>
              <a:t>             на </a:t>
            </a:r>
            <a:r>
              <a:rPr lang="ru-RU" sz="4000" b="1" dirty="0"/>
              <a:t>10 млн. </a:t>
            </a:r>
            <a:r>
              <a:rPr lang="ru-RU" sz="4000" b="1" dirty="0" smtClean="0"/>
              <a:t>человек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2150090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754562"/>
          </a:xfrm>
        </p:spPr>
        <p:txBody>
          <a:bodyPr/>
          <a:lstStyle/>
          <a:p>
            <a:pPr algn="ctr"/>
            <a:r>
              <a:rPr lang="ru-RU" b="1" dirty="0"/>
              <a:t>Табачным компаниям выгодно стимулировать переход людей </a:t>
            </a:r>
            <a:r>
              <a:rPr lang="ru-RU" b="1" dirty="0" smtClean="0"/>
              <a:t>              на </a:t>
            </a:r>
            <a:r>
              <a:rPr lang="ru-RU" b="1" dirty="0"/>
              <a:t>"легкие" сигареты: они стоят дороже </a:t>
            </a:r>
            <a:r>
              <a:rPr lang="ru-RU" b="1" dirty="0" smtClean="0"/>
              <a:t>    и </a:t>
            </a:r>
            <a:r>
              <a:rPr lang="ru-RU" b="1" dirty="0"/>
              <a:t>курильщик выкуривает их больше. Также, из-за легких сигарет многие курильщики не бросают курить. Именно по этой причине в большинстве стран Европы, использование слов "легкие" </a:t>
            </a:r>
            <a:r>
              <a:rPr lang="ru-RU" b="1" dirty="0" smtClean="0"/>
              <a:t>  в </a:t>
            </a:r>
            <a:r>
              <a:rPr lang="ru-RU" b="1" dirty="0"/>
              <a:t>названиях сигарет запрещено</a:t>
            </a:r>
          </a:p>
        </p:txBody>
      </p:sp>
    </p:spTree>
    <p:extLst>
      <p:ext uri="{BB962C8B-B14F-4D97-AF65-F5344CB8AC3E}">
        <p14:creationId xmlns:p14="http://schemas.microsoft.com/office/powerpoint/2010/main" val="84053279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306762"/>
          </a:xfrm>
        </p:spPr>
        <p:txBody>
          <a:bodyPr/>
          <a:lstStyle/>
          <a:p>
            <a:pPr algn="ctr"/>
            <a:r>
              <a:rPr lang="ru-RU" b="1" dirty="0"/>
              <a:t>Более 40 лет назад на сигаретных пачках появились предупреждения </a:t>
            </a:r>
            <a:r>
              <a:rPr lang="ru-RU" b="1" dirty="0" smtClean="0"/>
              <a:t>        о </a:t>
            </a:r>
            <a:r>
              <a:rPr lang="ru-RU" b="1" dirty="0"/>
              <a:t>вреде сигарет для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51891018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68962"/>
          </a:xfrm>
        </p:spPr>
        <p:txBody>
          <a:bodyPr/>
          <a:lstStyle/>
          <a:p>
            <a:pPr algn="ctr"/>
            <a:r>
              <a:rPr lang="ru-RU" sz="2800" b="1" dirty="0"/>
              <a:t>Русских людей курению научили англичане в начале семнадцатого века. Однако долгое время курение </a:t>
            </a:r>
            <a:r>
              <a:rPr lang="ru-RU" sz="2800" b="1" dirty="0" smtClean="0"/>
              <a:t>было         </a:t>
            </a:r>
            <a:r>
              <a:rPr lang="ru-RU" sz="2800" b="1" dirty="0"/>
              <a:t>под запретом, и людям приходилось предаваться пагубному пристрастию втайне. Однажды такие тайные курильщики чуть не спалили пол-Москвы. Царь пришел в ярость и ввел наказание </a:t>
            </a:r>
            <a:r>
              <a:rPr lang="ru-RU" sz="2800" b="1" dirty="0" smtClean="0"/>
              <a:t>   за </a:t>
            </a:r>
            <a:r>
              <a:rPr lang="ru-RU" sz="2800" b="1" dirty="0"/>
              <a:t>неугодную власти привычку. Замеченные курильщики в первый раз получали шестьдесят палочных ударов </a:t>
            </a:r>
            <a:r>
              <a:rPr lang="ru-RU" sz="2800" b="1" dirty="0" smtClean="0"/>
              <a:t> по </a:t>
            </a:r>
            <a:r>
              <a:rPr lang="ru-RU" sz="2800" b="1" dirty="0"/>
              <a:t>стопам, а во второй раз - обрезание носа</a:t>
            </a:r>
          </a:p>
        </p:txBody>
      </p:sp>
    </p:spTree>
    <p:extLst>
      <p:ext uri="{BB962C8B-B14F-4D97-AF65-F5344CB8AC3E}">
        <p14:creationId xmlns:p14="http://schemas.microsoft.com/office/powerpoint/2010/main" val="120804030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440362"/>
          </a:xfrm>
        </p:spPr>
        <p:txBody>
          <a:bodyPr/>
          <a:lstStyle/>
          <a:p>
            <a:pPr algn="ctr"/>
            <a:r>
              <a:rPr lang="ru-RU" sz="4000" b="1" dirty="0"/>
              <a:t>Табак в те времена ввозили контрабандно. Лишь </a:t>
            </a:r>
            <a:r>
              <a:rPr lang="ru-RU" sz="4000" b="1" dirty="0" smtClean="0"/>
              <a:t>Петр I (будучи </a:t>
            </a:r>
            <a:r>
              <a:rPr lang="ru-RU" sz="4000" b="1" dirty="0"/>
              <a:t>заядлым курильщиком) снял все запреты и разрешил легальный ввоз табака. </a:t>
            </a:r>
            <a:r>
              <a:rPr lang="ru-RU" sz="4000" b="1" dirty="0" smtClean="0"/>
              <a:t>           С </a:t>
            </a:r>
            <a:r>
              <a:rPr lang="ru-RU" sz="4000" b="1" dirty="0"/>
              <a:t>тех пор курение стало самой популярной в России вредной привычкой</a:t>
            </a:r>
          </a:p>
        </p:txBody>
      </p:sp>
    </p:spTree>
    <p:extLst>
      <p:ext uri="{BB962C8B-B14F-4D97-AF65-F5344CB8AC3E}">
        <p14:creationId xmlns:p14="http://schemas.microsoft.com/office/powerpoint/2010/main" val="337459510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1F2123" mc:Ignorable=""/>
      </a:dk2>
      <a:lt2>
        <a:srgbClr xmlns:mc="http://schemas.openxmlformats.org/markup-compatibility/2006" xmlns:a14="http://schemas.microsoft.com/office/drawing/2010/main" val="DC9E1F" mc:Ignorable=""/>
      </a:lt2>
      <a:accent1>
        <a:srgbClr xmlns:mc="http://schemas.openxmlformats.org/markup-compatibility/2006" xmlns:a14="http://schemas.microsoft.com/office/drawing/2010/main" val="7E97AD" mc:Ignorable=""/>
      </a:accent1>
      <a:accent2>
        <a:srgbClr xmlns:mc="http://schemas.openxmlformats.org/markup-compatibility/2006" xmlns:a14="http://schemas.microsoft.com/office/drawing/2010/main" val="CC8E60" mc:Ignorable=""/>
      </a:accent2>
      <a:accent3>
        <a:srgbClr xmlns:mc="http://schemas.openxmlformats.org/markup-compatibility/2006" xmlns:a14="http://schemas.microsoft.com/office/drawing/2010/main" val="7A6A60" mc:Ignorable=""/>
      </a:accent3>
      <a:accent4>
        <a:srgbClr xmlns:mc="http://schemas.openxmlformats.org/markup-compatibility/2006" xmlns:a14="http://schemas.microsoft.com/office/drawing/2010/main" val="B4936D" mc:Ignorable=""/>
      </a:accent4>
      <a:accent5>
        <a:srgbClr xmlns:mc="http://schemas.openxmlformats.org/markup-compatibility/2006" xmlns:a14="http://schemas.microsoft.com/office/drawing/2010/main" val="67787B" mc:Ignorable=""/>
      </a:accent5>
      <a:accent6>
        <a:srgbClr xmlns:mc="http://schemas.openxmlformats.org/markup-compatibility/2006" xmlns:a14="http://schemas.microsoft.com/office/drawing/2010/main" val="9D936F" mc:Ignorable=""/>
      </a:accent6>
      <a:hlink>
        <a:srgbClr xmlns:mc="http://schemas.openxmlformats.org/markup-compatibility/2006" xmlns:a14="http://schemas.microsoft.com/office/drawing/2010/main" val="646464" mc:Ignorable=""/>
      </a:hlink>
      <a:folHlink>
        <a:srgbClr xmlns:mc="http://schemas.openxmlformats.org/markup-compatibility/2006" xmlns:a14="http://schemas.microsoft.com/office/drawing/2010/main" val="969696" mc:Ignorable=""/>
      </a:folHlink>
    </a:clrScheme>
    <a:fontScheme name="Горизонт">
      <a:majorFont>
        <a:latin typeface="Arial Narrow"/>
        <a:ea typeface=""/>
        <a:cs typeface="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</TotalTime>
  <Words>495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Факты о курении</vt:lpstr>
      <vt:lpstr>Статистика: В России курят 77% мужчин, 27 % женщин, 42 % детей и подростков.              Для сравнения: в Америке всего - 28% мужчин и 24% женщин</vt:lpstr>
      <vt:lpstr>Российский курильщик, который выкуривает в день одну пачку сигарет высшего класса тратит на сигареты около 10.000 рублей в год! Это означает, что за 10 лет Вы можете выкурить машину </vt:lpstr>
      <vt:lpstr>Что будет, если вы прямо сейчас бросите курить? - Через 20 минут ваше кровяное давление придёт в норму. - Через 48 часов весь никотин выведется              из вашего тела. Ваши вкусовые и обонятельные функции возвратятся в норму. - Через 72 часа уровень силовых качеств увеличится. - Через 2 недели ваше кровообращение ускорится и продолжит улучшаться. - Через 3-5 месяцев ваш кашель и проблемы            с дыханием исчезнут, поскольку объём лёгкий увеличится на 10%.</vt:lpstr>
      <vt:lpstr>В Англии каждый день удачно бросает курить 2000 человек! Это привело к тому,                 что за последние 10 лет число курящих сократилось              на 10 млн. человек</vt:lpstr>
      <vt:lpstr>Табачным компаниям выгодно стимулировать переход людей               на "легкие" сигареты: они стоят дороже     и курильщик выкуривает их больше. Также, из-за легких сигарет многие курильщики не бросают курить. Именно по этой причине в большинстве стран Европы, использование слов "легкие"   в названиях сигарет запрещено</vt:lpstr>
      <vt:lpstr>Более 40 лет назад на сигаретных пачках появились предупреждения         о вреде сигарет для здоровья</vt:lpstr>
      <vt:lpstr>Русских людей курению научили англичане в начале семнадцатого века. Однако долгое время курение было         под запретом, и людям приходилось предаваться пагубному пристрастию втайне. Однажды такие тайные курильщики чуть не спалили пол-Москвы. Царь пришел в ярость и ввел наказание    за неугодную власти привычку. Замеченные курильщики в первый раз получали шестьдесят палочных ударов  по стопам, а во второй раз - обрезание носа</vt:lpstr>
      <vt:lpstr>Табак в те времена ввозили контрабандно. Лишь Петр I (будучи заядлым курильщиком) снял все запреты и разрешил легальный ввоз табака.            С тех пор курение стало самой популярной в России вредной привычкой</vt:lpstr>
      <vt:lpstr>Ежегодно в России выкуривается 300 млрд сигарет. Это 103 пачки на каждого россиянина, включая новорожденных  Статистика: В мире проживает более            1 миллиарда 100 миллионов курильщиков   В Америке и странах Европы, если человек курит, считается, что он из плохого района. Курение на Западе давно уже        не ассоциируется с "красивой жизнью"           и вышло из моды</vt:lpstr>
      <vt:lpstr>Ученые подсчитали, что куря человек в среднем живет на 14 лет меньше. Это не означает, что курильщики умирают молодыми — многие доживают до почтенного возраста. Но какая после этого начинается жизнь…</vt:lpstr>
      <vt:lpstr>Никотин достигает головного мозга через 10 секунд после затяжки. Он присутствует    при этом во всех частях тела, а также в грудном молоке</vt:lpstr>
      <vt:lpstr>Каждые восемь секунд в мире умирает 1 человек, причиной смерти которого является  табак</vt:lpstr>
      <vt:lpstr>Китай является родиной              300 миллионов курильщиков, которые потребляют приблизительно 1.7 триллиона сигарет в год, или 3 миллиона сигарет в минуту. В Китае 20% населения земного шара и 25% всех курильщиков. Здесь производится больше сигарет, чем в какой-либо другой стране</vt:lpstr>
      <vt:lpstr>В начале 20-го века беременным женщинам, чтобы не полнеть, врачи советовали курить</vt:lpstr>
      <vt:lpstr>В 2010 году ожидается окончание клинических испытаний вакцины против курения. Её действие заключается в образовании антител      в крови, которые препятствуют поступлению никотина в мозг. Иммунная система воспринимает никотин как чужеродное вещество          и полностью дезактивирует его действие на организм. Курильщик          не получает от сигареты никакого удовольствия</vt:lpstr>
      <vt:lpstr>95% курильщиков после перенесенного инфаркта миокарда сразу бросают курить. Не надо ни лекций,      ни уговоров, больные сами принимают решение(!!!)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Гена</dc:creator>
  <cp:lastModifiedBy>Гена</cp:lastModifiedBy>
  <cp:revision>4</cp:revision>
  <dcterms:created xsi:type="dcterms:W3CDTF">2006-08-16T00:00:00Z</dcterms:created>
  <dcterms:modified xsi:type="dcterms:W3CDTF">2011-03-30T17:03:26Z</dcterms:modified>
</cp:coreProperties>
</file>