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8F1A3-A61F-4C51-BF1C-B7E6DE687F3E}" type="doc">
      <dgm:prSet loTypeId="urn:microsoft.com/office/officeart/2005/8/layout/cycle3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63A193F-9CC7-49E1-9FFB-21B8C0EA5506}">
      <dgm:prSet phldrT="[Текст]"/>
      <dgm:spPr/>
      <dgm:t>
        <a:bodyPr/>
        <a:lstStyle/>
        <a:p>
          <a:r>
            <a:rPr lang="ru-RU" dirty="0" smtClean="0"/>
            <a:t>Классный руководитель</a:t>
          </a:r>
          <a:endParaRPr lang="ru-RU" dirty="0"/>
        </a:p>
      </dgm:t>
    </dgm:pt>
    <dgm:pt modelId="{8AC84484-21CB-4286-A75D-730F003EA2BC}" type="parTrans" cxnId="{E4F87637-C77F-4C45-89E6-852BA7375C82}">
      <dgm:prSet/>
      <dgm:spPr/>
      <dgm:t>
        <a:bodyPr/>
        <a:lstStyle/>
        <a:p>
          <a:endParaRPr lang="ru-RU"/>
        </a:p>
      </dgm:t>
    </dgm:pt>
    <dgm:pt modelId="{6EFBAB58-E709-4A8A-BE13-D7773867777E}" type="sibTrans" cxnId="{E4F87637-C77F-4C45-89E6-852BA7375C82}">
      <dgm:prSet/>
      <dgm:spPr/>
      <dgm:t>
        <a:bodyPr/>
        <a:lstStyle/>
        <a:p>
          <a:endParaRPr lang="ru-RU"/>
        </a:p>
      </dgm:t>
    </dgm:pt>
    <dgm:pt modelId="{B062F4DF-F357-4C49-B174-BCE36F8C30CF}">
      <dgm:prSet phldrT="[Текст]"/>
      <dgm:spPr/>
      <dgm:t>
        <a:bodyPr/>
        <a:lstStyle/>
        <a:p>
          <a:r>
            <a:rPr lang="ru-RU" dirty="0" smtClean="0"/>
            <a:t>Жизненная ситуация</a:t>
          </a:r>
          <a:endParaRPr lang="ru-RU" dirty="0"/>
        </a:p>
      </dgm:t>
    </dgm:pt>
    <dgm:pt modelId="{C59045AF-CF0D-4469-A209-259F670D4CB1}" type="parTrans" cxnId="{2C79BC8C-0762-4FBC-B054-002C0E6B2B98}">
      <dgm:prSet/>
      <dgm:spPr/>
      <dgm:t>
        <a:bodyPr/>
        <a:lstStyle/>
        <a:p>
          <a:endParaRPr lang="ru-RU"/>
        </a:p>
      </dgm:t>
    </dgm:pt>
    <dgm:pt modelId="{E6FFDD4D-F9CF-40BE-9017-9AC67758B8EB}" type="sibTrans" cxnId="{2C79BC8C-0762-4FBC-B054-002C0E6B2B98}">
      <dgm:prSet/>
      <dgm:spPr/>
      <dgm:t>
        <a:bodyPr/>
        <a:lstStyle/>
        <a:p>
          <a:endParaRPr lang="ru-RU"/>
        </a:p>
      </dgm:t>
    </dgm:pt>
    <dgm:pt modelId="{53920E3D-F7EA-4EEB-AFE4-11362836E0DA}">
      <dgm:prSet phldrT="[Текст]"/>
      <dgm:spPr/>
      <dgm:t>
        <a:bodyPr/>
        <a:lstStyle/>
        <a:p>
          <a:r>
            <a:rPr lang="ru-RU" dirty="0" smtClean="0"/>
            <a:t>Педагогическая ситуация</a:t>
          </a:r>
          <a:endParaRPr lang="ru-RU" dirty="0"/>
        </a:p>
      </dgm:t>
    </dgm:pt>
    <dgm:pt modelId="{DA47BD2D-6FF7-40E3-98BD-5AA3EBB9515C}" type="parTrans" cxnId="{DFA9950C-D9EE-424F-ACE9-B9FF6E6D4CC1}">
      <dgm:prSet/>
      <dgm:spPr/>
      <dgm:t>
        <a:bodyPr/>
        <a:lstStyle/>
        <a:p>
          <a:endParaRPr lang="ru-RU"/>
        </a:p>
      </dgm:t>
    </dgm:pt>
    <dgm:pt modelId="{382A682E-DE25-4B9F-A71A-8EC1EA9A0AA3}" type="sibTrans" cxnId="{DFA9950C-D9EE-424F-ACE9-B9FF6E6D4CC1}">
      <dgm:prSet/>
      <dgm:spPr/>
      <dgm:t>
        <a:bodyPr/>
        <a:lstStyle/>
        <a:p>
          <a:endParaRPr lang="ru-RU"/>
        </a:p>
      </dgm:t>
    </dgm:pt>
    <dgm:pt modelId="{9928956E-C073-47E4-831B-4E98EAC398BC}">
      <dgm:prSet phldrT="[Текст]"/>
      <dgm:spPr/>
      <dgm:t>
        <a:bodyPr/>
        <a:lstStyle/>
        <a:p>
          <a:r>
            <a:rPr lang="ru-RU" dirty="0" smtClean="0"/>
            <a:t>Педагогические задачи</a:t>
          </a:r>
          <a:endParaRPr lang="ru-RU" dirty="0"/>
        </a:p>
      </dgm:t>
    </dgm:pt>
    <dgm:pt modelId="{53AF4DA5-591A-4959-BE3B-B239061EF251}" type="parTrans" cxnId="{ED8AAE96-FB4E-4130-93D1-D56D2DA8FC4F}">
      <dgm:prSet/>
      <dgm:spPr/>
      <dgm:t>
        <a:bodyPr/>
        <a:lstStyle/>
        <a:p>
          <a:endParaRPr lang="ru-RU"/>
        </a:p>
      </dgm:t>
    </dgm:pt>
    <dgm:pt modelId="{17B69A30-7A95-4D4F-B8A7-1E341AE1E93B}" type="sibTrans" cxnId="{ED8AAE96-FB4E-4130-93D1-D56D2DA8FC4F}">
      <dgm:prSet/>
      <dgm:spPr/>
      <dgm:t>
        <a:bodyPr/>
        <a:lstStyle/>
        <a:p>
          <a:endParaRPr lang="ru-RU"/>
        </a:p>
      </dgm:t>
    </dgm:pt>
    <dgm:pt modelId="{AD142B02-4A71-4407-A0C4-A349E398018E}">
      <dgm:prSet phldrT="[Текст]"/>
      <dgm:spPr/>
      <dgm:t>
        <a:bodyPr/>
        <a:lstStyle/>
        <a:p>
          <a:r>
            <a:rPr lang="ru-RU" dirty="0" smtClean="0"/>
            <a:t>Формы</a:t>
          </a:r>
        </a:p>
        <a:p>
          <a:r>
            <a:rPr lang="ru-RU" dirty="0" smtClean="0"/>
            <a:t>и средства</a:t>
          </a:r>
          <a:endParaRPr lang="ru-RU" dirty="0"/>
        </a:p>
      </dgm:t>
    </dgm:pt>
    <dgm:pt modelId="{47811B2F-4858-4860-90FF-E3974479AA96}" type="parTrans" cxnId="{1FDEB833-C436-4E5D-B62F-9D52C1128FD0}">
      <dgm:prSet/>
      <dgm:spPr/>
      <dgm:t>
        <a:bodyPr/>
        <a:lstStyle/>
        <a:p>
          <a:endParaRPr lang="ru-RU"/>
        </a:p>
      </dgm:t>
    </dgm:pt>
    <dgm:pt modelId="{55040806-7904-4B20-AC89-48C4894E6144}" type="sibTrans" cxnId="{1FDEB833-C436-4E5D-B62F-9D52C1128FD0}">
      <dgm:prSet/>
      <dgm:spPr/>
      <dgm:t>
        <a:bodyPr/>
        <a:lstStyle/>
        <a:p>
          <a:endParaRPr lang="ru-RU"/>
        </a:p>
      </dgm:t>
    </dgm:pt>
    <dgm:pt modelId="{DA461C9B-4448-4AD4-A0E5-1082D40D7AEF}" type="pres">
      <dgm:prSet presAssocID="{7718F1A3-A61F-4C51-BF1C-B7E6DE687F3E}" presName="Name0" presStyleCnt="0">
        <dgm:presLayoutVars>
          <dgm:dir/>
          <dgm:resizeHandles val="exact"/>
        </dgm:presLayoutVars>
      </dgm:prSet>
      <dgm:spPr/>
    </dgm:pt>
    <dgm:pt modelId="{2EE6BEB4-247F-4588-9D42-216C8CE1B01B}" type="pres">
      <dgm:prSet presAssocID="{7718F1A3-A61F-4C51-BF1C-B7E6DE687F3E}" presName="cycle" presStyleCnt="0"/>
      <dgm:spPr/>
    </dgm:pt>
    <dgm:pt modelId="{272D6632-DED3-4A0B-B911-90EE1274BEDC}" type="pres">
      <dgm:prSet presAssocID="{563A193F-9CC7-49E1-9FFB-21B8C0EA5506}" presName="nodeFirstNode" presStyleLbl="node1" presStyleIdx="0" presStyleCnt="5" custScaleX="162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AA96D-4260-4542-B93D-CC5F667D67B7}" type="pres">
      <dgm:prSet presAssocID="{6EFBAB58-E709-4A8A-BE13-D7773867777E}" presName="sibTransFirstNode" presStyleLbl="bgShp" presStyleIdx="0" presStyleCnt="1"/>
      <dgm:spPr/>
    </dgm:pt>
    <dgm:pt modelId="{62A08B0B-FD63-4075-A8EA-30575E84D740}" type="pres">
      <dgm:prSet presAssocID="{B062F4DF-F357-4C49-B174-BCE36F8C30CF}" presName="nodeFollowingNodes" presStyleLbl="node1" presStyleIdx="1" presStyleCnt="5">
        <dgm:presLayoutVars>
          <dgm:bulletEnabled val="1"/>
        </dgm:presLayoutVars>
      </dgm:prSet>
      <dgm:spPr/>
    </dgm:pt>
    <dgm:pt modelId="{7D64022F-00E2-4D4D-B39D-65BE263307CF}" type="pres">
      <dgm:prSet presAssocID="{53920E3D-F7EA-4EEB-AFE4-11362836E0DA}" presName="nodeFollowingNodes" presStyleLbl="node1" presStyleIdx="2" presStyleCnt="5">
        <dgm:presLayoutVars>
          <dgm:bulletEnabled val="1"/>
        </dgm:presLayoutVars>
      </dgm:prSet>
      <dgm:spPr/>
    </dgm:pt>
    <dgm:pt modelId="{ED38C286-1948-475E-A52F-DD00CA058741}" type="pres">
      <dgm:prSet presAssocID="{9928956E-C073-47E4-831B-4E98EAC398BC}" presName="nodeFollowingNodes" presStyleLbl="node1" presStyleIdx="3" presStyleCnt="5">
        <dgm:presLayoutVars>
          <dgm:bulletEnabled val="1"/>
        </dgm:presLayoutVars>
      </dgm:prSet>
      <dgm:spPr/>
    </dgm:pt>
    <dgm:pt modelId="{D1789906-6AB0-42C9-ADD2-85EAF2A9B40A}" type="pres">
      <dgm:prSet presAssocID="{AD142B02-4A71-4407-A0C4-A349E398018E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8E6C29-2A6A-4F7C-9CAE-340A6385D53E}" type="presOf" srcId="{9928956E-C073-47E4-831B-4E98EAC398BC}" destId="{ED38C286-1948-475E-A52F-DD00CA058741}" srcOrd="0" destOrd="0" presId="urn:microsoft.com/office/officeart/2005/8/layout/cycle3"/>
    <dgm:cxn modelId="{2C79BC8C-0762-4FBC-B054-002C0E6B2B98}" srcId="{7718F1A3-A61F-4C51-BF1C-B7E6DE687F3E}" destId="{B062F4DF-F357-4C49-B174-BCE36F8C30CF}" srcOrd="1" destOrd="0" parTransId="{C59045AF-CF0D-4469-A209-259F670D4CB1}" sibTransId="{E6FFDD4D-F9CF-40BE-9017-9AC67758B8EB}"/>
    <dgm:cxn modelId="{DFA9950C-D9EE-424F-ACE9-B9FF6E6D4CC1}" srcId="{7718F1A3-A61F-4C51-BF1C-B7E6DE687F3E}" destId="{53920E3D-F7EA-4EEB-AFE4-11362836E0DA}" srcOrd="2" destOrd="0" parTransId="{DA47BD2D-6FF7-40E3-98BD-5AA3EBB9515C}" sibTransId="{382A682E-DE25-4B9F-A71A-8EC1EA9A0AA3}"/>
    <dgm:cxn modelId="{A1864771-CD4E-40CE-AE71-B3066C979C39}" type="presOf" srcId="{AD142B02-4A71-4407-A0C4-A349E398018E}" destId="{D1789906-6AB0-42C9-ADD2-85EAF2A9B40A}" srcOrd="0" destOrd="0" presId="urn:microsoft.com/office/officeart/2005/8/layout/cycle3"/>
    <dgm:cxn modelId="{1511AD5B-49D3-490B-B970-90CEE0529B3F}" type="presOf" srcId="{B062F4DF-F357-4C49-B174-BCE36F8C30CF}" destId="{62A08B0B-FD63-4075-A8EA-30575E84D740}" srcOrd="0" destOrd="0" presId="urn:microsoft.com/office/officeart/2005/8/layout/cycle3"/>
    <dgm:cxn modelId="{58E6AAC6-531D-4C08-A3D4-A87DB4BD0105}" type="presOf" srcId="{6EFBAB58-E709-4A8A-BE13-D7773867777E}" destId="{AFCAA96D-4260-4542-B93D-CC5F667D67B7}" srcOrd="0" destOrd="0" presId="urn:microsoft.com/office/officeart/2005/8/layout/cycle3"/>
    <dgm:cxn modelId="{E4F87637-C77F-4C45-89E6-852BA7375C82}" srcId="{7718F1A3-A61F-4C51-BF1C-B7E6DE687F3E}" destId="{563A193F-9CC7-49E1-9FFB-21B8C0EA5506}" srcOrd="0" destOrd="0" parTransId="{8AC84484-21CB-4286-A75D-730F003EA2BC}" sibTransId="{6EFBAB58-E709-4A8A-BE13-D7773867777E}"/>
    <dgm:cxn modelId="{ED8AAE96-FB4E-4130-93D1-D56D2DA8FC4F}" srcId="{7718F1A3-A61F-4C51-BF1C-B7E6DE687F3E}" destId="{9928956E-C073-47E4-831B-4E98EAC398BC}" srcOrd="3" destOrd="0" parTransId="{53AF4DA5-591A-4959-BE3B-B239061EF251}" sibTransId="{17B69A30-7A95-4D4F-B8A7-1E341AE1E93B}"/>
    <dgm:cxn modelId="{A6439AAD-CEC3-4B92-B8B7-C9433703954B}" type="presOf" srcId="{563A193F-9CC7-49E1-9FFB-21B8C0EA5506}" destId="{272D6632-DED3-4A0B-B911-90EE1274BEDC}" srcOrd="0" destOrd="0" presId="urn:microsoft.com/office/officeart/2005/8/layout/cycle3"/>
    <dgm:cxn modelId="{CAE85A19-77D8-48EA-B76D-8999E4F3E1C4}" type="presOf" srcId="{7718F1A3-A61F-4C51-BF1C-B7E6DE687F3E}" destId="{DA461C9B-4448-4AD4-A0E5-1082D40D7AEF}" srcOrd="0" destOrd="0" presId="urn:microsoft.com/office/officeart/2005/8/layout/cycle3"/>
    <dgm:cxn modelId="{1FDEB833-C436-4E5D-B62F-9D52C1128FD0}" srcId="{7718F1A3-A61F-4C51-BF1C-B7E6DE687F3E}" destId="{AD142B02-4A71-4407-A0C4-A349E398018E}" srcOrd="4" destOrd="0" parTransId="{47811B2F-4858-4860-90FF-E3974479AA96}" sibTransId="{55040806-7904-4B20-AC89-48C4894E6144}"/>
    <dgm:cxn modelId="{05572345-C68A-4CA1-8EE3-7795124224E2}" type="presOf" srcId="{53920E3D-F7EA-4EEB-AFE4-11362836E0DA}" destId="{7D64022F-00E2-4D4D-B39D-65BE263307CF}" srcOrd="0" destOrd="0" presId="urn:microsoft.com/office/officeart/2005/8/layout/cycle3"/>
    <dgm:cxn modelId="{B7B6BDC9-2308-4460-9C84-17F0203D7D91}" type="presParOf" srcId="{DA461C9B-4448-4AD4-A0E5-1082D40D7AEF}" destId="{2EE6BEB4-247F-4588-9D42-216C8CE1B01B}" srcOrd="0" destOrd="0" presId="urn:microsoft.com/office/officeart/2005/8/layout/cycle3"/>
    <dgm:cxn modelId="{C2EBFE4B-5838-4576-9D26-82EA1B9C7625}" type="presParOf" srcId="{2EE6BEB4-247F-4588-9D42-216C8CE1B01B}" destId="{272D6632-DED3-4A0B-B911-90EE1274BEDC}" srcOrd="0" destOrd="0" presId="urn:microsoft.com/office/officeart/2005/8/layout/cycle3"/>
    <dgm:cxn modelId="{ABCA17E8-25E6-4909-A253-7E36B4D83D8D}" type="presParOf" srcId="{2EE6BEB4-247F-4588-9D42-216C8CE1B01B}" destId="{AFCAA96D-4260-4542-B93D-CC5F667D67B7}" srcOrd="1" destOrd="0" presId="urn:microsoft.com/office/officeart/2005/8/layout/cycle3"/>
    <dgm:cxn modelId="{AA79F2DA-3DF4-41B6-8917-8AEED60D380B}" type="presParOf" srcId="{2EE6BEB4-247F-4588-9D42-216C8CE1B01B}" destId="{62A08B0B-FD63-4075-A8EA-30575E84D740}" srcOrd="2" destOrd="0" presId="urn:microsoft.com/office/officeart/2005/8/layout/cycle3"/>
    <dgm:cxn modelId="{26FFE8EE-D60C-403A-8C48-FA6ADC2BC784}" type="presParOf" srcId="{2EE6BEB4-247F-4588-9D42-216C8CE1B01B}" destId="{7D64022F-00E2-4D4D-B39D-65BE263307CF}" srcOrd="3" destOrd="0" presId="urn:microsoft.com/office/officeart/2005/8/layout/cycle3"/>
    <dgm:cxn modelId="{07C7FB67-9BDA-4EE4-BDAB-AA6C687C89C7}" type="presParOf" srcId="{2EE6BEB4-247F-4588-9D42-216C8CE1B01B}" destId="{ED38C286-1948-475E-A52F-DD00CA058741}" srcOrd="4" destOrd="0" presId="urn:microsoft.com/office/officeart/2005/8/layout/cycle3"/>
    <dgm:cxn modelId="{5AD37E37-4F62-45ED-B5F4-ED4E0BA33158}" type="presParOf" srcId="{2EE6BEB4-247F-4588-9D42-216C8CE1B01B}" destId="{D1789906-6AB0-42C9-ADD2-85EAF2A9B40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CAA96D-4260-4542-B93D-CC5F667D67B7}">
      <dsp:nvSpPr>
        <dsp:cNvPr id="0" name=""/>
        <dsp:cNvSpPr/>
      </dsp:nvSpPr>
      <dsp:spPr>
        <a:xfrm>
          <a:off x="1120811" y="-811756"/>
          <a:ext cx="5302177" cy="5302177"/>
        </a:xfrm>
        <a:prstGeom prst="circularArrow">
          <a:avLst>
            <a:gd name="adj1" fmla="val 5544"/>
            <a:gd name="adj2" fmla="val 330680"/>
            <a:gd name="adj3" fmla="val 12046075"/>
            <a:gd name="adj4" fmla="val 18552688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2D6632-DED3-4A0B-B911-90EE1274BEDC}">
      <dsp:nvSpPr>
        <dsp:cNvPr id="0" name=""/>
        <dsp:cNvSpPr/>
      </dsp:nvSpPr>
      <dsp:spPr>
        <a:xfrm>
          <a:off x="1760110" y="2107"/>
          <a:ext cx="4023578" cy="123949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Классный руководитель</a:t>
          </a:r>
          <a:endParaRPr lang="ru-RU" sz="2500" kern="1200" dirty="0"/>
        </a:p>
      </dsp:txBody>
      <dsp:txXfrm>
        <a:off x="1760110" y="2107"/>
        <a:ext cx="4023578" cy="1239496"/>
      </dsp:txXfrm>
    </dsp:sp>
    <dsp:sp modelId="{62A08B0B-FD63-4075-A8EA-30575E84D740}">
      <dsp:nvSpPr>
        <dsp:cNvPr id="0" name=""/>
        <dsp:cNvSpPr/>
      </dsp:nvSpPr>
      <dsp:spPr>
        <a:xfrm>
          <a:off x="4682796" y="1564458"/>
          <a:ext cx="2478992" cy="1239496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63000"/>
                <a:satMod val="165000"/>
              </a:schemeClr>
            </a:gs>
            <a:gs pos="30000">
              <a:schemeClr val="accent4">
                <a:hueOff val="-1116192"/>
                <a:satOff val="6725"/>
                <a:lumOff val="539"/>
                <a:alphaOff val="0"/>
                <a:shade val="58000"/>
                <a:satMod val="165000"/>
              </a:schemeClr>
            </a:gs>
            <a:gs pos="75000">
              <a:schemeClr val="accent4">
                <a:hueOff val="-1116192"/>
                <a:satOff val="6725"/>
                <a:lumOff val="539"/>
                <a:alphaOff val="0"/>
                <a:shade val="30000"/>
                <a:satMod val="175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Жизненная ситуация</a:t>
          </a:r>
          <a:endParaRPr lang="ru-RU" sz="2500" kern="1200" dirty="0"/>
        </a:p>
      </dsp:txBody>
      <dsp:txXfrm>
        <a:off x="4682796" y="1564458"/>
        <a:ext cx="2478992" cy="1239496"/>
      </dsp:txXfrm>
    </dsp:sp>
    <dsp:sp modelId="{7D64022F-00E2-4D4D-B39D-65BE263307CF}">
      <dsp:nvSpPr>
        <dsp:cNvPr id="0" name=""/>
        <dsp:cNvSpPr/>
      </dsp:nvSpPr>
      <dsp:spPr>
        <a:xfrm>
          <a:off x="3861419" y="4092396"/>
          <a:ext cx="2478992" cy="1239496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63000"/>
                <a:satMod val="165000"/>
              </a:schemeClr>
            </a:gs>
            <a:gs pos="30000">
              <a:schemeClr val="accent4">
                <a:hueOff val="-2232385"/>
                <a:satOff val="13449"/>
                <a:lumOff val="1078"/>
                <a:alphaOff val="0"/>
                <a:shade val="58000"/>
                <a:satMod val="165000"/>
              </a:schemeClr>
            </a:gs>
            <a:gs pos="75000">
              <a:schemeClr val="accent4">
                <a:hueOff val="-2232385"/>
                <a:satOff val="13449"/>
                <a:lumOff val="1078"/>
                <a:alphaOff val="0"/>
                <a:shade val="30000"/>
                <a:satMod val="175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Педагогическая ситуация</a:t>
          </a:r>
          <a:endParaRPr lang="ru-RU" sz="2500" kern="1200" dirty="0"/>
        </a:p>
      </dsp:txBody>
      <dsp:txXfrm>
        <a:off x="3861419" y="4092396"/>
        <a:ext cx="2478992" cy="1239496"/>
      </dsp:txXfrm>
    </dsp:sp>
    <dsp:sp modelId="{ED38C286-1948-475E-A52F-DD00CA058741}">
      <dsp:nvSpPr>
        <dsp:cNvPr id="0" name=""/>
        <dsp:cNvSpPr/>
      </dsp:nvSpPr>
      <dsp:spPr>
        <a:xfrm>
          <a:off x="1203387" y="4092396"/>
          <a:ext cx="2478992" cy="1239496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63000"/>
                <a:satMod val="165000"/>
              </a:schemeClr>
            </a:gs>
            <a:gs pos="30000">
              <a:schemeClr val="accent4">
                <a:hueOff val="-3348577"/>
                <a:satOff val="20174"/>
                <a:lumOff val="1617"/>
                <a:alphaOff val="0"/>
                <a:shade val="58000"/>
                <a:satMod val="165000"/>
              </a:schemeClr>
            </a:gs>
            <a:gs pos="75000">
              <a:schemeClr val="accent4">
                <a:hueOff val="-3348577"/>
                <a:satOff val="20174"/>
                <a:lumOff val="1617"/>
                <a:alphaOff val="0"/>
                <a:shade val="30000"/>
                <a:satMod val="175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Педагогические задачи</a:t>
          </a:r>
          <a:endParaRPr lang="ru-RU" sz="2500" kern="1200" dirty="0"/>
        </a:p>
      </dsp:txBody>
      <dsp:txXfrm>
        <a:off x="1203387" y="4092396"/>
        <a:ext cx="2478992" cy="1239496"/>
      </dsp:txXfrm>
    </dsp:sp>
    <dsp:sp modelId="{D1789906-6AB0-42C9-ADD2-85EAF2A9B40A}">
      <dsp:nvSpPr>
        <dsp:cNvPr id="0" name=""/>
        <dsp:cNvSpPr/>
      </dsp:nvSpPr>
      <dsp:spPr>
        <a:xfrm>
          <a:off x="382011" y="1564458"/>
          <a:ext cx="2478992" cy="1239496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63000"/>
                <a:satMod val="165000"/>
              </a:schemeClr>
            </a:gs>
            <a:gs pos="30000">
              <a:schemeClr val="accent4">
                <a:hueOff val="-4464770"/>
                <a:satOff val="26899"/>
                <a:lumOff val="2156"/>
                <a:alphaOff val="0"/>
                <a:shade val="58000"/>
                <a:satMod val="165000"/>
              </a:schemeClr>
            </a:gs>
            <a:gs pos="75000">
              <a:schemeClr val="accent4">
                <a:hueOff val="-4464770"/>
                <a:satOff val="26899"/>
                <a:lumOff val="2156"/>
                <a:alphaOff val="0"/>
                <a:shade val="30000"/>
                <a:satMod val="175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Формы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 средства</a:t>
          </a:r>
          <a:endParaRPr lang="ru-RU" sz="2500" kern="1200" dirty="0"/>
        </a:p>
      </dsp:txBody>
      <dsp:txXfrm>
        <a:off x="382011" y="1564458"/>
        <a:ext cx="2478992" cy="1239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laycast.ru/uploads/2014/09/21/9915829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68580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146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слайда</a:t>
            </a:r>
            <a:endParaRPr lang="en-US" dirty="0"/>
          </a:p>
        </p:txBody>
      </p:sp>
      <p:pic>
        <p:nvPicPr>
          <p:cNvPr id="19460" name="Picture 4" descr="http://lesdou43.narod.ru/_si/0/40485773.gif"/>
          <p:cNvPicPr>
            <a:picLocks noChangeAspect="1" noChangeArrowheads="1" noCrop="1"/>
          </p:cNvPicPr>
          <p:nvPr userDrawn="1"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239000" y="2438400"/>
            <a:ext cx="1547255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6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  <a:lvl3pPr>
              <a:defRPr/>
            </a:lvl3pPr>
          </a:lstStyle>
          <a:p>
            <a:pPr lvl="0"/>
            <a:r>
              <a:rPr lang="ru-RU" dirty="0" smtClean="0"/>
              <a:t>Подзаголовок слайда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434" name="Picture 2" descr="http://135792468.ucoz.ru/08.gif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15968"/>
            <a:ext cx="2590800" cy="2370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482" name="Picture 2" descr="http://www.playcast.ru/uploads/2014/09/21/9915829.jpe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152400"/>
            <a:ext cx="8724360" cy="65532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&#1078;&#1077;&#1084;&#1095;&#1091;&#1078;&#1080;&#1085;&#1099;-&#1084;&#1099;&#1089;&#1083;&#1080;.&#1088;&#1092;/%D1%86%D0%B8%D1%82%D0%B0%D1%82%D1%8B/%D0%BF%D0%BE%20%D0%B0%D0%B2%D1%82%D0%BE%D1%80%D0%B0%D0%BC/%D0%90.%20%D0%94%D0%B8%D1%81%D1%82%D0%B5%D1%80%D0%B2%D0%B5%D0%B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35792468.ucoz.ru/08.gif" TargetMode="External"/><Relationship Id="rId7" Type="http://schemas.openxmlformats.org/officeDocument/2006/relationships/hyperlink" Target="http://umchata.ru/site/upload/structure/editor/news/DruzhbaNarodovV.jpg" TargetMode="External"/><Relationship Id="rId2" Type="http://schemas.openxmlformats.org/officeDocument/2006/relationships/hyperlink" Target="http://img3.redocn.com/20120721/Redocn_2012072115445051.jpg.thum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niorbenefitslife.com/wp-content/uploads/2013/08/Healthcare-information-for-seniors-910x455.png" TargetMode="External"/><Relationship Id="rId5" Type="http://schemas.openxmlformats.org/officeDocument/2006/relationships/hyperlink" Target="http://giadinh.vcmedia.vn/MVxzkMC6Z50jjlCRH18ogsrHvQ/Image/2013/01/phatcon-a04fd.jpg" TargetMode="External"/><Relationship Id="rId4" Type="http://schemas.openxmlformats.org/officeDocument/2006/relationships/hyperlink" Target="http://www.avanti-nachhilfe.de/wp-content/uploads/2014/01/header-konzept-coachingphilosophi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1470025"/>
          </a:xfrm>
        </p:spPr>
        <p:txBody>
          <a:bodyPr>
            <a:normAutofit/>
          </a:bodyPr>
          <a:lstStyle/>
          <a:p>
            <a:r>
              <a:rPr lang="ru-RU" sz="4200" b="1" dirty="0" smtClean="0"/>
              <a:t>Ошибки классного руководителя</a:t>
            </a:r>
            <a:endParaRPr lang="ru-RU" sz="4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2B2B2B"/>
                </a:solidFill>
                <a:latin typeface="Marck Script"/>
              </a:rPr>
              <a:t>Учитель, образ его мыслей — вот что самое главное во всяком обучении и воспитании.</a:t>
            </a:r>
          </a:p>
          <a:p>
            <a:pPr algn="r"/>
            <a:r>
              <a:rPr lang="ru-RU" dirty="0" smtClean="0">
                <a:solidFill>
                  <a:srgbClr val="A9A9A9"/>
                </a:solidFill>
                <a:latin typeface="Marck Script"/>
                <a:hlinkClick r:id="rId2"/>
              </a:rPr>
              <a:t>А. </a:t>
            </a:r>
            <a:r>
              <a:rPr lang="ru-RU" dirty="0" err="1" smtClean="0">
                <a:solidFill>
                  <a:srgbClr val="A9A9A9"/>
                </a:solidFill>
                <a:latin typeface="Marck Script"/>
                <a:hlinkClick r:id="rId2"/>
              </a:rPr>
              <a:t>Дистервег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5800" y="381000"/>
            <a:ext cx="7848600" cy="1371600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Компетентный классный руководитель</a:t>
            </a:r>
            <a:endParaRPr lang="ru-RU" sz="4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19400" y="1981200"/>
            <a:ext cx="4343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Избежать ошибок невозможно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19400" y="3276600"/>
            <a:ext cx="4343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Минимизировать риски возникновения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19400" y="4572000"/>
            <a:ext cx="4343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Занять исследовательскую позицию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2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2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2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marL="514350" indent="-514350"/>
            <a:r>
              <a:rPr lang="ru-RU" sz="2400" i="1" u="sng" dirty="0" smtClean="0">
                <a:solidFill>
                  <a:srgbClr val="002060"/>
                </a:solidFill>
                <a:hlinkClick r:id="rId2"/>
              </a:rPr>
              <a:t>Для создания шаблона использованы картинки:</a:t>
            </a:r>
          </a:p>
          <a:p>
            <a:pPr marL="514350" indent="-514350"/>
            <a:r>
              <a:rPr lang="en-US" sz="1800" dirty="0" smtClean="0">
                <a:solidFill>
                  <a:prstClr val="black"/>
                </a:solidFill>
                <a:hlinkClick r:id="rId2"/>
              </a:rPr>
              <a:t>http://img3.redocn.com/20120721/Redocn_2012072115445051.jpg.thumb.jpg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514350" indent="-514350"/>
            <a:r>
              <a:rPr lang="en-US" sz="1800" dirty="0" smtClean="0">
                <a:solidFill>
                  <a:prstClr val="black"/>
                </a:solidFill>
                <a:hlinkClick r:id="rId3"/>
              </a:rPr>
              <a:t>http://135792468.ucoz.ru/08.gif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</a:p>
          <a:p>
            <a:pPr marL="514350" indent="-514350"/>
            <a:endParaRPr lang="ru-RU" sz="1800" dirty="0" smtClean="0">
              <a:solidFill>
                <a:srgbClr val="002060"/>
              </a:solidFill>
            </a:endParaRPr>
          </a:p>
          <a:p>
            <a:pPr marL="514350" indent="-514350"/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http://www.avanti-nachhilfe.de/wp-content/uploads/2014/01/header-konzept-coachingphilosophie.jpg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514350" indent="-514350"/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5"/>
              </a:rPr>
              <a:t>http://giadinh.vcmedia.vn/MVxzkMC6Z50jjlCRH18ogsrHvQ/Image/2013/01/phatcon-a04fd.jpg</a:t>
            </a: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/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6"/>
              </a:rPr>
              <a:t>http://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6"/>
              </a:rPr>
              <a:t>www.seniorbenefitslife.com/wp-content/uploads/2013/08/Healthcare-information-for-seniors-910x455.png</a:t>
            </a: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/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7"/>
              </a:rPr>
              <a:t>http://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7"/>
              </a:rPr>
              <a:t>umchata.ru/site/upload/structure/editor/news/DruzhbaNarodovV.jpg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7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81000"/>
            <a:ext cx="8305800" cy="990600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7200" b="1" dirty="0" smtClean="0">
                <a:solidFill>
                  <a:schemeClr val="tx1">
                    <a:lumMod val="95000"/>
                  </a:schemeClr>
                </a:solidFill>
                <a:ea typeface="+mj-ea"/>
                <a:cs typeface="+mj-cs"/>
              </a:rPr>
              <a:t>ФГОС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3000" y="1600200"/>
            <a:ext cx="7620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EEECE1">
                    <a:lumMod val="10000"/>
                  </a:srgbClr>
                </a:solidFill>
              </a:rPr>
              <a:t>Миссия образования – формирование компетентного человека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43000" y="3048000"/>
            <a:ext cx="7620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 smtClean="0">
                <a:solidFill>
                  <a:srgbClr val="EEECE1">
                    <a:lumMod val="10000"/>
                  </a:srgbClr>
                </a:solidFill>
              </a:rPr>
              <a:t>Компетентный человек – субъект инновационного развития</a:t>
            </a:r>
            <a:endParaRPr lang="ru-RU" sz="3200" dirty="0" smtClean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81000" y="2209800"/>
            <a:ext cx="609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81000" y="3581400"/>
            <a:ext cx="609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biznes.nf.pl/media/images/articles/photos/9a46ca4b534c9bdd37b39ff06fb555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534400" cy="4873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3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mph" presetSubtype="0" repeatCount="3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6111 L 3.33333E-6 -0.39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7 -0.07407 L 0.00747 -0.407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uiExpand="1" build="p" animBg="1"/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3600" b="1" dirty="0" smtClean="0"/>
              <a:t>Современный классный руководитель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6764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2" action="ppaction://hlinksldjump"/>
              </a:rPr>
              <a:t>герменевтический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36576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3" action="ppaction://hlinksldjump"/>
              </a:rPr>
              <a:t>аналитико-диагностический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4400" y="16764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/>
              <a:t>проектировочный</a:t>
            </a:r>
            <a:endParaRPr lang="ru-RU" sz="2800" b="1" u="sng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4400" y="26670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/>
              <a:t>организационный</a:t>
            </a:r>
            <a:endParaRPr lang="ru-RU" sz="2800" b="1" u="sng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4724400" y="56388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err="1" smtClean="0">
                <a:ln w="18415" cmpd="sng">
                  <a:solidFill>
                    <a:srgbClr val="6600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аксиологический</a:t>
            </a:r>
            <a:endParaRPr lang="ru-RU" sz="2800" u="sng" dirty="0">
              <a:ln w="18415" cmpd="sng">
                <a:solidFill>
                  <a:srgbClr val="6600CC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457200" y="26670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err="1" smtClean="0">
                <a:solidFill>
                  <a:srgbClr val="6600CC"/>
                </a:solidFill>
              </a:rPr>
              <a:t>деонтологический</a:t>
            </a:r>
            <a:endParaRPr lang="ru-RU" sz="2800" b="1" u="sng" dirty="0">
              <a:solidFill>
                <a:srgbClr val="6600CC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4400" y="36576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/>
              <a:t>коммуникативный</a:t>
            </a:r>
            <a:endParaRPr lang="ru-RU" sz="2800" b="1" u="sng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400" y="46482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/>
              <a:t>эвристический</a:t>
            </a:r>
            <a:endParaRPr lang="ru-RU" sz="2800" b="1" u="sng" dirty="0"/>
          </a:p>
        </p:txBody>
      </p:sp>
      <p:sp>
        <p:nvSpPr>
          <p:cNvPr id="14" name="Управляющая кнопка: далее 13">
            <a:hlinkClick r:id="rId6" action="ppaction://hlinksldjump" highlightClick="1"/>
          </p:cNvPr>
          <p:cNvSpPr/>
          <p:nvPr/>
        </p:nvSpPr>
        <p:spPr>
          <a:xfrm>
            <a:off x="304800" y="4953000"/>
            <a:ext cx="2590800" cy="1676400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" y="304800"/>
            <a:ext cx="8305800" cy="1219200"/>
          </a:xfrm>
          <a:prstGeom prst="round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Герменевтический компонент</a:t>
            </a:r>
            <a:endParaRPr lang="ru-RU" sz="4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" y="19050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«результат ради результата»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400" y="19050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«власть учителя безгранична»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" y="28194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«нет ничего невозможного»</a:t>
            </a:r>
            <a:endParaRPr lang="ru-RU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24400" y="28194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«трудно в учении – легко в бою»</a:t>
            </a:r>
            <a:endParaRPr lang="ru-RU" sz="28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" y="37338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«что нам стоит дом построить»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24400" y="37338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«мой класс – самый…»</a:t>
            </a:r>
            <a:endParaRPr lang="ru-RU" sz="2800" b="1" dirty="0"/>
          </a:p>
        </p:txBody>
      </p:sp>
      <p:sp>
        <p:nvSpPr>
          <p:cNvPr id="18" name="Управляющая кнопка: возврат 17">
            <a:hlinkClick r:id="rId2" action="ppaction://hlinksldjump" highlightClick="1"/>
          </p:cNvPr>
          <p:cNvSpPr/>
          <p:nvPr/>
        </p:nvSpPr>
        <p:spPr>
          <a:xfrm>
            <a:off x="7086600" y="5105400"/>
            <a:ext cx="1524000" cy="1143000"/>
          </a:xfrm>
          <a:prstGeom prst="actionButtonRetur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www.fistex48.ru/fsmf/images/stories/prep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24400"/>
            <a:ext cx="24384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8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8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8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8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8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8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7200" y="381000"/>
            <a:ext cx="8305800" cy="1371600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Деонтологический</a:t>
            </a:r>
            <a:r>
              <a:rPr lang="ru-RU" sz="4000" b="1" dirty="0" smtClean="0"/>
              <a:t> компонент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19812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расширение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29718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сужение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4400" y="29718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преувеличение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4400" y="1981200"/>
            <a:ext cx="4038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преуменьшение</a:t>
            </a:r>
            <a:endParaRPr lang="ru-RU" sz="2800" b="1" dirty="0"/>
          </a:p>
        </p:txBody>
      </p:sp>
      <p:sp>
        <p:nvSpPr>
          <p:cNvPr id="12" name="Управляющая кнопка: возврат 11">
            <a:hlinkClick r:id="rId2" action="ppaction://hlinksldjump" highlightClick="1"/>
          </p:cNvPr>
          <p:cNvSpPr/>
          <p:nvPr/>
        </p:nvSpPr>
        <p:spPr>
          <a:xfrm>
            <a:off x="7315200" y="5334000"/>
            <a:ext cx="1447800" cy="1143000"/>
          </a:xfrm>
          <a:prstGeom prst="actionButtonRetur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giadinh.vcmedia.vn/MVxzkMC6Z50jjlCRH18ogsrHvQ/Image/2013/01/phatcon-a04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4038600"/>
            <a:ext cx="3265227" cy="2543840"/>
          </a:xfrm>
          <a:prstGeom prst="rect">
            <a:avLst/>
          </a:prstGeom>
          <a:noFill/>
        </p:spPr>
      </p:pic>
      <p:sp>
        <p:nvSpPr>
          <p:cNvPr id="11" name="Багетная рамка 10"/>
          <p:cNvSpPr/>
          <p:nvPr/>
        </p:nvSpPr>
        <p:spPr>
          <a:xfrm>
            <a:off x="3657600" y="4038600"/>
            <a:ext cx="3581400" cy="2514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Сфера существования признака педагогического явления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8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8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8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5800" y="381000"/>
            <a:ext cx="7848600" cy="1371600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Аналитико</a:t>
            </a:r>
            <a:r>
              <a:rPr lang="ru-RU" sz="4000" b="1" dirty="0" smtClean="0"/>
              <a:t> – диагностический компонент</a:t>
            </a:r>
            <a:endParaRPr lang="ru-RU" sz="4000" b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315200" y="5334000"/>
            <a:ext cx="1371600" cy="1143000"/>
          </a:xfrm>
          <a:prstGeom prst="actionButtonRetur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981200"/>
            <a:ext cx="4114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Педагогическая диагностика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3124200"/>
            <a:ext cx="4114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Аналитические просчёты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8200" y="1981200"/>
            <a:ext cx="4114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Ошибки </a:t>
            </a:r>
          </a:p>
          <a:p>
            <a:pPr algn="ctr"/>
            <a:r>
              <a:rPr lang="ru-RU" sz="2800" b="1" dirty="0" err="1" smtClean="0"/>
              <a:t>целеполагания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8200" y="3124200"/>
            <a:ext cx="4114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Нормотворчество </a:t>
            </a:r>
            <a:endParaRPr lang="ru-RU" sz="2800" b="1" dirty="0"/>
          </a:p>
        </p:txBody>
      </p:sp>
      <p:pic>
        <p:nvPicPr>
          <p:cNvPr id="7170" name="Picture 2" descr="http://www.seniorbenefitslife.com/wp-content/uploads/2013/08/Healthcare-information-for-seniors-910x45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6400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6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60"/>
                            </p:stCondLst>
                            <p:childTnLst>
                              <p:par>
                                <p:cTn id="2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5800" y="381000"/>
            <a:ext cx="7848600" cy="1371600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Аксиологический</a:t>
            </a:r>
            <a:r>
              <a:rPr lang="ru-RU" sz="4000" b="1" dirty="0" smtClean="0"/>
              <a:t> компонент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8400" y="1905000"/>
            <a:ext cx="4343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Базовые национальные ценности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" y="3276600"/>
            <a:ext cx="4114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Приоритетные нравственные  установки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24400" y="3276600"/>
            <a:ext cx="4114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Осуществление педагогической поддержки</a:t>
            </a:r>
            <a:endParaRPr lang="ru-RU" sz="2800" b="1" dirty="0"/>
          </a:p>
        </p:txBody>
      </p:sp>
      <p:pic>
        <p:nvPicPr>
          <p:cNvPr id="6146" name="Picture 2" descr="http://dok.opredelim.com/pars_docs/refs/18/17190/img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11000" t="2667" r="11000" b="4000"/>
          <a:stretch>
            <a:fillRect/>
          </a:stretch>
        </p:blipFill>
        <p:spPr bwMode="auto">
          <a:xfrm>
            <a:off x="228600" y="4593491"/>
            <a:ext cx="2514600" cy="2119923"/>
          </a:xfrm>
          <a:prstGeom prst="rect">
            <a:avLst/>
          </a:prstGeom>
          <a:noFill/>
        </p:spPr>
      </p:pic>
      <p:sp>
        <p:nvSpPr>
          <p:cNvPr id="11" name="Управляющая кнопка: возврат 10">
            <a:hlinkClick r:id="rId4" action="ppaction://hlinksldjump" highlightClick="1"/>
          </p:cNvPr>
          <p:cNvSpPr/>
          <p:nvPr/>
        </p:nvSpPr>
        <p:spPr>
          <a:xfrm>
            <a:off x="7086600" y="5257800"/>
            <a:ext cx="1447800" cy="1219200"/>
          </a:xfrm>
          <a:prstGeom prst="actionButtonRetur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6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6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6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6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5800" y="381000"/>
            <a:ext cx="7848600" cy="1371600"/>
          </a:xfrm>
          <a:prstGeom prst="round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Уровни организации педагогической деятельности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8400" y="1905000"/>
            <a:ext cx="4343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Стратегический 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4800" y="3352800"/>
            <a:ext cx="4191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Тактический 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8200" y="3352800"/>
            <a:ext cx="4191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Операционный компонент 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8400" y="1905000"/>
            <a:ext cx="4343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Аксиологический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деонтологический</a:t>
            </a:r>
            <a:r>
              <a:rPr lang="ru-RU" sz="2800" b="1" dirty="0" smtClean="0"/>
              <a:t> компоненты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" y="3352800"/>
            <a:ext cx="4191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Герменевтический компонент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7000" y="4800600"/>
            <a:ext cx="6096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ru-RU" sz="2800" b="1" dirty="0" err="1" smtClean="0"/>
              <a:t>Аналитико</a:t>
            </a:r>
            <a:r>
              <a:rPr lang="ru-RU" sz="2800" b="1" dirty="0" smtClean="0"/>
              <a:t> – диагностический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Проектировочный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Организационный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b="1" dirty="0" smtClean="0"/>
              <a:t>Эвристический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4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4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4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371600" y="457200"/>
          <a:ext cx="7543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187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Ошибки классного руководителя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Интернет 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NADYA</dc:creator>
  <cp:lastModifiedBy>NADYA</cp:lastModifiedBy>
  <cp:revision>37</cp:revision>
  <dcterms:created xsi:type="dcterms:W3CDTF">2006-08-16T00:00:00Z</dcterms:created>
  <dcterms:modified xsi:type="dcterms:W3CDTF">2015-08-23T17:09:58Z</dcterms:modified>
</cp:coreProperties>
</file>