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8" r:id="rId4"/>
    <p:sldId id="269" r:id="rId5"/>
    <p:sldId id="272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DB53"/>
    <a:srgbClr val="FFFF2D"/>
    <a:srgbClr val="D6009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>
      <p:cViewPr varScale="1">
        <p:scale>
          <a:sx n="58" d="100"/>
          <a:sy n="58" d="100"/>
        </p:scale>
        <p:origin x="7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88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2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1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4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2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7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4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00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2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6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0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5A26-0F42-4C30-B74E-0585188257BE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EBE4-D2F5-4C6B-A968-A57DE48E1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5" Type="http://schemas.openxmlformats.org/officeDocument/2006/relationships/image" Target="../media/image22.jpeg"/><Relationship Id="rId10" Type="http://schemas.openxmlformats.org/officeDocument/2006/relationships/image" Target="../media/image17.gif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17.gif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8.gif"/><Relationship Id="rId7" Type="http://schemas.openxmlformats.org/officeDocument/2006/relationships/image" Target="../media/image1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.gif"/><Relationship Id="rId7" Type="http://schemas.openxmlformats.org/officeDocument/2006/relationships/image" Target="../media/image45.jpeg"/><Relationship Id="rId12" Type="http://schemas.openxmlformats.org/officeDocument/2006/relationships/image" Target="../media/image49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25.gif"/><Relationship Id="rId5" Type="http://schemas.openxmlformats.org/officeDocument/2006/relationships/image" Target="../media/image43.png"/><Relationship Id="rId10" Type="http://schemas.openxmlformats.org/officeDocument/2006/relationships/image" Target="../media/image48.gif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&amp;Scy;&amp;ocy;&amp;lcy;&amp;ncy;&amp;tscy;&amp;iecy;, &amp;Mcy;&amp;ocy;&amp;rcy;&amp;iecy; &amp;icy; &amp;Pcy;&amp;iecy;&amp;scy;&amp;ocy;&amp;kcy;! . &amp;KHcy;&amp;ocy;&amp;tcy;&amp;icy;&amp;tcy;&amp;iecy; &amp;pcy;&amp;rcy;&amp;ocy;&amp;dcy;&amp;lcy;&amp;icy;&amp;tcy;&amp;softcy; &amp;lcy;&amp;iecy;&amp;tcy;&amp;ocy;? . &amp;Lcy;&amp;iecy;&amp;tcy;&amp;icy;&amp;mcy; &amp;ncy;&amp;acy; &amp;Kcy;&amp;icy;&amp;pcy;&amp;rcy;. . - &amp;Vcy;&amp;ocy;&amp;kcy;&amp;rcy;&amp;ucy;&amp;gcy; &amp;scy;&amp;vcy;&amp;iecy;&amp;t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813"/>
            <a:ext cx="9169080" cy="68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4523">
            <a:off x="2485351" y="522113"/>
            <a:ext cx="4989022" cy="491167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img-fotki.yandex.ru/get/6522/16969765.94/0_6a661_acb477f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585">
            <a:off x="7144777" y="401257"/>
            <a:ext cx="1912741" cy="191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3.proshkolu.ru/content/media/pic/std/3000000/2385000/2384335-146bf3c9ea17f48f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869" y="-1654476"/>
            <a:ext cx="10184318" cy="637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281869" y="0"/>
            <a:ext cx="9756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БРАЗОВАТЕЛЬНОЕ УЧРЕЖДЕНИЕ</a:t>
            </a:r>
            <a:endParaRPr lang="ru-RU" sz="14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772" y="369332"/>
            <a:ext cx="79928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№149</a:t>
            </a:r>
            <a:endParaRPr lang="ru-RU" sz="15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4849" y="6581001"/>
            <a:ext cx="528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Г. Нижний Новгород, 2015 год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64" y="5014432"/>
            <a:ext cx="185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одготовила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70" descr="&amp;Acy;&amp;ncy;&amp;icy;&amp;mcy;&amp;acy;&amp;tscy;&amp;icy;&amp;icy; &amp;dcy;&amp;lcy;&amp;yacy; &amp;pcy;&amp;rcy;&amp;iecy;&amp;zcy;&amp;iecy;&amp;ncy;&amp;tcy;&amp;acy;&amp;tscy;&amp;icy;&amp;jcy; - &amp;scy;&amp;tcy;&amp;rcy;&amp;acy;&amp;ncy;&amp;icy;&amp;tscy;&amp;acy; 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8220">
            <a:off x="-989837" y="677599"/>
            <a:ext cx="5216732" cy="29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pics-zone.ru/img.php?url=http://www.os-aharambasica-donjimiholjac.skole.hr/upload/os-aharambasica-donjimiholjac/images/static3/1360/Image/olovka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2458502"/>
            <a:ext cx="1388773" cy="2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69429" y="5014366"/>
            <a:ext cx="3987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Фадеева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Александровна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8 А класса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://img3.proshkolu.ru/content/media/pic/std/2000000/1271000/1270995-96a1f1f39c21430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2984">
            <a:off x="-230032" y="5028424"/>
            <a:ext cx="5641533" cy="89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wideoartel.ucoz.ru/503e03f04df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72" y="548421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ata3.gallery.ru/albums/gallery/6320-70ed7-7027731-m750x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" y="-5432"/>
            <a:ext cx="9136462" cy="686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://wideoartel.ucoz.ru/a97b2a5b154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355">
            <a:off x="-368346" y="-497746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340756" y="-20813"/>
            <a:ext cx="4819213" cy="1683247"/>
          </a:xfrm>
          <a:prstGeom prst="cloudCallout">
            <a:avLst>
              <a:gd name="adj1" fmla="val -60855"/>
              <a:gd name="adj2" fmla="val 30407"/>
            </a:avLst>
          </a:prstGeom>
          <a:solidFill>
            <a:srgbClr val="FF0000">
              <a:alpha val="17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озвучим  опасности, которые могут подстерегать  нас  </a:t>
            </a:r>
          </a:p>
        </p:txBody>
      </p:sp>
      <p:pic>
        <p:nvPicPr>
          <p:cNvPr id="5" name="Picture 12" descr="http://www.playcast.ru/uploads/2015/05/19/1366476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85" y="-154218"/>
            <a:ext cx="2962805" cy="2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pswnio.gr/wp-content/uploads/2010/09/thunder-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54" y="1339536"/>
            <a:ext cx="1885595" cy="18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&amp;Acy;&amp;rcy;&amp;khcy;&amp;icy;&amp;vcy; &amp;mcy;&amp;acy;&amp;tcy;&amp;iecy;&amp;rcy;&amp;icy;&amp;acy;&amp;lcy;&amp;ocy;&amp;vcy; - &amp;Dcy;&amp;ocy;&amp;pcy;&amp;ocy;&amp;lcy;&amp;ncy;&amp;iecy;&amp;ncy;&amp;icy;&amp;iecy; &amp;kcy; &amp;scy;&amp;acy;&amp;jcy;&amp;tcy;&amp;ucy; &amp;Mcy;&amp;Ocy;&amp;Ucy; &amp;Gcy;&amp;icy;&amp;mcy;&amp;ncy;&amp;acy;&amp;zcy;&amp;icy;&amp;yacy; 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613">
            <a:off x="-215099" y="4323268"/>
            <a:ext cx="2668233" cy="248812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&amp;Gcy;&amp;ocy;&amp;scy;&amp;ucy;&amp;dcy;&amp;acy;&amp;rcy;&amp;scy;&amp;tcy;&amp;vcy;&amp;iecy;&amp;ncy;&amp;ncy;&amp;ocy;&amp;iecy; &amp;acy;&amp;vcy;&amp;tcy;&amp;ocy;&amp;ncy;&amp;ocy;&amp;mcy;&amp;ncy;&amp;ocy;&amp;iecy; &amp;ocy;&amp;bcy;&amp;rcy;&amp;acy;&amp;zcy;&amp;ocy;&amp;vcy;&amp;acy;&amp;tcy;&amp;iecy;&amp;lcy;&amp;softcy;&amp;ncy;&amp;ocy;&amp;iecy; &amp;ucy;&amp;chcy;&amp;rcy;&amp;iecy;&amp;zhcy;&amp;dcy;&amp;iecy;&amp;ncy;&amp;icy;&amp;iecy; &amp;scy;&amp;rcy;&amp;iecy;&amp;dcy;&amp;ncy;&amp;iecy;&amp;gcy;&amp;ocy; &amp;pcy;&amp;rcy;&amp;ocy;&amp;fcy;&amp;iecy;&amp;scy;&amp;scy;&amp;icy;&amp;ocy;&amp;ncy;&amp;acy;&amp;lcy;&amp;softcy;&amp;ncy;&amp;ocy;&amp;gcy;&amp;ocy; &amp;ocy;&amp;bcy;&amp;rcy;&amp;acy;&amp;zcy;&amp;ocy;&amp;vcy;&amp;acy;&amp;ncy;&amp;icy;&amp;yacy; &amp;Tcy;&amp;yucy;&amp;mcy;&amp;iecy;&amp;ncy;&amp;scy;&amp;kcy;&amp;ocy;&amp;jcy; &amp;ocy;&amp;bcy;&amp;lcy;&amp;acy;&amp;scy;&amp;tcy;&amp;icy; &quot;&amp;Icy;&amp;shcy;&amp;icy;&amp;mcy;&amp;scy;&amp;kcy;&amp;icy;&amp;jcy; &amp;scy;&amp;iecy;&amp;lcy;&amp;softcy;&amp;scy;&amp;kcy;&amp;o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0693">
            <a:off x="2141880" y="4834246"/>
            <a:ext cx="2802242" cy="207978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939">
            <a:off x="1083334" y="1645290"/>
            <a:ext cx="2123650" cy="276923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http://arhaviesnaf.com/images/qvdsev7i4nnlv7vi_lightbul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5170">
            <a:off x="-257821" y="2220510"/>
            <a:ext cx="2189429" cy="260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6" descr="&amp;Vcy; &amp;kcy;&amp;ocy;&amp;rcy;&amp;iecy;&amp;iecy;. &amp;Vcy;&amp;ocy; &amp;vcy;&amp;rcy;&amp;iecy;&amp;mcy;&amp;yacy; &amp;ncy;&amp;ocy;&amp;vcy;&amp;ocy;&amp;gcy;&amp;ocy;&amp;dcy;&amp;ncy;&amp;icy;&amp;khcy; &amp;gcy;&amp;ucy;&amp;lcy;&amp;yacy;&amp;ncy;&amp;icy;&amp;jcy; &amp;pcy;&amp;rcy;&amp;ocy;&amp;vcy;&amp;ocy;&amp;dcy;&amp;yacy;&amp;tcy;&amp;scy;&amp;yacy; &amp;scy;&amp;ocy;&amp;rcy;&amp;iecy;&amp;vcy;&amp;ncy;&amp;ocy;&amp;vcy;&amp;acy;&amp;ncy;&amp;icy;&amp;yacy; &amp;scy;&amp;rcy;&amp;iecy;&amp;dcy;&amp;icy; &amp;dcy;&amp;iecy;&amp;vcy;&amp;ucy;&amp;shcy;&amp;iecy;&amp;kcy; &amp;pcy;&amp;ocy; &amp;pcy;&amp;rcy;&amp;ycy;&amp;zhcy;&amp;kcy;&amp;acy;&amp;mcy; &amp;vcy; &amp;vcy;&amp;ycy;&amp;scy;&amp;ocy;&amp;tcy;&amp;ucy;. - &amp;Fcy;&amp;ocy;&amp;tcy;&amp;ocy; 21 - &amp;Kcy;&amp;acy;&amp;kcy; &amp;vcy;&amp;scy;&amp;tcy;&amp;rcy;&amp;iecy;&amp;chcy;&amp;acy;&amp;yucy;&amp;tcy; &amp;ncy;&amp;ocy;&amp;vcy;&amp;ycy;&amp;jcy;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2078">
            <a:off x="3609486" y="1164073"/>
            <a:ext cx="3781181" cy="25387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gifportal.ru/data/smiles/dogs-88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2752" flipH="1">
            <a:off x="2088552" y="2938817"/>
            <a:ext cx="2091415" cy="21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&amp;Tcy;&amp;iecy;&amp;khcy;&amp;ncy;&amp;ocy;&amp;lcy;&amp;ocy;&amp;gcy;&amp;icy;&amp;icy; &amp;ncy;&amp;acy; NanoPic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441">
            <a:off x="6846808" y="3513838"/>
            <a:ext cx="2388481" cy="339829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&amp;Scy;&amp;kcy;&amp;ocy;&amp;rcy;&amp;ocy; &amp;vcy; &amp;shcy;&amp;kcy;&amp;ocy;&amp;lcy;&amp;ucy; - &amp;ucy;&amp;chcy;&amp;iecy;&amp;ncy;&amp;icy;&amp;kcy;&amp;icy; &amp;icy; &amp;ucy;&amp;chcy;&amp;icy;&amp;tcy;&amp;iecy;&amp;lcy;&amp;yacy; &amp;ncy;&amp;acy; &amp;pcy;&amp;rcy;&amp;ocy;&amp;zcy;&amp;rcy;&amp;acy;&amp;chcy;&amp;ncy;&amp;ocy;&amp;mcy; &amp;fcy;&amp;ocy;&amp;ncy;&amp;iecy; - &amp;Kcy;&amp;lcy;&amp;icy;&amp;pcy;&amp;Acy;&amp;rcy;&amp;tcy;&amp;ycy; - &amp;Vcy;&amp;scy;&amp;iocy; &amp;dcy;&amp;lcy;&amp;yacy; &amp;vcy;&amp;acy;&amp;shcy;&amp;iecy;&amp;gcy;&amp;ocy; &amp;dcy;&amp;icy;&amp;zcy;&amp;acy;&amp;jcy;&amp;ncy;&amp;acy; - &amp;Vcy;&amp;iecy;&amp;rcy;&amp;ncy;&amp;icy;&amp;scy;&amp;acy;&amp;zhcy; &amp;Acy;&amp;ncy;&amp;ncy;&amp;ycy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96" y="2859494"/>
            <a:ext cx="1569037" cy="21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1128" y="4819118"/>
            <a:ext cx="2377149" cy="20114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4" descr="http://mypresentation.ru/documents/28c549fc48fcee00c5d980fd1625c867/img1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4131">
            <a:off x="6194295" y="1864744"/>
            <a:ext cx="3168352" cy="23762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http://img-fotki.yandex.ru/get/6522/66124276.cc/0_846ed_901d6713_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0372" flipH="1">
            <a:off x="4346550" y="1188937"/>
            <a:ext cx="2089105" cy="211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oolwallpapers.org/wallpapers/31/3196/thumb/600_2-wallpapers-897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6" y="0"/>
            <a:ext cx="9177136" cy="68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ideoartel.ucoz.ru/503e03f04df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98" y="-315416"/>
            <a:ext cx="2220838" cy="22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743103" y="11956"/>
            <a:ext cx="5624658" cy="1691605"/>
          </a:xfrm>
          <a:prstGeom prst="cloudCallout">
            <a:avLst>
              <a:gd name="adj1" fmla="val 62921"/>
              <a:gd name="adj2" fmla="val 28901"/>
            </a:avLst>
          </a:prstGeom>
          <a:solidFill>
            <a:srgbClr val="FF0000">
              <a:alpha val="17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опасности. Правила поведения при возникновении грозы.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0" descr="http://pswnio.gr/wp-content/uploads/2010/09/thunder-ic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" y="44884"/>
            <a:ext cx="2162630" cy="216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448807">
            <a:off x="-781663" y="129694"/>
            <a:ext cx="30609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Гроза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98042" y="2564904"/>
            <a:ext cx="352608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605511"/>
            <a:ext cx="810039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lnSpc>
                <a:spcPts val="1700"/>
              </a:lnSpc>
              <a:buAutoNum type="arabicPeriod"/>
            </a:pPr>
            <a:r>
              <a:rPr lang="ru-RU" sz="1700" b="1" dirty="0">
                <a:solidFill>
                  <a:srgbClr val="FF0000"/>
                </a:solidFill>
              </a:rPr>
              <a:t>Не находиться на открытой местности, вблизи металлических сооружений, </a:t>
            </a:r>
            <a:r>
              <a:rPr lang="ru-RU" sz="1700" b="1" dirty="0" smtClean="0">
                <a:solidFill>
                  <a:srgbClr val="FF0000"/>
                </a:solidFill>
              </a:rPr>
              <a:t>линий электропередач. </a:t>
            </a:r>
            <a:endParaRPr lang="ru-RU" sz="1700" b="1" dirty="0">
              <a:solidFill>
                <a:srgbClr val="FF0000"/>
              </a:solidFill>
            </a:endParaRPr>
          </a:p>
          <a:p>
            <a:pPr indent="-342900" algn="just">
              <a:lnSpc>
                <a:spcPts val="1700"/>
              </a:lnSpc>
              <a:buAutoNum type="arabicPeriod"/>
            </a:pPr>
            <a:r>
              <a:rPr lang="ru-RU" sz="1700" b="1" dirty="0"/>
              <a:t>Не стоит прикасаться ко всему мокрому, железному, электрическому.</a:t>
            </a:r>
          </a:p>
          <a:p>
            <a:pPr indent="-342900" algn="just">
              <a:lnSpc>
                <a:spcPts val="1700"/>
              </a:lnSpc>
              <a:buAutoNum type="arabicPeriod"/>
            </a:pPr>
            <a:r>
              <a:rPr lang="ru-RU" sz="1700" b="1" dirty="0">
                <a:solidFill>
                  <a:srgbClr val="FF0000"/>
                </a:solidFill>
              </a:rPr>
              <a:t>Снимите с себя все металлические украшения (цепочки, кольца, серьги), уберите в кожаную или полиэтиленовую </a:t>
            </a:r>
            <a:r>
              <a:rPr lang="ru-RU" sz="1700" b="1" dirty="0" smtClean="0">
                <a:solidFill>
                  <a:srgbClr val="FF0000"/>
                </a:solidFill>
              </a:rPr>
              <a:t>сумку, встаньте на бревно или камень.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</a:rPr>
              <a:t>          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/>
              <a:t>4. Не раскрывайте над собой зонтик, не подходите к проволочным заборам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rgbClr val="FF0000"/>
                </a:solidFill>
              </a:rPr>
              <a:t>5. Ни в коем случае не искать убежища под большими деревьями.          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/>
              <a:t>6. Не желательно находиться у костра. </a:t>
            </a:r>
            <a:endParaRPr lang="ru-RU" sz="1700" dirty="0"/>
          </a:p>
        </p:txBody>
      </p:sp>
      <p:sp>
        <p:nvSpPr>
          <p:cNvPr id="18" name="TextBox 17"/>
          <p:cNvSpPr txBox="1"/>
          <p:nvPr/>
        </p:nvSpPr>
        <p:spPr>
          <a:xfrm>
            <a:off x="1469423" y="3365729"/>
            <a:ext cx="7551748" cy="162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8. </a:t>
            </a:r>
            <a:r>
              <a:rPr lang="ru-RU" sz="1700" b="1" dirty="0">
                <a:solidFill>
                  <a:srgbClr val="FF0000"/>
                </a:solidFill>
              </a:rPr>
              <a:t>Нельзя ездить на велосипеде или мотоцикле.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/>
              <a:t>9. Очень опасно во время грозы разговаривать по мобильному телефону, его нужно отключить. Если вы находитесь дома, также стоит отключить все электроприборы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rgbClr val="FF0000"/>
                </a:solidFill>
              </a:rPr>
              <a:t>10. Никогда не пытайтесь укрыться под одиноко стоящим деревом.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/>
              <a:t>11. Во время грозы не купайтесь, не ловите рыбу, не находитесь рядом с водоёмом.</a:t>
            </a:r>
            <a:endParaRPr lang="ru-RU" sz="17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90408" y="4940495"/>
            <a:ext cx="6717115" cy="1839478"/>
          </a:xfrm>
          <a:prstGeom prst="rect">
            <a:avLst/>
          </a:prstGeom>
          <a:solidFill>
            <a:schemeClr val="accent2">
              <a:lumMod val="60000"/>
              <a:lumOff val="40000"/>
              <a:alpha val="59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rgbClr val="FF0000"/>
                </a:solidFill>
              </a:rPr>
              <a:t>          ГРОЗА</a:t>
            </a:r>
            <a:r>
              <a:rPr lang="ru-RU" sz="1700" b="1" dirty="0" smtClean="0"/>
              <a:t>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</a:rPr>
              <a:t>обычно бьёт в самую высокую точку на своём пути. Одинокий человек в поле – это и есть та самая высокая точка.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Ещё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</a:rPr>
              <a:t>страшнее оказаться в грозу на одиноком холме!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          Если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</a:rPr>
              <a:t>Вы по какой-то причине остались в поле один на один с грозой, спрячьтесь в любом возможном углублении: канавке, ложбинке или самом низком месте поля, сядьте на корточки и пригните голову.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          Лежать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</a:rPr>
              <a:t>на мокрой земле во время грозы не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рекомендуется.</a:t>
            </a:r>
            <a:endParaRPr lang="ru-RU" sz="17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3" name="Picture 2" descr="http://imhocloud.com/images/2014/11/01/anime-zvezdy-387e557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359" y="11257610"/>
            <a:ext cx="866627" cy="10399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imhocloud.com/images/2014/11/01/anime-zvezdy-387e557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3" y="-362463"/>
            <a:ext cx="1848765" cy="22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6" descr="http://www.playcast.ru/uploads/2014/09/27/998745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56" y="2452131"/>
            <a:ext cx="1346797" cy="116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7344200" y="2743618"/>
            <a:ext cx="1246136" cy="7356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327542" y="2552951"/>
            <a:ext cx="1337221" cy="104005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" name="Picture 2" descr="http://imhocloud.com/images/2014/11/01/anime-zvezdy-387e557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38" y="1490688"/>
            <a:ext cx="1848765" cy="22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ight-gadgets.com/Images/01/Vred_ot_mobilnika-gla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22" y="4746485"/>
            <a:ext cx="2009223" cy="19422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mhocloud.com/images/2014/11/01/anime-zvezdy-387e557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0" y="3667821"/>
            <a:ext cx="1848765" cy="22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wt.ru/upload/iblock/9af/dezinfekcia%20vody%20v%20basse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6" descr="&amp;Vcy; &amp;kcy;&amp;ocy;&amp;rcy;&amp;iecy;&amp;iecy;. &amp;Vcy;&amp;ocy; &amp;vcy;&amp;rcy;&amp;iecy;&amp;mcy;&amp;yacy; &amp;ncy;&amp;ocy;&amp;vcy;&amp;ocy;&amp;gcy;&amp;ocy;&amp;dcy;&amp;ncy;&amp;icy;&amp;khcy; &amp;gcy;&amp;ucy;&amp;lcy;&amp;yacy;&amp;ncy;&amp;icy;&amp;jcy; &amp;pcy;&amp;rcy;&amp;ocy;&amp;vcy;&amp;ocy;&amp;dcy;&amp;yacy;&amp;tcy;&amp;scy;&amp;yacy; &amp;scy;&amp;ocy;&amp;rcy;&amp;iecy;&amp;vcy;&amp;ncy;&amp;ocy;&amp;vcy;&amp;acy;&amp;ncy;&amp;icy;&amp;yacy; &amp;scy;&amp;rcy;&amp;iecy;&amp;dcy;&amp;icy; &amp;dcy;&amp;iecy;&amp;vcy;&amp;ucy;&amp;shcy;&amp;iecy;&amp;kcy; &amp;pcy;&amp;ocy; &amp;pcy;&amp;rcy;&amp;ycy;&amp;zhcy;&amp;kcy;&amp;acy;&amp;mcy; &amp;vcy; &amp;vcy;&amp;ycy;&amp;scy;&amp;ocy;&amp;tcy;&amp;ucy;. - &amp;Fcy;&amp;ocy;&amp;tcy;&amp;ocy; 21 - &amp;Kcy;&amp;acy;&amp;kcy; &amp;vcy;&amp;scy;&amp;tcy;&amp;rcy;&amp;iecy;&amp;chcy;&amp;acy;&amp;yucy;&amp;tcy; &amp;ncy;&amp;ocy;&amp;vcy;&amp;ycy;&amp;jcy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9" y="3109321"/>
            <a:ext cx="9091829" cy="38610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playcast.ru/uploads/2015/05/19/1366476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9930" y="-4300823"/>
            <a:ext cx="336016" cy="27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2" y="5169383"/>
            <a:ext cx="2329132" cy="17008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Picture 16" descr="http://img-fotki.yandex.ru/get/4411/5901566.2f8/0_79ee5_a01bc736_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760" y="5102269"/>
            <a:ext cx="1876690" cy="14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&amp;Dcy;&amp;icy;&amp;scy;&amp;kcy;&amp;ucy;&amp;scy;&amp;scy;&amp;icy;&amp;icy; &amp;pcy;&amp;ocy;&amp;lcy;&amp;softcy;&amp;zcy;&amp;ocy;&amp;vcy;&amp;acy;&amp;tcy;&amp;iecy;&amp;lcy;&amp;yacy; Fudziva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7357">
            <a:off x="6538478" y="-214436"/>
            <a:ext cx="2998138" cy="21783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52170" y="2487902"/>
            <a:ext cx="9216008" cy="2906687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139700"/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>
                <a:solidFill>
                  <a:srgbClr val="D60093"/>
                </a:solidFill>
              </a:rPr>
              <a:t>4. Купаться </a:t>
            </a:r>
            <a:r>
              <a:rPr lang="ru-RU" altLang="ru-RU" sz="1700" b="1" dirty="0">
                <a:solidFill>
                  <a:srgbClr val="D60093"/>
                </a:solidFill>
              </a:rPr>
              <a:t>и загорать лучше на оборудованном </a:t>
            </a:r>
            <a:r>
              <a:rPr lang="ru-RU" altLang="ru-RU" sz="1700" b="1" dirty="0" smtClean="0">
                <a:solidFill>
                  <a:srgbClr val="D60093"/>
                </a:solidFill>
              </a:rPr>
              <a:t>пляже</a:t>
            </a:r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/>
              <a:t>5. Если вы не умеете плавать, не следует заходить в воду выше пояса</a:t>
            </a:r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>
                <a:solidFill>
                  <a:srgbClr val="D60093"/>
                </a:solidFill>
              </a:rPr>
              <a:t>6. Находится </a:t>
            </a:r>
            <a:r>
              <a:rPr lang="ru-RU" altLang="ru-RU" sz="1700" b="1" dirty="0">
                <a:solidFill>
                  <a:srgbClr val="D60093"/>
                </a:solidFill>
              </a:rPr>
              <a:t>в воде не более 15–20 минут, при переохлаждении могут возникнуть </a:t>
            </a:r>
            <a:r>
              <a:rPr lang="ru-RU" altLang="ru-RU" sz="1700" b="1" dirty="0" smtClean="0">
                <a:solidFill>
                  <a:srgbClr val="D60093"/>
                </a:solidFill>
              </a:rPr>
              <a:t>судороги</a:t>
            </a:r>
            <a:endParaRPr lang="ru-RU" altLang="ru-RU" sz="1700" b="1" dirty="0">
              <a:solidFill>
                <a:srgbClr val="D60093"/>
              </a:solidFill>
            </a:endParaRPr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/>
              <a:t>7. Нельзя </a:t>
            </a:r>
            <a:r>
              <a:rPr lang="ru-RU" altLang="ru-RU" sz="1700" b="1" dirty="0"/>
              <a:t>входить в воду или нырять после длительного пребывания на солнце, сразу после приема пищи, в состоянии </a:t>
            </a:r>
            <a:r>
              <a:rPr lang="ru-RU" altLang="ru-RU" sz="1700" b="1" dirty="0" smtClean="0"/>
              <a:t>утомления</a:t>
            </a:r>
            <a:endParaRPr lang="ru-RU" altLang="ru-RU" sz="1700" b="1" dirty="0"/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>
                <a:solidFill>
                  <a:srgbClr val="D60093"/>
                </a:solidFill>
              </a:rPr>
              <a:t>8. Нельзя </a:t>
            </a:r>
            <a:r>
              <a:rPr lang="ru-RU" altLang="ru-RU" sz="1700" b="1" dirty="0">
                <a:solidFill>
                  <a:srgbClr val="D60093"/>
                </a:solidFill>
              </a:rPr>
              <a:t>нырять с мостов, </a:t>
            </a:r>
            <a:r>
              <a:rPr lang="ru-RU" altLang="ru-RU" sz="1700" b="1" dirty="0" smtClean="0">
                <a:solidFill>
                  <a:srgbClr val="D60093"/>
                </a:solidFill>
              </a:rPr>
              <a:t>пристаней, прыгать </a:t>
            </a:r>
            <a:r>
              <a:rPr lang="ru-RU" altLang="ru-RU" sz="1700" b="1" dirty="0">
                <a:solidFill>
                  <a:srgbClr val="D60093"/>
                </a:solidFill>
              </a:rPr>
              <a:t>с берега в незнакомых местах категорически </a:t>
            </a:r>
            <a:r>
              <a:rPr lang="ru-RU" altLang="ru-RU" sz="1700" b="1" dirty="0" smtClean="0">
                <a:solidFill>
                  <a:srgbClr val="D60093"/>
                </a:solidFill>
              </a:rPr>
              <a:t>запрещается</a:t>
            </a:r>
            <a:endParaRPr lang="ru-RU" altLang="ru-RU" sz="1700" b="1" dirty="0">
              <a:solidFill>
                <a:srgbClr val="D60093"/>
              </a:solidFill>
            </a:endParaRPr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/>
              <a:t>9. Если </a:t>
            </a:r>
            <a:r>
              <a:rPr lang="ru-RU" altLang="ru-RU" sz="1700" b="1" dirty="0"/>
              <a:t>вы почувствовали усталость, не стремитесь как можно быстрее доплыть до берега, «отдохните» на воде, лежа на спине или спокойно расправив руки и </a:t>
            </a:r>
            <a:r>
              <a:rPr lang="ru-RU" altLang="ru-RU" sz="1700" b="1" dirty="0" smtClean="0"/>
              <a:t>ноги</a:t>
            </a:r>
            <a:endParaRPr lang="ru-RU" altLang="ru-RU" sz="1700" b="1" dirty="0"/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>
                <a:solidFill>
                  <a:srgbClr val="D60093"/>
                </a:solidFill>
              </a:rPr>
              <a:t>10. Опасно </a:t>
            </a:r>
            <a:r>
              <a:rPr lang="ru-RU" altLang="ru-RU" sz="1700" b="1" dirty="0">
                <a:solidFill>
                  <a:srgbClr val="D60093"/>
                </a:solidFill>
              </a:rPr>
              <a:t>подныривать друг под друга, хватать за ноги, пугать, сталкивать в воду и заводить на глубину не умеющих </a:t>
            </a:r>
            <a:r>
              <a:rPr lang="ru-RU" altLang="ru-RU" sz="1700" b="1" dirty="0" smtClean="0">
                <a:solidFill>
                  <a:srgbClr val="D60093"/>
                </a:solidFill>
              </a:rPr>
              <a:t>плавать</a:t>
            </a:r>
            <a:endParaRPr lang="ru-RU" altLang="ru-RU" sz="1700" b="1" dirty="0">
              <a:solidFill>
                <a:srgbClr val="D60093"/>
              </a:solidFill>
            </a:endParaRPr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/>
              <a:t>11. Если </a:t>
            </a:r>
            <a:r>
              <a:rPr lang="ru-RU" altLang="ru-RU" sz="1700" b="1" dirty="0"/>
              <a:t>вас захватило сильное течение, не стоит пытаться бороться с ним, надо плыть вниз по течению под углом, приближаясь к </a:t>
            </a:r>
            <a:r>
              <a:rPr lang="ru-RU" altLang="ru-RU" sz="1700" b="1" dirty="0" smtClean="0"/>
              <a:t>берегу</a:t>
            </a:r>
            <a:endParaRPr lang="ru-RU" altLang="ru-RU" sz="17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70666" y="5287369"/>
            <a:ext cx="3601194" cy="1400383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Опасно купаться в воде ниже +17–19 градусов!</a:t>
            </a:r>
          </a:p>
          <a:p>
            <a:pPr algn="ctr">
              <a:lnSpc>
                <a:spcPts val="17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Запрещается купаться в шторм и в грозу!</a:t>
            </a:r>
          </a:p>
          <a:p>
            <a:pPr algn="ctr">
              <a:lnSpc>
                <a:spcPts val="17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Нельзя купаться ночью!</a:t>
            </a:r>
          </a:p>
          <a:p>
            <a:pPr algn="just">
              <a:lnSpc>
                <a:spcPts val="1700"/>
              </a:lnSpc>
            </a:pP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955778">
            <a:off x="-147671" y="5512541"/>
            <a:ext cx="39551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Водные объекты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2" descr="http://wideoartel.ucoz.ru/17109c7120e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01" y="4885904"/>
            <a:ext cx="1984287" cy="19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achalo4ka.ru/wp-content/uploads/2014/08/spasatelnyiy-kru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41" y="727901"/>
            <a:ext cx="1056749" cy="10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Выноска-облако 11"/>
          <p:cNvSpPr/>
          <p:nvPr/>
        </p:nvSpPr>
        <p:spPr>
          <a:xfrm>
            <a:off x="1668088" y="12191"/>
            <a:ext cx="5927299" cy="1691605"/>
          </a:xfrm>
          <a:prstGeom prst="cloudCallout">
            <a:avLst>
              <a:gd name="adj1" fmla="val 62921"/>
              <a:gd name="adj2" fmla="val 28901"/>
            </a:avLst>
          </a:prstGeom>
          <a:solidFill>
            <a:srgbClr val="FF0000">
              <a:alpha val="17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опасности. Меры предосторожности при нахождении на солнце и воде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2" descr="http://www.playcast.ru/uploads/2015/05/19/1366476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1078">
            <a:off x="-173255" y="-74797"/>
            <a:ext cx="2962805" cy="2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187076">
            <a:off x="-683600" y="103711"/>
            <a:ext cx="372166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Активное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летнее солнце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0838" y="1593972"/>
            <a:ext cx="6845415" cy="964367"/>
          </a:xfrm>
          <a:prstGeom prst="rect">
            <a:avLst/>
          </a:prstGeom>
          <a:solidFill>
            <a:schemeClr val="bg1">
              <a:alpha val="34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indent="-342900" algn="just">
              <a:lnSpc>
                <a:spcPts val="1700"/>
              </a:lnSpc>
              <a:buAutoNum type="arabicPeriod"/>
            </a:pPr>
            <a:r>
              <a:rPr lang="ru-RU" sz="1700" b="1" dirty="0"/>
              <a:t>Чрезмерное пребывание на солнце опасно!</a:t>
            </a:r>
          </a:p>
          <a:p>
            <a:pPr indent="-342900" algn="just">
              <a:lnSpc>
                <a:spcPts val="1700"/>
              </a:lnSpc>
              <a:buAutoNum type="arabicPeriod"/>
            </a:pPr>
            <a:r>
              <a:rPr lang="ru-RU" sz="1700" b="1" dirty="0">
                <a:solidFill>
                  <a:srgbClr val="D60093"/>
                </a:solidFill>
              </a:rPr>
              <a:t>Избегайте нахождения на солнце с 11ч 00 мин до 15ч00мин.</a:t>
            </a:r>
          </a:p>
          <a:p>
            <a:pPr indent="-342900">
              <a:lnSpc>
                <a:spcPts val="1700"/>
              </a:lnSpc>
              <a:buAutoNum type="arabicPeriod"/>
            </a:pPr>
            <a:r>
              <a:rPr lang="ru-RU" sz="1700" b="1" dirty="0"/>
              <a:t>Пользуйтесь </a:t>
            </a:r>
            <a:r>
              <a:rPr lang="ru-RU" sz="1700" b="1" dirty="0" smtClean="0"/>
              <a:t>солнцезащитными средствами. 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 </a:t>
            </a:r>
            <a:r>
              <a:rPr lang="ru-RU" sz="1700" b="1" dirty="0" smtClean="0"/>
              <a:t>      Кроме солнцезащитного </a:t>
            </a:r>
            <a:r>
              <a:rPr lang="ru-RU" sz="1700" b="1" dirty="0"/>
              <a:t>крема, носите очки и головные уборы.</a:t>
            </a:r>
          </a:p>
        </p:txBody>
      </p:sp>
    </p:spTree>
    <p:extLst>
      <p:ext uri="{BB962C8B-B14F-4D97-AF65-F5344CB8AC3E}">
        <p14:creationId xmlns:p14="http://schemas.microsoft.com/office/powerpoint/2010/main" val="26759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encrypted-tbn2.gstatic.com/images?q=tbn:ANd9GcTee5B37GY9Ie1pg_VoMf0QjJVm6WgzBlh8cyqMbPj6GXawXLfe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" y="0"/>
            <a:ext cx="9147048" cy="685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ideoartel.ucoz.ru/503e03f04df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70" y="-292318"/>
            <a:ext cx="263691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&amp;Ncy;&amp;ocy;&amp;vcy;&amp;ocy;&amp;scy;&amp;tcy;&amp;icy; &amp;Kcy;&amp;ocy;&amp;lcy;&amp;ocy;&amp;mcy;&amp;ncy;&amp;ycy; - &amp;Gcy;&amp;Icy;&amp;Bcy;&amp;Dcy;&amp;Dcy; &amp;pcy;&amp;rcy;&amp;icy;&amp;zcy;&amp;ycy;&amp;vcy;&amp;acy;&amp;iecy;&amp;tcy; &amp;bcy;&amp;ycy;&amp;tcy;&amp;softcy; &amp;ocy;&amp;scy;&amp;tcy;&amp;ocy;&amp;rcy;&amp;ocy;&amp;zhcy;&amp;ncy;&amp;ycy;&amp;mcy;&amp;icy; &amp;vcy; &amp;dcy;&amp;ncy;&amp;icy; &amp;kcy;&amp;acy;&amp;ncy;&amp;icy;&amp;kcy;&amp;ucy;&amp;lcy; - &amp;Ncy;&amp;ocy;&amp;vcy;&amp;ocy;&amp;scy;&amp;tcy;&amp;icy; &amp;icy; &amp;ocy;&amp;rcy;&amp;gcy;&amp;acy;&amp;ncy;&amp;icy;&amp;zcy;&amp;acy;&amp;tscy;&amp;icy;&amp;icy; &amp;Kcy;&amp;ocy;&amp;lcy;&amp;ocy;&amp;mcy;&amp;ncy;&amp;ycy;: &amp;Scy;&amp;pcy;&amp;rcy;&amp;acy;&amp;vcy;&amp;kcy;&amp;acy; &amp;pcy;&amp;ocy; &amp;Kcy;&amp;ocy;&amp;lcy;&amp;ocy;&amp;mcy;&amp;ncy;&amp;iecy; &amp;icy; &amp;Kcy;&amp;ocy;&amp;lcy;&amp;ocy;&amp;mcy;&amp;iecy;&amp;ncy;&amp;scy;&amp;k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9411">
            <a:off x="-101703" y="-10938"/>
            <a:ext cx="2434638" cy="18259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&amp;Acy;&amp;ncy;&amp;icy;&amp;mcy;&amp;icy;&amp;rcy;&amp;ocy;&amp;vcy;&amp;acy;&amp;ncy;&amp;ncy;&amp;ycy;&amp;iecy;,&amp;pcy;&amp;rcy;&amp;ocy;&amp;zcy;&amp;rcy;&amp;acy;&amp;chcy;&amp;ncy;&amp;ycy;&amp;iecy; &amp;fcy;&amp;ocy;&amp;ncy;&amp;ycy;-2=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82" y="-145268"/>
            <a:ext cx="2048707" cy="23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&amp;IEcy;&amp;dcy;&amp;icy;&amp;ncy;&amp;acy;&amp;yacy; &amp;Rcy;&amp;ocy;&amp;scy;&amp;scy;&amp;icy;&amp;yacy; &amp;ocy;&amp;fcy;&amp;icy;&amp;tscy;&amp;icy;&amp;acy;&amp;lcy;&amp;softcy;&amp;ncy;&amp;ycy;&amp;jcy; &amp;scy;&amp;acy;&amp;jcy;&amp;tcy; &amp;pcy;&amp;acy;&amp;rcy;&amp;tcy;&amp;icy;&amp;icy; / &amp;Ncy;&amp;ocy;&amp;vcy;&amp;ocy;&amp;scy;&amp;tcy;&amp;i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738">
            <a:off x="61899" y="4385094"/>
            <a:ext cx="2579995" cy="19291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9095" y="1985953"/>
            <a:ext cx="6526394" cy="25054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Перед тем как выйти на проезжую часть, остановись и скажи себе: </a:t>
            </a:r>
            <a:r>
              <a:rPr lang="ru-RU" altLang="ru-RU" sz="1700" b="1" dirty="0">
                <a:solidFill>
                  <a:srgbClr val="FF0000"/>
                </a:solidFill>
              </a:rPr>
              <a:t>«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БУДЬ ОСТОРОЖЕН!»</a:t>
            </a:r>
            <a:endParaRPr lang="ru-RU" altLang="ru-RU" sz="1700" b="1" dirty="0"/>
          </a:p>
          <a:p>
            <a:pPr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>
                <a:solidFill>
                  <a:srgbClr val="002060"/>
                </a:solidFill>
              </a:rPr>
              <a:t>2. Никогда не выбегай на дорогу перед приближающимся автомобилем: водитель не может остановить машину </a:t>
            </a:r>
            <a:r>
              <a:rPr lang="ru-RU" altLang="ru-RU" sz="1700" b="1" dirty="0" smtClean="0">
                <a:solidFill>
                  <a:srgbClr val="002060"/>
                </a:solidFill>
              </a:rPr>
              <a:t>сразу</a:t>
            </a:r>
            <a:endParaRPr lang="ru-RU" altLang="ru-RU" sz="1700" b="1" dirty="0">
              <a:solidFill>
                <a:srgbClr val="002060"/>
              </a:solidFill>
            </a:endParaRPr>
          </a:p>
          <a:p>
            <a:pPr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Перед тем как выйти на проезжую часть, убедись, что слева, справа и сзади, если это перекресток, нет приближающегося </a:t>
            </a:r>
            <a:r>
              <a:rPr lang="ru-RU" alt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транспорта</a:t>
            </a:r>
            <a:endParaRPr lang="ru-RU" altLang="ru-RU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>
                <a:solidFill>
                  <a:srgbClr val="002060"/>
                </a:solidFill>
              </a:rPr>
              <a:t>4. Выйдя из автобуса, троллейбуса и трамвая, не обходи его спереди или сзади – подожди, пока он отъедет. Найди пешеходный переход, а если поблизости его нет, осмотрись по сторонам и при отсутствии машин переходи дорогу</a:t>
            </a:r>
          </a:p>
          <a:p>
            <a:pPr>
              <a:lnSpc>
                <a:spcPct val="80000"/>
              </a:lnSpc>
              <a:buNone/>
            </a:pPr>
            <a:endParaRPr lang="ru-RU" altLang="ru-RU" sz="1700" b="1" dirty="0"/>
          </a:p>
        </p:txBody>
      </p:sp>
      <p:pic>
        <p:nvPicPr>
          <p:cNvPr id="13" name="Picture 16" descr="&amp;Acy;&amp;rcy;&amp;khcy;&amp;icy;&amp;vcy; &amp;mcy;&amp;acy;&amp;tcy;&amp;iecy;&amp;rcy;&amp;icy;&amp;acy;&amp;lcy;&amp;ocy;&amp;vcy; - &amp;Dcy;&amp;ocy;&amp;pcy;&amp;ocy;&amp;lcy;&amp;ncy;&amp;iecy;&amp;ncy;&amp;icy;&amp;iecy; &amp;kcy; &amp;scy;&amp;acy;&amp;jcy;&amp;tcy;&amp;ucy; &amp;Mcy;&amp;Ocy;&amp;Ucy; &amp;Gcy;&amp;icy;&amp;mcy;&amp;ncy;&amp;acy;&amp;zcy;&amp;icy;&amp;yacy; 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0889">
            <a:off x="6441208" y="3032369"/>
            <a:ext cx="1921507" cy="1791806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4" descr="&amp;Pcy;&amp;rcy;&amp;ocy;&amp;zcy;&amp;rcy;&amp;acy;&amp;chcy;&amp;ncy;&amp;ycy;&amp;iecy; &amp;acy;&amp;ncy;&amp;icy;&amp;mcy;&amp;icy;&amp;rcy;&amp;ocy;&amp;vcy;&amp;acy;&amp;ncy;&amp;ncy;&amp;ycy;&amp;iecy; &amp;fcy;&amp;ocy;&amp;ncy;&amp;ycy; - mari007@fotoplenka.ru - Photo.Qip.ru / id: va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530" y="4468951"/>
            <a:ext cx="3033633" cy="223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6199" y="4488842"/>
            <a:ext cx="6438290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buNone/>
            </a:pP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Не выезжай на улицы и дороги на роликовых коньках, велосипеде, </a:t>
            </a:r>
            <a:r>
              <a:rPr lang="ru-RU" alt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самокате</a:t>
            </a:r>
            <a:endParaRPr lang="ru-RU" altLang="ru-RU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ts val="1700"/>
              </a:lnSpc>
            </a:pPr>
            <a:r>
              <a:rPr lang="ru-RU" altLang="ru-RU" sz="1700" b="1" dirty="0">
                <a:solidFill>
                  <a:srgbClr val="002060"/>
                </a:solidFill>
              </a:rPr>
              <a:t>6. Когда выходишь с другими детьми на проезжую часть, не болтай, сосредоточься</a:t>
            </a:r>
          </a:p>
          <a:p>
            <a:pPr algn="just">
              <a:lnSpc>
                <a:spcPts val="1700"/>
              </a:lnSpc>
              <a:buNone/>
            </a:pPr>
            <a:r>
              <a:rPr lang="ru-RU" alt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Переходи дорогу только поперек, а не наискосок, иначе ты </a:t>
            </a:r>
          </a:p>
          <a:p>
            <a:pPr algn="just">
              <a:lnSpc>
                <a:spcPts val="1700"/>
              </a:lnSpc>
              <a:buNone/>
            </a:pP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будешь дольше находиться на ней и можешь попасть под машину</a:t>
            </a:r>
            <a:r>
              <a:rPr lang="ru-RU" alt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 algn="just">
              <a:lnSpc>
                <a:spcPts val="1700"/>
              </a:lnSpc>
            </a:pPr>
            <a:r>
              <a:rPr lang="ru-RU" altLang="ru-RU" sz="1700" b="1" dirty="0">
                <a:solidFill>
                  <a:srgbClr val="002060"/>
                </a:solidFill>
              </a:rPr>
              <a:t>8. Никогда не спеши, знай, что бежать по дороге нельзя.</a:t>
            </a:r>
          </a:p>
          <a:p>
            <a:pPr marL="342900" indent="-342900" algn="just">
              <a:lnSpc>
                <a:spcPts val="1700"/>
              </a:lnSpc>
              <a:buNone/>
            </a:pP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304816"/>
            <a:ext cx="8712969" cy="75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ОПАСНО ДЛЯ ЖИЗНИ играть </a:t>
            </a:r>
            <a:r>
              <a:rPr lang="ru-RU" altLang="ru-RU" sz="2000" b="1" dirty="0">
                <a:solidFill>
                  <a:srgbClr val="FF0000"/>
                </a:solidFill>
              </a:rPr>
              <a:t>в мяч и другие игры рядом с проезжей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частью.</a:t>
            </a:r>
            <a:r>
              <a:rPr lang="ru-RU" altLang="ru-RU" sz="2000" b="1" dirty="0">
                <a:solidFill>
                  <a:srgbClr val="FF0000"/>
                </a:solidFill>
              </a:rPr>
              <a:t> ЗАПОМНИ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!!! ДЛЯ </a:t>
            </a:r>
            <a:r>
              <a:rPr lang="ru-RU" altLang="ru-RU" sz="2000" b="1" dirty="0">
                <a:solidFill>
                  <a:srgbClr val="FF0000"/>
                </a:solidFill>
              </a:rPr>
              <a:t>ИГР ЕСТЬ ДВОР, ДЕТСКАЯ ПЛОЩАДКА или СТАДИОН!!!</a:t>
            </a:r>
          </a:p>
          <a:p>
            <a:pPr algn="just">
              <a:lnSpc>
                <a:spcPct val="80000"/>
              </a:lnSpc>
              <a:buNone/>
            </a:pPr>
            <a:endParaRPr lang="ru-RU" dirty="0"/>
          </a:p>
        </p:txBody>
      </p:sp>
      <p:pic>
        <p:nvPicPr>
          <p:cNvPr id="21" name="Picture 54" descr="&amp;Pcy;&amp;rcy;&amp;ocy;&amp;zcy;&amp;rcy;&amp;acy;&amp;chcy;&amp;ncy;&amp;ycy;&amp;iecy; &amp;acy;&amp;ncy;&amp;icy;&amp;mcy;&amp;icy;&amp;rcy;&amp;ocy;&amp;vcy;&amp;acy;&amp;ncy;&amp;ncy;&amp;ycy;&amp;iecy; &amp;fcy;&amp;ocy;&amp;ncy;&amp;ycy; - mari007@fotoplenka.ru - Photo.Qip.ru / id: va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89" y="3157152"/>
            <a:ext cx="2290985" cy="13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&amp;Gcy;&amp;ocy;&amp;rcy;&amp;ocy;&amp;dcy;&amp;scy;&amp;kcy;&amp;acy;&amp;yacy; &amp;bcy;&amp;icy;&amp;bcy;&amp;lcy;&amp;icy;&amp;ocy;&amp;tcy;&amp;iecy;&amp;kcy;&amp;acy; &amp;dcy;&amp;lcy;&amp;yacy; &amp;yucy;&amp;ncy;&amp;ocy;&amp;shcy;&amp;iecy;&amp;scy;&amp;tcy;&amp;vcy;&amp;acy; &amp;CHcy;&amp;ucy;&amp;gcy;&amp;ucy;&amp;iecy;&amp;vcy;&amp;scy;&amp;kcy;&amp;ocy;&amp;jcy; &amp;TScy;&amp;Bcy;&amp;Scy;: &amp;Icy;&amp;yucy;&amp;lcy;&amp;softcy; 20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2321">
            <a:off x="6804056" y="1930687"/>
            <a:ext cx="2332767" cy="16484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907704" y="96638"/>
            <a:ext cx="5112568" cy="1694269"/>
          </a:xfrm>
          <a:prstGeom prst="cloudCallout">
            <a:avLst>
              <a:gd name="adj1" fmla="val 59284"/>
              <a:gd name="adj2" fmla="val 35482"/>
            </a:avLst>
          </a:prstGeom>
          <a:solidFill>
            <a:schemeClr val="accent1">
              <a:lumMod val="75000"/>
              <a:alpha val="84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дороге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freevectors.me/wp-content/uploads/2013/06/Summer-beach-themed-vector-background-452x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ideoartel.ucoz.ru/503e03f04df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418676"/>
            <a:ext cx="2724894" cy="27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1375810" y="96637"/>
            <a:ext cx="6292534" cy="1694269"/>
          </a:xfrm>
          <a:prstGeom prst="cloudCallout">
            <a:avLst>
              <a:gd name="adj1" fmla="val 59284"/>
              <a:gd name="adj2" fmla="val 35482"/>
            </a:avLst>
          </a:prstGeom>
          <a:solidFill>
            <a:schemeClr val="accent1">
              <a:lumMod val="75000"/>
              <a:alpha val="4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Правила </a:t>
            </a:r>
            <a:r>
              <a:rPr lang="ru-RU" sz="2400" b="1" dirty="0"/>
              <a:t>безопасного поведения пассажира в общественном </a:t>
            </a:r>
            <a:r>
              <a:rPr lang="ru-RU" sz="2400" b="1" dirty="0" smtClean="0"/>
              <a:t>транспорте</a:t>
            </a:r>
            <a:endParaRPr lang="ru-RU" sz="2400" b="1" dirty="0"/>
          </a:p>
        </p:txBody>
      </p:sp>
      <p:pic>
        <p:nvPicPr>
          <p:cNvPr id="7174" name="Picture 6" descr="http://pngimg.com/upload/bus_PNG86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7390" y="1906653"/>
            <a:ext cx="2542687" cy="161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mg0.liveinternet.ru/images/attach/c/10/109/177/109177144_01__10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654">
            <a:off x="6851711" y="4664287"/>
            <a:ext cx="2232248" cy="19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921" y="342275"/>
            <a:ext cx="2555311" cy="21276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186" name="Picture 18" descr="http://3mu.ru/wp-content/uploads/2015/05/sosta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" y="5034850"/>
            <a:ext cx="2530586" cy="1758757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abali.ru/wp-content/uploads/2013/04/logo_mos_metr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" y="4379509"/>
            <a:ext cx="1503180" cy="10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1108" y="1770782"/>
            <a:ext cx="5976664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rgbClr val="D60093"/>
                </a:solidFill>
              </a:rPr>
              <a:t>1</a:t>
            </a:r>
            <a:r>
              <a:rPr lang="ru-RU" b="1" dirty="0">
                <a:solidFill>
                  <a:srgbClr val="D60093"/>
                </a:solidFill>
              </a:rPr>
              <a:t>. Ожидать маршрутные транспортные средства следует только на остановках, обозначенных </a:t>
            </a:r>
            <a:r>
              <a:rPr lang="ru-RU" b="1" dirty="0" smtClean="0">
                <a:solidFill>
                  <a:srgbClr val="D60093"/>
                </a:solidFill>
              </a:rPr>
              <a:t>указателями</a:t>
            </a:r>
            <a:r>
              <a:rPr lang="ru-RU" b="1" dirty="0">
                <a:solidFill>
                  <a:srgbClr val="D60093"/>
                </a:solidFill>
              </a:rPr>
              <a:t>  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358" y="2272262"/>
            <a:ext cx="6840760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2060"/>
                </a:solidFill>
              </a:rPr>
              <a:t> 2. </a:t>
            </a:r>
            <a:r>
              <a:rPr lang="ru-RU" b="1" dirty="0" smtClean="0">
                <a:solidFill>
                  <a:srgbClr val="002060"/>
                </a:solidFill>
              </a:rPr>
              <a:t>Садиться </a:t>
            </a:r>
            <a:r>
              <a:rPr lang="ru-RU" b="1" dirty="0">
                <a:solidFill>
                  <a:srgbClr val="002060"/>
                </a:solidFill>
              </a:rPr>
              <a:t>в транспорт можно только после его </a:t>
            </a:r>
            <a:r>
              <a:rPr lang="ru-RU" b="1" dirty="0" smtClean="0">
                <a:solidFill>
                  <a:srgbClr val="002060"/>
                </a:solidFill>
              </a:rPr>
              <a:t>полной остановки</a:t>
            </a:r>
          </a:p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rgbClr val="D60093"/>
                </a:solidFill>
              </a:rPr>
              <a:t>3. Не </a:t>
            </a:r>
            <a:r>
              <a:rPr lang="ru-RU" b="1" dirty="0">
                <a:solidFill>
                  <a:srgbClr val="D60093"/>
                </a:solidFill>
              </a:rPr>
              <a:t>разрешается стоять на выступающих частях и подножках транспортных средств, прислоняться к дверям, отвлекать водителя разговорами во время </a:t>
            </a:r>
            <a:r>
              <a:rPr lang="ru-RU" b="1" dirty="0" smtClean="0">
                <a:solidFill>
                  <a:srgbClr val="D60093"/>
                </a:solidFill>
              </a:rPr>
              <a:t>движения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314" y="3525582"/>
            <a:ext cx="893968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2060"/>
                </a:solidFill>
              </a:rPr>
              <a:t>4. высаживаться из транспорта можно только после его полной остановки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D60093"/>
                </a:solidFill>
              </a:rPr>
              <a:t>5</a:t>
            </a:r>
            <a:r>
              <a:rPr lang="ru-RU" b="1" dirty="0">
                <a:solidFill>
                  <a:srgbClr val="D60093"/>
                </a:solidFill>
              </a:rPr>
              <a:t>. При движении не следует спать, по возможности нужно следить за ситуацией на </a:t>
            </a:r>
            <a:r>
              <a:rPr lang="ru-RU" b="1" dirty="0" smtClean="0">
                <a:solidFill>
                  <a:srgbClr val="D60093"/>
                </a:solidFill>
              </a:rPr>
              <a:t>дороге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4327" y="4078761"/>
            <a:ext cx="4659803" cy="271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b="1" dirty="0">
                <a:solidFill>
                  <a:srgbClr val="002060"/>
                </a:solidFill>
              </a:rPr>
              <a:t>6. Если во время движения возникает опасность столкновения транспортного средства с другим объектом, надо принять устойчивое положение и крепко ухватиться руками за поручни (ремни); сидящему пассажиру следует упереться ногами в пол, а руками в переднее сиденье (панель) и наклонить голову вперед;</a:t>
            </a:r>
          </a:p>
          <a:p>
            <a:pPr algn="just">
              <a:lnSpc>
                <a:spcPts val="1700"/>
              </a:lnSpc>
            </a:pPr>
            <a:r>
              <a:rPr lang="ru-RU" b="1" dirty="0" smtClean="0">
                <a:solidFill>
                  <a:srgbClr val="D60093"/>
                </a:solidFill>
              </a:rPr>
              <a:t>7</a:t>
            </a:r>
            <a:r>
              <a:rPr lang="ru-RU" b="1" dirty="0">
                <a:solidFill>
                  <a:srgbClr val="D60093"/>
                </a:solidFill>
              </a:rPr>
              <a:t>. При аварии троллейбуса или трамвая покидать их во избежание поражения электрическим током следует только прыжком</a:t>
            </a:r>
          </a:p>
        </p:txBody>
      </p:sp>
      <p:pic>
        <p:nvPicPr>
          <p:cNvPr id="6" name="Picture 20" descr="&amp;Gcy;&amp;ocy;&amp;scy;&amp;ucy;&amp;dcy;&amp;acy;&amp;rcy;&amp;scy;&amp;tcy;&amp;vcy;&amp;iecy;&amp;ncy;&amp;ncy;&amp;ocy;&amp;iecy; &amp;acy;&amp;vcy;&amp;tcy;&amp;ocy;&amp;ncy;&amp;ocy;&amp;mcy;&amp;ncy;&amp;ocy;&amp;iecy; &amp;ocy;&amp;bcy;&amp;rcy;&amp;acy;&amp;zcy;&amp;ocy;&amp;vcy;&amp;acy;&amp;tcy;&amp;iecy;&amp;lcy;&amp;softcy;&amp;ncy;&amp;ocy;&amp;iecy; &amp;ucy;&amp;chcy;&amp;rcy;&amp;iecy;&amp;zhcy;&amp;dcy;&amp;iecy;&amp;ncy;&amp;icy;&amp;iecy; &amp;scy;&amp;rcy;&amp;iecy;&amp;dcy;&amp;ncy;&amp;iecy;&amp;gcy;&amp;ocy; &amp;pcy;&amp;rcy;&amp;ocy;&amp;fcy;&amp;iecy;&amp;scy;&amp;scy;&amp;icy;&amp;ocy;&amp;ncy;&amp;acy;&amp;lcy;&amp;softcy;&amp;ncy;&amp;ocy;&amp;gcy;&amp;ocy; &amp;ocy;&amp;bcy;&amp;rcy;&amp;acy;&amp;zcy;&amp;ocy;&amp;vcy;&amp;acy;&amp;ncy;&amp;icy;&amp;yacy; &amp;Tcy;&amp;yucy;&amp;mcy;&amp;iecy;&amp;ncy;&amp;scy;&amp;kcy;&amp;ocy;&amp;jcy; &amp;ocy;&amp;bcy;&amp;lcy;&amp;acy;&amp;scy;&amp;tcy;&amp;icy; &quot;&amp;Icy;&amp;shcy;&amp;icy;&amp;mcy;&amp;scy;&amp;kcy;&amp;icy;&amp;jcy; &amp;scy;&amp;iecy;&amp;lcy;&amp;softcy;&amp;scy;&amp;kcy;&amp;ocy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97" y="-69763"/>
            <a:ext cx="1375809" cy="10211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sanalda1numara.org/tr/eklentiler/47170d1406223498t/yildiz-gifleri-hareketli-yildiz-resimleri-flo157nn2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535296"/>
            <a:ext cx="1501106" cy="192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hocloud.com/images/2014/11/01/anime-zvezdy-387e557c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35" y="3898761"/>
            <a:ext cx="952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ebdesign.ucoz.ua/_ph/22/2/589425310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754" y="4519246"/>
            <a:ext cx="1856239" cy="229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ebdesign.ucoz.ua/_ph/22/2/589425310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043" y="-533141"/>
            <a:ext cx="23717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ebdesign.ucoz.ua/_ph/22/2/589425310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1577" y="-263352"/>
            <a:ext cx="23717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ebdesign.ucoz.ua/_ph/22/2/589425310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91051" y="909130"/>
            <a:ext cx="23717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7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836</Words>
  <Application>Microsoft Office PowerPoint</Application>
  <PresentationFormat>Экран (4:3)</PresentationFormat>
  <Paragraphs>59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Nizegorodskiy vodokanal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Анна Сергеевна</dc:creator>
  <cp:lastModifiedBy>3</cp:lastModifiedBy>
  <cp:revision>104</cp:revision>
  <dcterms:created xsi:type="dcterms:W3CDTF">2015-06-10T11:48:36Z</dcterms:created>
  <dcterms:modified xsi:type="dcterms:W3CDTF">2015-08-08T17:25:19Z</dcterms:modified>
</cp:coreProperties>
</file>