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6" r:id="rId6"/>
    <p:sldId id="267" r:id="rId7"/>
    <p:sldId id="262" r:id="rId8"/>
    <p:sldId id="268" r:id="rId9"/>
    <p:sldId id="259" r:id="rId10"/>
    <p:sldId id="260" r:id="rId11"/>
    <p:sldId id="261" r:id="rId12"/>
    <p:sldId id="269" r:id="rId13"/>
    <p:sldId id="285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3" r:id="rId25"/>
    <p:sldId id="282" r:id="rId26"/>
    <p:sldId id="284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2ABFC6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BD6A8-FDF9-43E7-BEE6-789C43D55D6E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EE0BA-429A-47CF-B34A-1CE48885B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DE729-49D6-427E-99CD-EDCC86E4DA96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40663-1B94-490D-AB04-87EF55CDE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5795-D8E2-4CF3-8294-B678CCF0642E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CEDD6-432D-42FA-A47D-60E451034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CE8D-3302-41CE-96F9-C4FBA8AE7FE2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6AC9-EAD5-47E3-9DE6-12B92A504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E83A-551F-46C4-AEDC-858CA030F067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84CAA-8D19-4E22-82A0-6762A92D1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CDBB6-C5EE-40FF-8D47-E529FA344FAD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E311E-6756-4079-BFF8-7388BD106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3D060-2BA3-47CE-AEA4-74B9E41241D6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D87B0-EA13-472B-B640-4CD5CDD50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174EF-49AB-4425-B776-60DA21ADE22C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F012E-70B9-4300-9407-8CBC0CE1A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4214-9467-4513-8B1D-08E2C48F2D40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AA736-E87D-43EE-9E16-9A13E7C07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11F44-6580-438C-8CB1-9642430753C9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C621-396A-41BE-A420-7E1DF04BA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ABB1F-741E-4F13-89C6-1746646376E1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5C33-9048-4ECC-BDBE-1C854E868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93217C-C80D-47AD-A46A-168C582F42A9}" type="datetimeFigureOut">
              <a:rPr lang="en-US"/>
              <a:pPr>
                <a:defRPr/>
              </a:pPr>
              <a:t>8/10/2015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73803B-61F9-4439-9A2C-5B332CC2B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41" r:id="rId9"/>
    <p:sldLayoutId id="2147483737" r:id="rId10"/>
    <p:sldLayoutId id="21474837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dok.opredelim.com/pars_docs/refs/35/34279/img13.jpg" TargetMode="External"/><Relationship Id="rId13" Type="http://schemas.openxmlformats.org/officeDocument/2006/relationships/hyperlink" Target="http://img1.liveinternet.ru/images/attach/c/0/120/347/120347337_1354738973.gif" TargetMode="External"/><Relationship Id="rId3" Type="http://schemas.openxmlformats.org/officeDocument/2006/relationships/hyperlink" Target="http://www.proshkolu.ru/user/Lazareva18/file/1647099/" TargetMode="External"/><Relationship Id="rId7" Type="http://schemas.openxmlformats.org/officeDocument/2006/relationships/hyperlink" Target="http://dok.opredelim.com/pars_docs/refs/35/34279/img11.jpg" TargetMode="External"/><Relationship Id="rId12" Type="http://schemas.openxmlformats.org/officeDocument/2006/relationships/hyperlink" Target="http://content.schools.by/sad16zhlobin/library/%D0%B0%D0%BD%D0%B8_%D0%BD%D0%BE%D1%82%D1%8B.gif" TargetMode="External"/><Relationship Id="rId17" Type="http://schemas.openxmlformats.org/officeDocument/2006/relationships/hyperlink" Target="http://fakti.ks.ua/uploads/posts/2015-01/thumbs/1422691981_0_cc999_42ab2387_l.jpg" TargetMode="External"/><Relationship Id="rId2" Type="http://schemas.openxmlformats.org/officeDocument/2006/relationships/hyperlink" Target="http://www.proshkolu.ru/user/behtjanova/blog/219835/" TargetMode="External"/><Relationship Id="rId16" Type="http://schemas.openxmlformats.org/officeDocument/2006/relationships/hyperlink" Target="http://www.voutsadakis.com/GALLERY/ALMANAC/Year2011/Mar2011/03212011/431px-Musorgsky_1874_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600/113043316.5/0_6f4a9_ed6e4188_orig" TargetMode="External"/><Relationship Id="rId11" Type="http://schemas.openxmlformats.org/officeDocument/2006/relationships/hyperlink" Target="http://ljplus.ru/img4/v/l/vladcoro/a020.jpg" TargetMode="External"/><Relationship Id="rId5" Type="http://schemas.openxmlformats.org/officeDocument/2006/relationships/hyperlink" Target="http://dreamworlds.ru/uploads/posts/2012-10/1351022461_0_2c86a_9ff8e0c4_xl.jpg" TargetMode="External"/><Relationship Id="rId15" Type="http://schemas.openxmlformats.org/officeDocument/2006/relationships/hyperlink" Target="http://www.classica.fm/wp-content/uploads/2011/03/alexander-gedike.jpg" TargetMode="External"/><Relationship Id="rId10" Type="http://schemas.openxmlformats.org/officeDocument/2006/relationships/hyperlink" Target="http://54.img.avito.st/640x480/1441510954.jpg" TargetMode="External"/><Relationship Id="rId4" Type="http://schemas.openxmlformats.org/officeDocument/2006/relationships/hyperlink" Target="http://www.proshkolu.ru/user/zaharovaliv55/file/1189645/" TargetMode="External"/><Relationship Id="rId9" Type="http://schemas.openxmlformats.org/officeDocument/2006/relationships/hyperlink" Target="http://www.screenslate.com/wp-content/uploads/2012/03/030812-Art-Post.jpg" TargetMode="External"/><Relationship Id="rId14" Type="http://schemas.openxmlformats.org/officeDocument/2006/relationships/hyperlink" Target="http://f17.ifotki.info/org/be93c11485e5978e717690eb40ae0a51534507186884050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Дополнительный материал </a:t>
            </a:r>
            <a:br>
              <a:rPr lang="ru-RU" sz="3200" dirty="0" smtClean="0"/>
            </a:br>
            <a:r>
              <a:rPr lang="ru-RU" sz="3200" dirty="0" smtClean="0"/>
              <a:t>к уроку фортепиано</a:t>
            </a:r>
            <a:br>
              <a:rPr lang="ru-RU" sz="3200" dirty="0" smtClean="0"/>
            </a:br>
            <a:r>
              <a:rPr lang="ru-RU" sz="3200" dirty="0" smtClean="0"/>
              <a:t>		с уч-ся 3 года обучения                    по теме: «Работа над музыкальным образом в классе фортепиано»</a:t>
            </a:r>
            <a:endParaRPr lang="ru-RU" sz="32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14800"/>
            <a:ext cx="7854950" cy="866775"/>
          </a:xfrm>
        </p:spPr>
        <p:txBody>
          <a:bodyPr/>
          <a:lstStyle/>
          <a:p>
            <a:pPr marR="0" eaLnBrk="1" hangingPunct="1"/>
            <a:r>
              <a:rPr lang="ru-RU" sz="2800" smtClean="0"/>
              <a:t>Презентация  подготовлена учителем</a:t>
            </a:r>
          </a:p>
          <a:p>
            <a:pPr marR="0" eaLnBrk="1" hangingPunct="1"/>
            <a:r>
              <a:rPr lang="ru-RU" sz="2800" smtClean="0"/>
              <a:t> Ряховской Кирой Сергеевной,</a:t>
            </a:r>
          </a:p>
          <a:p>
            <a:pPr marR="0" eaLnBrk="1" hangingPunct="1"/>
            <a:r>
              <a:rPr lang="ru-RU" sz="2800" smtClean="0"/>
              <a:t>ЧОУ СОШ «Личность», г. Новороссийск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Содержимое 5" descr="Д.Фирсун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52400"/>
            <a:ext cx="5238750" cy="6477000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838200" y="6096000"/>
            <a:ext cx="4114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Д.Фирсунов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" name="Рисунок 7" descr="В.Васнецов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86400" y="990600"/>
            <a:ext cx="3505200" cy="533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Рисунок 2" descr="http://festival.1september.ru/articles/611835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72525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C:\Users\Кира\Desktop\мои открытые уроки\Открытый урок КАНТИЛЕНА\картинки к презентации Сладкая грёза\14415109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5853113" cy="4389438"/>
          </a:xfrm>
          <a:noFill/>
        </p:spPr>
      </p:pic>
      <p:pic>
        <p:nvPicPr>
          <p:cNvPr id="16389" name="Picture 5" descr="C:\Users\Кира\Desktop\мои открытые уроки\Открытый урок КАНТИЛЕНА\картинки к презентации Сладкая грёза\1417274711_chaykovskiy-detskiy-alb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2743200"/>
            <a:ext cx="4953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.Маколкин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52400"/>
            <a:ext cx="3048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228600" y="53340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П.Чайковский «Баба Яга»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		     М.Мусоргский </a:t>
            </a:r>
            <a:br>
              <a:rPr lang="ru-RU" sz="4000" smtClean="0"/>
            </a:br>
            <a:r>
              <a:rPr lang="ru-RU" sz="4000" smtClean="0"/>
              <a:t>      «Избушка на курьих ножках»</a:t>
            </a:r>
          </a:p>
        </p:txBody>
      </p:sp>
      <p:pic>
        <p:nvPicPr>
          <p:cNvPr id="4" name="Содержимое 3" descr="431px-Musorgsky_1874_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38200" y="2209800"/>
            <a:ext cx="3066288" cy="4267200"/>
          </a:xfrm>
          <a:prstGeom prst="ellipse">
            <a:avLst/>
          </a:prstGeom>
          <a:ln w="63500" cap="rnd">
            <a:solidFill>
              <a:srgbClr val="4D4D4D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1422691981_0_cc999_42ab2387_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5800" y="2209800"/>
            <a:ext cx="4286250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90650"/>
          </a:xfrm>
        </p:spPr>
        <p:txBody>
          <a:bodyPr/>
          <a:lstStyle/>
          <a:p>
            <a:r>
              <a:rPr lang="ru-RU" smtClean="0"/>
              <a:t>		   </a:t>
            </a:r>
            <a:r>
              <a:rPr lang="ru-RU" sz="6000" b="1" smtClean="0">
                <a:solidFill>
                  <a:srgbClr val="2ABFC6"/>
                </a:solidFill>
              </a:rPr>
              <a:t>Физминутка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ru-RU" sz="3600" b="1" smtClean="0">
                <a:solidFill>
                  <a:srgbClr val="002060"/>
                </a:solidFill>
              </a:rPr>
              <a:t>«Вытряхивания»</a:t>
            </a:r>
          </a:p>
          <a:p>
            <a:r>
              <a:rPr lang="ru-RU" sz="3600" b="1" smtClean="0">
                <a:solidFill>
                  <a:srgbClr val="002060"/>
                </a:solidFill>
              </a:rPr>
              <a:t>«Дерево на ветру»</a:t>
            </a:r>
          </a:p>
          <a:p>
            <a:r>
              <a:rPr lang="ru-RU" sz="3600" b="1" smtClean="0">
                <a:solidFill>
                  <a:srgbClr val="002060"/>
                </a:solidFill>
              </a:rPr>
              <a:t>«Мельница»</a:t>
            </a:r>
          </a:p>
          <a:p>
            <a:r>
              <a:rPr lang="ru-RU" sz="3600" b="1" smtClean="0">
                <a:solidFill>
                  <a:srgbClr val="002060"/>
                </a:solidFill>
              </a:rPr>
              <a:t>«Заводная игрушка»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			    </a:t>
            </a:r>
            <a:r>
              <a:rPr lang="ru-RU" sz="6600" b="1" smtClean="0">
                <a:solidFill>
                  <a:srgbClr val="7030A0"/>
                </a:solidFill>
              </a:rPr>
              <a:t>Лад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133600" y="32766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867400" y="32766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685800" y="5029200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   Мажор </a:t>
            </a:r>
          </a:p>
        </p:txBody>
      </p:sp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4343400" y="5029200"/>
            <a:ext cx="3733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   </a:t>
            </a:r>
            <a:r>
              <a:rPr lang="ru-RU" sz="5400" b="1">
                <a:solidFill>
                  <a:srgbClr val="002060"/>
                </a:solidFill>
              </a:rPr>
              <a:t>Минор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382000" cy="43894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			</a:t>
            </a:r>
            <a:r>
              <a:rPr lang="ru-RU" sz="6600" b="1" smtClean="0">
                <a:solidFill>
                  <a:srgbClr val="7030A0"/>
                </a:solidFill>
              </a:rPr>
              <a:t>Ритм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600200" y="3429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248400" y="35052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533400" y="4800600"/>
            <a:ext cx="3505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70C0"/>
                </a:solidFill>
              </a:rPr>
              <a:t>плавный</a:t>
            </a: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3886200" y="4800600"/>
            <a:ext cx="525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острый, чёткий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			    </a:t>
            </a:r>
            <a:r>
              <a:rPr lang="ru-RU" sz="6000" b="1" smtClean="0">
                <a:solidFill>
                  <a:srgbClr val="7030A0"/>
                </a:solidFill>
              </a:rPr>
              <a:t>Темп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524000" y="36576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324600" y="36576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28600" y="4953000"/>
            <a:ext cx="3886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2060"/>
                </a:solidFill>
              </a:rPr>
              <a:t>   Быстрый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3886200" y="4953000"/>
            <a:ext cx="4724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   </a:t>
            </a:r>
            <a:r>
              <a:rPr lang="ru-RU" sz="5400">
                <a:solidFill>
                  <a:srgbClr val="0070C0"/>
                </a:solidFill>
              </a:rPr>
              <a:t>Медленный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		      </a:t>
            </a:r>
            <a:r>
              <a:rPr lang="ru-RU" sz="6000" b="1" smtClean="0">
                <a:solidFill>
                  <a:srgbClr val="7030A0"/>
                </a:solidFill>
              </a:rPr>
              <a:t>Регистр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295400" y="3429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629400" y="35052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533400" y="5181600"/>
            <a:ext cx="4419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70C0"/>
                </a:solidFill>
              </a:rPr>
              <a:t>высокий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4953000" y="5181600"/>
            <a:ext cx="3581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   </a:t>
            </a:r>
            <a:r>
              <a:rPr lang="ru-RU" sz="5400">
                <a:solidFill>
                  <a:srgbClr val="002060"/>
                </a:solidFill>
              </a:rPr>
              <a:t>низкий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Font typeface="Wingdings 2" pitchFamily="18" charset="2"/>
              <a:buNone/>
            </a:pPr>
            <a:r>
              <a:rPr lang="ru-RU" sz="5400" b="1" smtClean="0"/>
              <a:t>        </a:t>
            </a:r>
            <a:r>
              <a:rPr lang="ru-RU" sz="5400" b="1" smtClean="0">
                <a:solidFill>
                  <a:srgbClr val="7030A0"/>
                </a:solidFill>
              </a:rPr>
              <a:t>Штрихи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295400" y="35052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858000" y="35814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228600" y="4953000"/>
            <a:ext cx="4267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0070C0"/>
                </a:solidFill>
              </a:rPr>
              <a:t>   legato</a:t>
            </a:r>
            <a:endParaRPr lang="ru-RU" sz="5400">
              <a:solidFill>
                <a:srgbClr val="0070C0"/>
              </a:solidFill>
            </a:endParaRP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4953000" y="4953000"/>
            <a:ext cx="3810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C00000"/>
                </a:solidFill>
              </a:rPr>
              <a:t>    staccato</a:t>
            </a:r>
            <a:endParaRPr lang="ru-RU" sz="54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урока: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eaLnBrk="1" hangingPunct="1"/>
            <a:r>
              <a:rPr lang="ru-RU" sz="3600" smtClean="0"/>
              <a:t>Формирование представлений о музыкальном образе, языке музыки, средствах музыкальной выразительности для  дальнейшего развития творческой самостоятельности.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Выбери средства выразительности: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6000" b="1" smtClean="0"/>
              <a:t>			  </a:t>
            </a:r>
            <a:r>
              <a:rPr lang="ru-RU" sz="6000" b="1" smtClean="0">
                <a:solidFill>
                  <a:srgbClr val="7030A0"/>
                </a:solidFill>
              </a:rPr>
              <a:t>Громкость</a:t>
            </a:r>
          </a:p>
          <a:p>
            <a:pPr>
              <a:buFont typeface="Wingdings 2" pitchFamily="18" charset="2"/>
              <a:buNone/>
            </a:pPr>
            <a:endParaRPr lang="ru-RU" sz="6000" b="1" smtClean="0">
              <a:solidFill>
                <a:srgbClr val="7030A0"/>
              </a:solidFill>
            </a:endParaRPr>
          </a:p>
          <a:p>
            <a:pPr>
              <a:buFont typeface="Wingdings 2" pitchFamily="18" charset="2"/>
              <a:buNone/>
            </a:pPr>
            <a:endParaRPr lang="ru-RU" sz="6000" b="1" smtClean="0">
              <a:solidFill>
                <a:srgbClr val="7030A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sz="6000" b="1" smtClean="0">
                <a:solidFill>
                  <a:srgbClr val="7030A0"/>
                </a:solidFill>
              </a:rPr>
              <a:t> </a:t>
            </a:r>
            <a:r>
              <a:rPr lang="en-US" sz="6000" b="1" smtClean="0">
                <a:solidFill>
                  <a:srgbClr val="FF0000"/>
                </a:solidFill>
              </a:rPr>
              <a:t>Forte </a:t>
            </a:r>
            <a:r>
              <a:rPr lang="en-US" sz="6000" b="1" smtClean="0">
                <a:solidFill>
                  <a:srgbClr val="7030A0"/>
                </a:solidFill>
              </a:rPr>
              <a:t>                 </a:t>
            </a:r>
            <a:r>
              <a:rPr lang="en-US" sz="6000" b="1" smtClean="0">
                <a:solidFill>
                  <a:srgbClr val="00B0F0"/>
                </a:solidFill>
              </a:rPr>
              <a:t>Piano</a:t>
            </a:r>
            <a:endParaRPr lang="ru-RU" sz="6000" b="1" smtClean="0">
              <a:solidFill>
                <a:srgbClr val="00B0F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676400" y="3429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781800" y="3429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/>
          <a:lstStyle/>
          <a:p>
            <a:r>
              <a:rPr lang="ru-RU" sz="6600" b="1" smtClean="0"/>
              <a:t>   Александр Гедике  </a:t>
            </a:r>
          </a:p>
        </p:txBody>
      </p:sp>
      <p:pic>
        <p:nvPicPr>
          <p:cNvPr id="4" name="Содержимое 3" descr="alexander-gedik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752600"/>
            <a:ext cx="3449533" cy="4618037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4572000" y="1828800"/>
            <a:ext cx="4343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 А. Гедике ― наследник традиций русской классической школы. </a:t>
            </a:r>
          </a:p>
          <a:p>
            <a:r>
              <a:rPr lang="ru-RU"/>
              <a:t>Он является автором четырёх опер, кантат, множества симфонических, фортепианных и органных сочинений, концертов и камерных произведений для духовых инструментов, романсов и обработок русских народных песен (в том числе известной песни «Жил-был у бабушки серенький козлик»).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5605" name="TextBox 7"/>
          <p:cNvSpPr txBox="1">
            <a:spLocks noChangeArrowheads="1"/>
          </p:cNvSpPr>
          <p:nvPr/>
        </p:nvSpPr>
        <p:spPr bwMode="auto">
          <a:xfrm>
            <a:off x="4648200" y="58674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2060"/>
                </a:solidFill>
              </a:rPr>
              <a:t>(1877 — 1957)</a:t>
            </a:r>
          </a:p>
        </p:txBody>
      </p:sp>
      <p:sp>
        <p:nvSpPr>
          <p:cNvPr id="25606" name="Прямоугольник 8"/>
          <p:cNvSpPr>
            <a:spLocks noChangeArrowheads="1"/>
          </p:cNvSpPr>
          <p:nvPr/>
        </p:nvSpPr>
        <p:spPr bwMode="auto">
          <a:xfrm>
            <a:off x="4572000" y="1752600"/>
            <a:ext cx="4343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Русский композитор, органист, пианист, педагог, основатель советской органной школы. Народный артист РСФСР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ru-RU" sz="6000" smtClean="0"/>
              <a:t>  Программная музыка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ПРОГРАММНАЯ МУЗЫКА - музыкальные произведения, которые композитор снабдил словесной программой, конкретизирующей восприятие. Многие программные сочинения связаны с сюжетами и образами выдающихся литературных произведений.</a:t>
            </a:r>
          </a:p>
          <a:p>
            <a:r>
              <a:rPr lang="ru-RU" b="1" smtClean="0">
                <a:solidFill>
                  <a:srgbClr val="002060"/>
                </a:solidFill>
              </a:rPr>
              <a:t>Стремящаяся в звуках передавать движение, различные действия и т. д., нуждается в программе для того, чтобы она была вполне понятна слушателям.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ru-RU" smtClean="0"/>
              <a:t>    Алексадр Гедике «Гроза»</a:t>
            </a:r>
          </a:p>
        </p:txBody>
      </p:sp>
      <p:pic>
        <p:nvPicPr>
          <p:cNvPr id="27651" name="Содержимое 3" descr="be93c11485e5978e717690eb40ae0a5153450718688405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1676400"/>
            <a:ext cx="7288213" cy="4389438"/>
          </a:xfrm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57200" y="60960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7030A0"/>
                </a:solidFill>
                <a:latin typeface="Monotype Corsiva" pitchFamily="66" charset="0"/>
              </a:rPr>
              <a:t>    Владимир Жданов- омский художник, род. В 1959 году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8316d586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large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071563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537969.475563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7275" y="357188"/>
            <a:ext cx="17367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5eXa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13" y="4500563"/>
            <a:ext cx="2571751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2857500" y="214313"/>
            <a:ext cx="4500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B050"/>
                </a:solidFill>
                <a:latin typeface="Mistral" pitchFamily="66" charset="0"/>
              </a:rPr>
              <a:t> Выбери смайлик!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 descr="da8316d586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rot="20870519">
            <a:off x="2943992" y="385993"/>
            <a:ext cx="513154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ru-RU" sz="3600" smtClean="0"/>
              <a:t>Использованные Интернет-ресурсы: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r>
              <a:rPr lang="ru-RU" sz="1400" u="sng" smtClean="0">
                <a:hlinkClick r:id="rId2"/>
              </a:rPr>
              <a:t>http://www.proshkolu.ru/user/behtjanova/blog/219835/#comment6572735</a:t>
            </a:r>
            <a:endParaRPr lang="ru-RU" sz="1400" smtClean="0"/>
          </a:p>
          <a:p>
            <a:r>
              <a:rPr lang="ru-RU" sz="1400" u="sng" smtClean="0">
                <a:hlinkClick r:id="rId3"/>
              </a:rPr>
              <a:t>http://www.proshkolu.ru/user/Lazareva18/file/1647099/</a:t>
            </a:r>
            <a:endParaRPr lang="ru-RU" sz="1400" smtClean="0"/>
          </a:p>
          <a:p>
            <a:r>
              <a:rPr lang="ru-RU" sz="1400" u="sng" smtClean="0">
                <a:hlinkClick r:id="rId4"/>
              </a:rPr>
              <a:t>http://www.proshkolu.ru/user/zaharovaliv55/file/1189645/</a:t>
            </a:r>
            <a:endParaRPr lang="ru-RU" sz="1400" smtClean="0"/>
          </a:p>
          <a:p>
            <a:r>
              <a:rPr lang="ru-RU" sz="1400" u="sng" smtClean="0">
                <a:hlinkClick r:id="rId5"/>
              </a:rPr>
              <a:t>http://dreamworlds.ru/uploads/posts/2012-10/1351022461_0_2c86a_9ff8e0c4_xl.jpg</a:t>
            </a:r>
            <a:r>
              <a:rPr lang="ru-RU" sz="1400" smtClean="0"/>
              <a:t>        </a:t>
            </a:r>
          </a:p>
          <a:p>
            <a:r>
              <a:rPr lang="ru-RU" sz="1400" u="sng" smtClean="0">
                <a:hlinkClick r:id="rId6"/>
              </a:rPr>
              <a:t>http://img-fotki.yandex.ru/get/6600/113043316.5/0_6f4a9_ed6e4188_orig</a:t>
            </a:r>
            <a:endParaRPr lang="ru-RU" sz="1400" smtClean="0"/>
          </a:p>
          <a:p>
            <a:r>
              <a:rPr lang="ru-RU" sz="1400" u="sng" smtClean="0">
                <a:hlinkClick r:id="rId7"/>
              </a:rPr>
              <a:t>http://dok.opredelim.com/pars_docs/refs/35/34279/img11.jpg</a:t>
            </a:r>
            <a:endParaRPr lang="ru-RU" sz="1400" smtClean="0"/>
          </a:p>
          <a:p>
            <a:r>
              <a:rPr lang="ru-RU" sz="1400" u="sng" smtClean="0">
                <a:hlinkClick r:id="rId8"/>
              </a:rPr>
              <a:t>http://dok.opredelim.com/pars_docs/refs/35/34279/img13.jpg</a:t>
            </a:r>
            <a:endParaRPr lang="ru-RU" sz="1400" smtClean="0"/>
          </a:p>
          <a:p>
            <a:r>
              <a:rPr lang="ru-RU" sz="1400" u="sng" smtClean="0">
                <a:hlinkClick r:id="rId9"/>
              </a:rPr>
              <a:t>http://www.screenslate.com/wp-content/uploads/2012/03/030812-Art-Post.jpg</a:t>
            </a:r>
            <a:endParaRPr lang="ru-RU" sz="1400" smtClean="0"/>
          </a:p>
          <a:p>
            <a:r>
              <a:rPr lang="ru-RU" sz="1400" u="sng" smtClean="0">
                <a:hlinkClick r:id="rId10"/>
              </a:rPr>
              <a:t>http://54.img.avito.st/640x480/1441510954.jpg</a:t>
            </a:r>
            <a:endParaRPr lang="ru-RU" sz="1400" smtClean="0"/>
          </a:p>
          <a:p>
            <a:r>
              <a:rPr lang="ru-RU" sz="1400" u="sng" smtClean="0">
                <a:hlinkClick r:id="rId11"/>
              </a:rPr>
              <a:t>http://ljplus.ru/img4/v/l/vladcoro/a020.jpg</a:t>
            </a:r>
            <a:endParaRPr lang="ru-RU" sz="1400" smtClean="0"/>
          </a:p>
          <a:p>
            <a:r>
              <a:rPr lang="ru-RU" sz="1400" u="sng" smtClean="0">
                <a:hlinkClick r:id="rId12"/>
              </a:rPr>
              <a:t>http://content.schools.by/sad16zhlobin/library/%D0%B0%D0%BD%D0%B8_%D0%BD%D0%BE%D1%82%D1%8B.gif</a:t>
            </a:r>
            <a:endParaRPr lang="ru-RU" sz="1400" smtClean="0"/>
          </a:p>
          <a:p>
            <a:r>
              <a:rPr lang="ru-RU" sz="1400" u="sng" smtClean="0">
                <a:hlinkClick r:id="rId13"/>
              </a:rPr>
              <a:t>http://img1.liveinternet.ru/images/attach/c/0/120/347/120347337_1354738973.gif</a:t>
            </a:r>
            <a:endParaRPr lang="ru-RU" sz="1400" smtClean="0"/>
          </a:p>
          <a:p>
            <a:r>
              <a:rPr lang="ru-RU" sz="1400" u="sng" smtClean="0">
                <a:hlinkClick r:id="rId14"/>
              </a:rPr>
              <a:t>http://f17.ifotki.info/org/be93c11485e5978e717690eb40ae0a51534507186884050.jpg</a:t>
            </a:r>
            <a:endParaRPr lang="ru-RU" sz="1400" u="sng" smtClean="0"/>
          </a:p>
          <a:p>
            <a:r>
              <a:rPr lang="ru-RU" sz="1400" u="sng" smtClean="0">
                <a:hlinkClick r:id="rId15"/>
              </a:rPr>
              <a:t>http://www.classica.fm/wp-content/uploads/2011/03/alexander-gedike.jpg</a:t>
            </a:r>
            <a:endParaRPr lang="ru-RU" sz="1400" u="sng" smtClean="0"/>
          </a:p>
          <a:p>
            <a:r>
              <a:rPr lang="en-US" sz="1400" smtClean="0">
                <a:hlinkClick r:id="rId16"/>
              </a:rPr>
              <a:t>http://www.voutsadakis.com/GALLERY/ALMANAC/Year2011/Mar2011/03212011/431px-Musorgsky_1874_b.jpg</a:t>
            </a:r>
            <a:endParaRPr lang="ru-RU" sz="1400" smtClean="0"/>
          </a:p>
          <a:p>
            <a:r>
              <a:rPr lang="en-US" sz="1400" smtClean="0">
                <a:hlinkClick r:id="rId17"/>
              </a:rPr>
              <a:t>http://fakti.ks.ua/uploads/posts/2015-01/thumbs/1422691981_0_cc999_42ab2387_l.jpg</a:t>
            </a:r>
            <a:endParaRPr lang="ru-RU" sz="1400" smtClean="0"/>
          </a:p>
          <a:p>
            <a:endParaRPr lang="ru-RU" sz="1400" smtClean="0"/>
          </a:p>
          <a:p>
            <a:endParaRPr lang="ru-RU" sz="1400" smtClean="0"/>
          </a:p>
          <a:p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Задание: прочитай с листа!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382000" cy="3962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smtClean="0"/>
              <a:t>Ответь на вопросы:</a:t>
            </a:r>
          </a:p>
          <a:p>
            <a:pPr eaLnBrk="1" hangingPunct="1"/>
            <a:r>
              <a:rPr lang="ru-RU" sz="3200" smtClean="0"/>
              <a:t>Что ты  себе представляешь?</a:t>
            </a:r>
          </a:p>
          <a:p>
            <a:pPr eaLnBrk="1" hangingPunct="1"/>
            <a:r>
              <a:rPr lang="ru-RU" sz="3200" smtClean="0"/>
              <a:t>Что хочешь передать своим исполнением?</a:t>
            </a:r>
          </a:p>
          <a:p>
            <a:pPr eaLnBrk="1" hangingPunct="1"/>
            <a:r>
              <a:rPr lang="ru-RU" sz="3200" smtClean="0"/>
              <a:t>Какой рисунок ты нарисовала бы к пьесе?</a:t>
            </a:r>
          </a:p>
          <a:p>
            <a:pPr eaLnBrk="1" hangingPunct="1"/>
            <a:r>
              <a:rPr lang="ru-RU" sz="3200" smtClean="0"/>
              <a:t>Что такое «образ»?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IMG_18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38163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WordArt 5"/>
          <p:cNvSpPr>
            <a:spLocks noChangeArrowheads="1" noChangeShapeType="1" noTextEdit="1"/>
          </p:cNvSpPr>
          <p:nvPr/>
        </p:nvSpPr>
        <p:spPr bwMode="auto">
          <a:xfrm>
            <a:off x="3995738" y="836613"/>
            <a:ext cx="4824412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Художнику 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нужны</a:t>
            </a:r>
          </a:p>
        </p:txBody>
      </p:sp>
      <p:sp>
        <p:nvSpPr>
          <p:cNvPr id="15364" name="WordArt 6"/>
          <p:cNvSpPr>
            <a:spLocks noChangeArrowheads="1" noChangeShapeType="1" noTextEdit="1"/>
          </p:cNvSpPr>
          <p:nvPr/>
        </p:nvSpPr>
        <p:spPr bwMode="auto">
          <a:xfrm>
            <a:off x="4284663" y="3163888"/>
            <a:ext cx="4103687" cy="1417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Краски</a:t>
            </a:r>
          </a:p>
        </p:txBody>
      </p:sp>
      <p:pic>
        <p:nvPicPr>
          <p:cNvPr id="8197" name="Рисунок 5" descr="030812-Art-Pos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958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IMG_18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71563"/>
            <a:ext cx="3924300" cy="5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4427538" y="1196975"/>
            <a:ext cx="410527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Поэту </a:t>
            </a:r>
          </a:p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нужны</a:t>
            </a:r>
          </a:p>
        </p:txBody>
      </p:sp>
      <p:sp>
        <p:nvSpPr>
          <p:cNvPr id="16388" name="WordArt 6"/>
          <p:cNvSpPr>
            <a:spLocks noChangeArrowheads="1" noChangeShapeType="1" noTextEdit="1"/>
          </p:cNvSpPr>
          <p:nvPr/>
        </p:nvSpPr>
        <p:spPr bwMode="auto">
          <a:xfrm>
            <a:off x="4284663" y="2708275"/>
            <a:ext cx="453548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слова</a:t>
            </a:r>
          </a:p>
        </p:txBody>
      </p:sp>
      <p:pic>
        <p:nvPicPr>
          <p:cNvPr id="922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648200"/>
            <a:ext cx="1643063" cy="1878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MG_18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417671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4572000" y="908050"/>
            <a:ext cx="424815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Композитору 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нужны</a:t>
            </a:r>
          </a:p>
        </p:txBody>
      </p:sp>
      <p:sp>
        <p:nvSpPr>
          <p:cNvPr id="17415" name="WordArt 9"/>
          <p:cNvSpPr>
            <a:spLocks noChangeArrowheads="1" noChangeShapeType="1" noTextEdit="1"/>
          </p:cNvSpPr>
          <p:nvPr/>
        </p:nvSpPr>
        <p:spPr bwMode="auto">
          <a:xfrm>
            <a:off x="4859338" y="3076575"/>
            <a:ext cx="3384550" cy="14319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звуки</a:t>
            </a:r>
          </a:p>
        </p:txBody>
      </p:sp>
      <p:pic>
        <p:nvPicPr>
          <p:cNvPr id="6" name="Рисунок 5" descr="aninotes46_yapfiles.ru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5410200"/>
            <a:ext cx="2857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95883559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191000"/>
            <a:ext cx="13716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Тема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dirty="0" smtClean="0"/>
              <a:t>Образ- вид, облик, изображение.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Музыкальный образ </a:t>
            </a:r>
            <a:r>
              <a:rPr lang="ru-RU" sz="4000" dirty="0" smtClean="0"/>
              <a:t>– это комплекс музыкальных средств, используемых композитором в сочинении и направленных на то, чтобы вызвать у слушателя определенные переживания.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pPr eaLnBrk="1" hangingPunct="1"/>
            <a:r>
              <a:rPr lang="ru-RU" smtClean="0"/>
              <a:t>Прочти стихотворение: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боюсь я Бабку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Ёжку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Сладкий кекс возьму в дорожку.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Отломлю зверькам немножко                                   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чуть-чуть оставлю кошке. 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Накормлю я Бабку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Ёжку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    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Жаль старушку мне немножко.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Нет, она совсем не злючка,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Лишь задира и колючка. </a:t>
            </a:r>
          </a:p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Подобреет Бабка 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Ёжка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Спляшет с костяною ножкой.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расскажет сказку детям </a:t>
            </a:r>
            <a:b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 всем смешном на свете.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(</a:t>
            </a:r>
            <a:r>
              <a:rPr lang="ru-RU" sz="6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З.Маркиан</a:t>
            </a:r>
            <a:r>
              <a:rPr lang="ru-RU" sz="6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2292" name="Рисунок 3" descr="Б.Я.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37160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Баба Я.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038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В.Васнец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325683">
            <a:off x="381000" y="331788"/>
            <a:ext cx="6400800" cy="55133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Васнецов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7221">
            <a:off x="3657600" y="152400"/>
            <a:ext cx="4954588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81000" y="6172200"/>
            <a:ext cx="2819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В.Васнецов</a:t>
            </a:r>
          </a:p>
        </p:txBody>
      </p:sp>
      <p:sp>
        <p:nvSpPr>
          <p:cNvPr id="8" name="TextBox 7"/>
          <p:cNvSpPr txBox="1"/>
          <p:nvPr/>
        </p:nvSpPr>
        <p:spPr>
          <a:xfrm rot="233287">
            <a:off x="4038600" y="5943600"/>
            <a:ext cx="3657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И.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Билибин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378</TotalTime>
  <Words>404</Words>
  <PresentationFormat>Экран (4:3)</PresentationFormat>
  <Paragraphs>103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Calibri</vt:lpstr>
      <vt:lpstr>Constantia</vt:lpstr>
      <vt:lpstr>Wingdings 2</vt:lpstr>
      <vt:lpstr>Times New Roman</vt:lpstr>
      <vt:lpstr>Monotype Corsiva</vt:lpstr>
      <vt:lpstr>Mistral</vt:lpstr>
      <vt:lpstr>Поток</vt:lpstr>
      <vt:lpstr>Дополнительный материал  к уроку фортепиано   с уч-ся 3 года обучения                    по теме: «Работа над музыкальным образом в классе фортепиано»</vt:lpstr>
      <vt:lpstr>Цель урока:</vt:lpstr>
      <vt:lpstr>   Задание: прочитай с листа!</vt:lpstr>
      <vt:lpstr>Слайд 4</vt:lpstr>
      <vt:lpstr>Слайд 5</vt:lpstr>
      <vt:lpstr>Слайд 6</vt:lpstr>
      <vt:lpstr> Тема урока</vt:lpstr>
      <vt:lpstr>Прочти стихотворение:</vt:lpstr>
      <vt:lpstr>Слайд 9</vt:lpstr>
      <vt:lpstr>Слайд 10</vt:lpstr>
      <vt:lpstr>Слайд 11</vt:lpstr>
      <vt:lpstr>Слайд 12</vt:lpstr>
      <vt:lpstr>       М.Мусоргский        «Избушка на курьих ножках»</vt:lpstr>
      <vt:lpstr>     Физминутка</vt:lpstr>
      <vt:lpstr>Выбери средства выразительности:</vt:lpstr>
      <vt:lpstr>Выбери средства выразительности:</vt:lpstr>
      <vt:lpstr>Выбери средства выразительности:</vt:lpstr>
      <vt:lpstr>Выбери средства выразительности:</vt:lpstr>
      <vt:lpstr>Выбери средства выразительности:</vt:lpstr>
      <vt:lpstr>Выбери средства выразительности:</vt:lpstr>
      <vt:lpstr>   Александр Гедике  </vt:lpstr>
      <vt:lpstr>  Программная музыка</vt:lpstr>
      <vt:lpstr>    Алексадр Гедике «Гроза»</vt:lpstr>
      <vt:lpstr>Слайд 24</vt:lpstr>
      <vt:lpstr>Слайд 25</vt:lpstr>
      <vt:lpstr>Использованные 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Дополнительный материал  к уроку фортепиано   с уч-ся 2 года обучения                    по теме: «Работа над музыкальным образом в классе фортепиано»</dc:title>
  <dc:creator>Кира</dc:creator>
  <cp:lastModifiedBy>Кира</cp:lastModifiedBy>
  <cp:revision>42</cp:revision>
  <dcterms:created xsi:type="dcterms:W3CDTF">2015-08-02T16:20:12Z</dcterms:created>
  <dcterms:modified xsi:type="dcterms:W3CDTF">2015-08-10T13:25:49Z</dcterms:modified>
</cp:coreProperties>
</file>