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64" r:id="rId4"/>
    <p:sldId id="281" r:id="rId5"/>
    <p:sldId id="282" r:id="rId6"/>
    <p:sldId id="269" r:id="rId7"/>
    <p:sldId id="283" r:id="rId8"/>
    <p:sldId id="284" r:id="rId9"/>
    <p:sldId id="285" r:id="rId10"/>
    <p:sldId id="263" r:id="rId11"/>
    <p:sldId id="274" r:id="rId12"/>
    <p:sldId id="275" r:id="rId13"/>
    <p:sldId id="28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464D-DD73-476B-A59F-BAB3FD8C6849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ACE3-44B3-419B-8B1F-F43EC31FF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D9B6-9C00-43CE-8CE7-20753C7B7A90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C1E7-39E9-4AB6-B288-0F6520E75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B65B-F20A-4EA9-860E-534868DC93A8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D356-83D3-450A-B7D9-30923598F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0848-A6BA-44D6-B60D-3B08F81F594C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9470-A50B-4FC2-8452-C921BB70F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A766-E17D-413E-8DAF-E908D01BFA3A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D234-894F-4C9B-82DA-BD465AE07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6876-EF7A-493F-842E-52BCC332114A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0E7F-FBA5-4624-B857-7CF58F9DE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7271-7FCF-465E-9C6C-236D427FE7F4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EFBB-E944-419D-9D90-E60D82725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93E1-852F-4182-B8F4-59E852CFF1C7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231FA-1D67-45FC-B2D6-5B02860A3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9DBD-4CE8-4B83-967F-A5F710EFDAB2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8D7B-AFB2-4A7C-8923-015CF1050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0123-FD2C-4DE0-9F85-1837F7A8A6B3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B549-601D-47F8-BF89-3E4CDC341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5167-4977-4C4E-8CE9-9BF88B952689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4067-78D1-4F60-957B-7E89EF9B0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DFEE2-9791-45BA-9C53-A264B963F26B}" type="datetimeFigureOut">
              <a:rPr lang="ru-RU"/>
              <a:pPr>
                <a:defRPr/>
              </a:pPr>
              <a:t>28.07.2015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D9EE6C-33CA-4174-AF3C-8332A7097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Буквосочетания ЧК, ЧН.</a:t>
            </a:r>
            <a:b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Правило правописания сочетаний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чк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чн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6700"/>
            <a:ext cx="8431213" cy="2447925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mtClean="0"/>
              <a:t> Резникова</a:t>
            </a:r>
          </a:p>
          <a:p>
            <a:pPr marR="0">
              <a:lnSpc>
                <a:spcPct val="90000"/>
              </a:lnSpc>
            </a:pPr>
            <a:r>
              <a:rPr lang="ru-RU" smtClean="0"/>
              <a:t> Елена Владимировна</a:t>
            </a:r>
            <a:endParaRPr lang="ru-RU" sz="2200" smtClean="0"/>
          </a:p>
          <a:p>
            <a:pPr marR="0">
              <a:lnSpc>
                <a:spcPct val="90000"/>
              </a:lnSpc>
            </a:pPr>
            <a:r>
              <a:rPr lang="ru-RU" sz="2200" smtClean="0"/>
              <a:t>ГБОУ № 339 </a:t>
            </a:r>
          </a:p>
          <a:p>
            <a:pPr marR="0">
              <a:lnSpc>
                <a:spcPct val="90000"/>
              </a:lnSpc>
            </a:pPr>
            <a:r>
              <a:rPr lang="ru-RU" sz="2200" smtClean="0"/>
              <a:t>г. Санкт-Петербург</a:t>
            </a:r>
          </a:p>
          <a:p>
            <a:pPr marR="0">
              <a:lnSpc>
                <a:spcPct val="90000"/>
              </a:lnSpc>
            </a:pPr>
            <a:r>
              <a:rPr lang="ru-RU" sz="2400" smtClean="0"/>
              <a:t>Урок русского языка в 1 классе</a:t>
            </a:r>
          </a:p>
          <a:p>
            <a:pPr marR="0">
              <a:lnSpc>
                <a:spcPct val="90000"/>
              </a:lnSpc>
            </a:pPr>
            <a:r>
              <a:rPr lang="ru-RU" sz="2400" smtClean="0"/>
              <a:t>УМК «Школа России»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734425" cy="554037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В буквосочетаниях ЧК, ЧН мягкий знак не пишется!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Подведение итогов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/>
              <a:t>Понравился ли вам урок?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/>
              <a:t>Что нового узнали?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/>
              <a:t>А что хотели бы ещё узнать?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/>
              <a:t>Какое задание понравилось? Почему?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/>
              <a:t>Почему надо запомнить написание буквосочетаний </a:t>
            </a:r>
            <a:r>
              <a:rPr lang="ru-RU" sz="3600" b="1" dirty="0" err="1" smtClean="0"/>
              <a:t>чк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чн</a:t>
            </a:r>
            <a:r>
              <a:rPr lang="ru-RU" sz="3600" b="1" dirty="0" smtClean="0"/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Рефлексия </a:t>
            </a:r>
          </a:p>
        </p:txBody>
      </p:sp>
      <p:pic>
        <p:nvPicPr>
          <p:cNvPr id="24578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916113"/>
            <a:ext cx="1727200" cy="1620837"/>
          </a:xfrm>
        </p:spPr>
      </p:pic>
      <p:pic>
        <p:nvPicPr>
          <p:cNvPr id="24579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292600"/>
            <a:ext cx="20669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3284538"/>
            <a:ext cx="19875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01763"/>
            <a:ext cx="9144000" cy="54562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652120" y="3501008"/>
            <a:ext cx="2437044" cy="31996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BottomDown"/>
            <a:lightRig rig="threePt" dir="t"/>
          </a:scene3d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971550" y="1268413"/>
            <a:ext cx="0" cy="865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71550" y="2133600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187450" y="1844675"/>
            <a:ext cx="0" cy="288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87450" y="1844675"/>
            <a:ext cx="2889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476375" y="1700213"/>
            <a:ext cx="0" cy="144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187450" y="1700213"/>
            <a:ext cx="2889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71550" y="1268413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87450" y="1268413"/>
            <a:ext cx="0" cy="431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019925" y="1196975"/>
            <a:ext cx="0" cy="936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019925" y="1196975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235825" y="1233488"/>
            <a:ext cx="0" cy="9350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019925" y="2133600"/>
            <a:ext cx="2159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3059113" y="1052513"/>
            <a:ext cx="504825" cy="72072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059113" y="1773238"/>
            <a:ext cx="504825" cy="7921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563938" y="1052513"/>
            <a:ext cx="144462" cy="1444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3059113" y="1196975"/>
            <a:ext cx="649287" cy="5762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3563938" y="2420938"/>
            <a:ext cx="144462" cy="1444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 flipV="1">
            <a:off x="3059113" y="1773238"/>
            <a:ext cx="649287" cy="6477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763713" y="3860800"/>
            <a:ext cx="0" cy="14398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763713" y="3860800"/>
            <a:ext cx="14446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763713" y="5300663"/>
            <a:ext cx="14446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1908175" y="3860800"/>
            <a:ext cx="0" cy="14398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987675" y="3284538"/>
            <a:ext cx="0" cy="129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987675" y="3284538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149600" y="3284538"/>
            <a:ext cx="0" cy="129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2987675" y="4581525"/>
            <a:ext cx="161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3563938" y="3860800"/>
            <a:ext cx="5762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V="1">
            <a:off x="4140200" y="3284538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 flipH="1">
            <a:off x="3976688" y="3284538"/>
            <a:ext cx="163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/>
          <p:nvPr/>
        </p:nvCxnSpPr>
        <p:spPr>
          <a:xfrm>
            <a:off x="3976688" y="3284538"/>
            <a:ext cx="0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 flipH="1">
            <a:off x="3563938" y="3644900"/>
            <a:ext cx="412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>
            <a:off x="3563938" y="36449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4402138" cy="20891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Любит с куклами играть,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И косички заплетать.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Таня, Света, Леночка,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Одним словом -  …</a:t>
            </a:r>
          </a:p>
        </p:txBody>
      </p:sp>
      <p:pic>
        <p:nvPicPr>
          <p:cNvPr id="5" name="Рисунок 4" descr="девочка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6449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43213" y="4508500"/>
            <a:ext cx="6049962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002060"/>
                </a:solidFill>
                <a:latin typeface="Constantia" pitchFamily="18" charset="0"/>
              </a:rPr>
              <a:t>дев</a:t>
            </a:r>
            <a:r>
              <a:rPr lang="ru-RU" sz="6600" b="1">
                <a:solidFill>
                  <a:srgbClr val="FF0000"/>
                </a:solidFill>
                <a:latin typeface="Constantia" pitchFamily="18" charset="0"/>
              </a:rPr>
              <a:t>о</a:t>
            </a:r>
            <a:r>
              <a:rPr lang="ru-RU" sz="6600" b="1" u="sng">
                <a:solidFill>
                  <a:srgbClr val="002060"/>
                </a:solidFill>
                <a:latin typeface="Constantia" pitchFamily="18" charset="0"/>
              </a:rPr>
              <a:t>чк</a:t>
            </a:r>
            <a:r>
              <a:rPr lang="ru-RU" sz="6600" b="1">
                <a:solidFill>
                  <a:srgbClr val="002060"/>
                </a:solidFill>
                <a:latin typeface="Constantia" pitchFamily="18" charset="0"/>
              </a:rPr>
              <a:t>а </a:t>
            </a:r>
            <a:r>
              <a:rPr lang="ru-RU" sz="4400" b="1" i="1">
                <a:solidFill>
                  <a:srgbClr val="002060"/>
                </a:solidFill>
                <a:latin typeface="Constantia" pitchFamily="18" charset="0"/>
              </a:rPr>
              <a:t>-</a:t>
            </a:r>
            <a:r>
              <a:rPr lang="ru-RU" sz="6600" b="1" i="1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b="1" i="1">
                <a:solidFill>
                  <a:srgbClr val="002060"/>
                </a:solidFill>
                <a:latin typeface="Constantia" pitchFamily="18" charset="0"/>
              </a:rPr>
              <a:t>ребёнок или подросток женского пола</a:t>
            </a:r>
            <a:endParaRPr lang="ru-RU" sz="6600" b="1" i="1">
              <a:solidFill>
                <a:srgbClr val="002060"/>
              </a:solidFill>
              <a:latin typeface="Constanti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635375" y="4365625"/>
            <a:ext cx="360363" cy="50323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девочка с куклой и подарк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052513"/>
            <a:ext cx="3060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Спал  </a:t>
            </a:r>
            <a:r>
              <a:rPr lang="ru-RU" dirty="0"/>
              <a:t>цветок и вдруг проснулся,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Больше </a:t>
            </a:r>
            <a:r>
              <a:rPr lang="ru-RU" dirty="0"/>
              <a:t>спать не захотел.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Шевельнулся</a:t>
            </a:r>
            <a:r>
              <a:rPr lang="ru-RU" dirty="0"/>
              <a:t>, потянулся,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Взвился </a:t>
            </a:r>
            <a:r>
              <a:rPr lang="ru-RU" dirty="0"/>
              <a:t>вверх и полетел.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Солнце </a:t>
            </a:r>
            <a:r>
              <a:rPr lang="ru-RU" dirty="0"/>
              <a:t>утром лишь проснётся,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Бабочка </a:t>
            </a:r>
            <a:r>
              <a:rPr lang="ru-RU" dirty="0"/>
              <a:t>кружит и вьётся.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Преврати два слова в одно.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Из кирпича - </a:t>
            </a:r>
            <a:r>
              <a:rPr lang="ru-RU" dirty="0" smtClean="0"/>
              <a:t>…                (</a:t>
            </a:r>
            <a:r>
              <a:rPr lang="ru-RU" dirty="0"/>
              <a:t>кирпичный)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Из молока </a:t>
            </a:r>
            <a:r>
              <a:rPr lang="ru-RU" dirty="0" smtClean="0"/>
              <a:t>-…                    (</a:t>
            </a:r>
            <a:r>
              <a:rPr lang="ru-RU" dirty="0"/>
              <a:t>молочный)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29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Выполните </a:t>
            </a:r>
            <a:r>
              <a:rPr lang="ru-RU" dirty="0" err="1" smtClean="0"/>
              <a:t>звуко-буквенный</a:t>
            </a:r>
            <a:r>
              <a:rPr lang="ru-RU" dirty="0" smtClean="0"/>
              <a:t> анализ слова </a:t>
            </a:r>
            <a:r>
              <a:rPr lang="ru-RU" sz="5300" b="1" dirty="0" smtClean="0"/>
              <a:t>печка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4663" y="1935163"/>
            <a:ext cx="4859337" cy="43894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err="1" smtClean="0">
                <a:solidFill>
                  <a:srgbClr val="002060"/>
                </a:solidFill>
              </a:rPr>
              <a:t>Печ</a:t>
            </a:r>
            <a:r>
              <a:rPr lang="en-US" sz="2800" b="1" dirty="0" smtClean="0">
                <a:solidFill>
                  <a:srgbClr val="002060"/>
                </a:solidFill>
              </a:rPr>
              <a:t>/</a:t>
            </a:r>
            <a:r>
              <a:rPr lang="ru-RU" sz="2800" b="1" dirty="0" err="1" smtClean="0">
                <a:solidFill>
                  <a:srgbClr val="002060"/>
                </a:solidFill>
              </a:rPr>
              <a:t>ка</a:t>
            </a:r>
            <a:r>
              <a:rPr lang="ru-RU" sz="2800" b="1" dirty="0" smtClean="0">
                <a:solidFill>
                  <a:srgbClr val="002060"/>
                </a:solidFill>
              </a:rPr>
              <a:t> – 2 слога, 5 букв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ru-RU" sz="2800" b="1" dirty="0" err="1" smtClean="0">
                <a:solidFill>
                  <a:srgbClr val="FF0000"/>
                </a:solidFill>
              </a:rPr>
              <a:t>э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ч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ru-RU" sz="2800" b="1" dirty="0" err="1" smtClean="0">
                <a:solidFill>
                  <a:srgbClr val="002060"/>
                </a:solidFill>
              </a:rPr>
              <a:t>к</a:t>
            </a:r>
            <a:r>
              <a:rPr lang="ru-RU" sz="2800" b="1" dirty="0" err="1" smtClean="0">
                <a:solidFill>
                  <a:srgbClr val="FF0000"/>
                </a:solidFill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</a:rPr>
              <a:t>] – 5 </a:t>
            </a:r>
            <a:r>
              <a:rPr lang="ru-RU" sz="2800" b="1" dirty="0" smtClean="0">
                <a:solidFill>
                  <a:srgbClr val="002060"/>
                </a:solidFill>
              </a:rPr>
              <a:t>  звуков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en-US" sz="2800" b="1" dirty="0" smtClean="0">
                <a:solidFill>
                  <a:srgbClr val="002060"/>
                </a:solidFill>
              </a:rPr>
              <a:t>] </a:t>
            </a:r>
            <a:r>
              <a:rPr lang="ru-RU" sz="2800" b="1" dirty="0" smtClean="0">
                <a:solidFill>
                  <a:srgbClr val="002060"/>
                </a:solidFill>
              </a:rPr>
              <a:t>– </a:t>
            </a:r>
            <a:r>
              <a:rPr lang="ru-RU" sz="2800" b="1" dirty="0" err="1" smtClean="0">
                <a:solidFill>
                  <a:srgbClr val="002060"/>
                </a:solidFill>
              </a:rPr>
              <a:t>согл</a:t>
            </a:r>
            <a:r>
              <a:rPr lang="ru-RU" sz="2800" b="1" dirty="0" smtClean="0">
                <a:solidFill>
                  <a:srgbClr val="002060"/>
                </a:solidFill>
              </a:rPr>
              <a:t>., мягкий, глухой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smtClean="0">
                <a:solidFill>
                  <a:srgbClr val="FF0000"/>
                </a:solidFill>
              </a:rPr>
              <a:t>э</a:t>
            </a:r>
            <a:r>
              <a:rPr lang="en-US" sz="2800" b="1" dirty="0" smtClean="0">
                <a:solidFill>
                  <a:srgbClr val="002060"/>
                </a:solidFill>
              </a:rPr>
              <a:t>]</a:t>
            </a:r>
            <a:r>
              <a:rPr lang="ru-RU" sz="2800" b="1" dirty="0" smtClean="0">
                <a:solidFill>
                  <a:srgbClr val="002060"/>
                </a:solidFill>
              </a:rPr>
              <a:t>- гласный, ударный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en-US" sz="2800" b="1" dirty="0" smtClean="0">
                <a:solidFill>
                  <a:srgbClr val="002060"/>
                </a:solidFill>
              </a:rPr>
              <a:t>]</a:t>
            </a: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 err="1" smtClean="0">
                <a:solidFill>
                  <a:srgbClr val="002060"/>
                </a:solidFill>
              </a:rPr>
              <a:t>согл</a:t>
            </a:r>
            <a:r>
              <a:rPr lang="ru-RU" sz="2800" b="1" dirty="0" smtClean="0">
                <a:solidFill>
                  <a:srgbClr val="002060"/>
                </a:solidFill>
              </a:rPr>
              <a:t>., мягкий, глухой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smtClean="0">
                <a:solidFill>
                  <a:srgbClr val="002060"/>
                </a:solidFill>
              </a:rPr>
              <a:t>к</a:t>
            </a:r>
            <a:r>
              <a:rPr lang="en-US" sz="2800" b="1" dirty="0" smtClean="0">
                <a:solidFill>
                  <a:srgbClr val="002060"/>
                </a:solidFill>
              </a:rPr>
              <a:t>]</a:t>
            </a: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 err="1" smtClean="0">
                <a:solidFill>
                  <a:srgbClr val="002060"/>
                </a:solidFill>
              </a:rPr>
              <a:t>согл</a:t>
            </a:r>
            <a:r>
              <a:rPr lang="ru-RU" sz="2800" b="1" dirty="0" smtClean="0">
                <a:solidFill>
                  <a:srgbClr val="002060"/>
                </a:solidFill>
              </a:rPr>
              <a:t>., твёрдый, глухой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</a:rPr>
              <a:t>]</a:t>
            </a:r>
            <a:r>
              <a:rPr lang="ru-RU" sz="2800" b="1" dirty="0" smtClean="0">
                <a:solidFill>
                  <a:srgbClr val="002060"/>
                </a:solidFill>
              </a:rPr>
              <a:t> – гласный</a:t>
            </a:r>
            <a:r>
              <a:rPr lang="ru-RU" sz="2800" b="1" smtClean="0">
                <a:solidFill>
                  <a:srgbClr val="002060"/>
                </a:solidFill>
              </a:rPr>
              <a:t>, безударный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6" descr="http://im3-tub-ru.yandex.net/i?id=313197804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060848"/>
            <a:ext cx="4019007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219700" y="2420938"/>
            <a:ext cx="144463" cy="2159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smtClean="0"/>
              <a:t>В кирпичном доме на даче Сонечка ела овощной суп и запивала молочным коктейлем.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Назови ласково и запиши получившиеся слова.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кисть -…(кисточка)</a:t>
            </a:r>
          </a:p>
          <a:p>
            <a:r>
              <a:rPr lang="ru-RU" smtClean="0"/>
              <a:t>  Лена -…(Леночка)</a:t>
            </a:r>
          </a:p>
          <a:p>
            <a:r>
              <a:rPr lang="ru-RU" smtClean="0"/>
              <a:t>  цепь -…(цепочка) </a:t>
            </a:r>
          </a:p>
          <a:p>
            <a:r>
              <a:rPr lang="ru-RU" smtClean="0"/>
              <a:t>  лимон -…(лимончик).</a:t>
            </a:r>
          </a:p>
          <a:p>
            <a:endParaRPr 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>
              <a:buFont typeface="Wingdings 2" pitchFamily="18" charset="2"/>
              <a:buNone/>
            </a:pPr>
            <a:r>
              <a:rPr lang="ru-RU" sz="4800" b="1" smtClean="0"/>
              <a:t>Вну</a:t>
            </a:r>
            <a:r>
              <a:rPr lang="ru-RU" sz="4800" b="1" u="sng" smtClean="0">
                <a:solidFill>
                  <a:srgbClr val="FF0000"/>
                </a:solidFill>
              </a:rPr>
              <a:t>чк</a:t>
            </a:r>
            <a:r>
              <a:rPr lang="ru-RU" sz="4800" b="1" smtClean="0"/>
              <a:t>а, ли</a:t>
            </a:r>
            <a:r>
              <a:rPr lang="ru-RU" sz="4800" b="1" u="sng" smtClean="0">
                <a:solidFill>
                  <a:srgbClr val="FF0000"/>
                </a:solidFill>
              </a:rPr>
              <a:t>чн</a:t>
            </a:r>
            <a:r>
              <a:rPr lang="ru-RU" sz="4800" b="1" smtClean="0"/>
              <a:t>ость, уто</a:t>
            </a:r>
            <a:r>
              <a:rPr lang="ru-RU" sz="4800" b="1" u="sng" smtClean="0">
                <a:solidFill>
                  <a:srgbClr val="FF0000"/>
                </a:solidFill>
              </a:rPr>
              <a:t>чк</a:t>
            </a:r>
            <a:r>
              <a:rPr lang="ru-RU" sz="4800" b="1" smtClean="0"/>
              <a:t>а, но</a:t>
            </a:r>
            <a:r>
              <a:rPr lang="ru-RU" sz="4800" b="1" u="sng" smtClean="0">
                <a:solidFill>
                  <a:srgbClr val="FF0000"/>
                </a:solidFill>
              </a:rPr>
              <a:t>чн</a:t>
            </a:r>
            <a:r>
              <a:rPr lang="ru-RU" sz="4800" b="1" smtClean="0"/>
              <a:t>ой, бело</a:t>
            </a:r>
            <a:r>
              <a:rPr lang="ru-RU" sz="4800" b="1" u="sng" smtClean="0">
                <a:solidFill>
                  <a:srgbClr val="FF0000"/>
                </a:solidFill>
              </a:rPr>
              <a:t>чк</a:t>
            </a:r>
            <a:r>
              <a:rPr lang="ru-RU" sz="4800" b="1" smtClean="0"/>
              <a:t>а.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rgbClr val="595959"/>
      </a:dk1>
      <a:lt1>
        <a:srgbClr val="F2F2F2"/>
      </a:lt1>
      <a:dk2>
        <a:srgbClr val="0587AC"/>
      </a:dk2>
      <a:lt2>
        <a:srgbClr val="DBF5F9"/>
      </a:lt2>
      <a:accent1>
        <a:srgbClr val="10CF9B"/>
      </a:accent1>
      <a:accent2>
        <a:srgbClr val="C4EE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rgbClr val="595959"/>
    </a:dk1>
    <a:lt1>
      <a:srgbClr val="F2F2F2"/>
    </a:lt1>
    <a:dk2>
      <a:srgbClr val="0587AC"/>
    </a:dk2>
    <a:lt2>
      <a:srgbClr val="DBF5F9"/>
    </a:lt2>
    <a:accent1>
      <a:srgbClr val="10CF9B"/>
    </a:accent1>
    <a:accent2>
      <a:srgbClr val="C4EEFF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2">
    <a:dk1>
      <a:srgbClr val="595959"/>
    </a:dk1>
    <a:lt1>
      <a:srgbClr val="F2F2F2"/>
    </a:lt1>
    <a:dk2>
      <a:srgbClr val="0587AC"/>
    </a:dk2>
    <a:lt2>
      <a:srgbClr val="DBF5F9"/>
    </a:lt2>
    <a:accent1>
      <a:srgbClr val="10CF9B"/>
    </a:accent1>
    <a:accent2>
      <a:srgbClr val="C4EEFF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1561</TotalTime>
  <Words>175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        Физкультминутка</vt:lpstr>
      <vt:lpstr>  Задание:</vt:lpstr>
      <vt:lpstr>Выполните звуко-буквенный анализ слова печка</vt:lpstr>
      <vt:lpstr>Слайд 7</vt:lpstr>
      <vt:lpstr>Назови ласково и запиши получившиеся слова.</vt:lpstr>
      <vt:lpstr>Слайд 9</vt:lpstr>
      <vt:lpstr>Слайд 10</vt:lpstr>
      <vt:lpstr>Подведение итогов урока</vt:lpstr>
      <vt:lpstr>Рефлексия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Буквосочетания ЧК, ЧН, ЧТ. Правило правописания сочетаний чк, чн, чт, нч.</dc:title>
  <dc:creator>acer</dc:creator>
  <cp:lastModifiedBy>user</cp:lastModifiedBy>
  <cp:revision>49</cp:revision>
  <dcterms:created xsi:type="dcterms:W3CDTF">2014-05-04T01:47:06Z</dcterms:created>
  <dcterms:modified xsi:type="dcterms:W3CDTF">2015-07-28T09:12:13Z</dcterms:modified>
</cp:coreProperties>
</file>