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  <p:sldId id="289" r:id="rId28"/>
    <p:sldId id="290" r:id="rId29"/>
    <p:sldId id="292" r:id="rId30"/>
    <p:sldId id="293" r:id="rId31"/>
    <p:sldId id="294" r:id="rId32"/>
    <p:sldId id="297" r:id="rId33"/>
    <p:sldId id="295" r:id="rId34"/>
    <p:sldId id="299" r:id="rId35"/>
    <p:sldId id="296" r:id="rId36"/>
    <p:sldId id="2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F5F0D-ED1F-452F-B3D3-1C3A23A4C67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985586A-A12D-40BB-9259-C4F4881F1658}">
      <dgm:prSet phldrT="[Текст]" phldr="1"/>
      <dgm:spPr/>
      <dgm:t>
        <a:bodyPr/>
        <a:lstStyle/>
        <a:p>
          <a:endParaRPr lang="ru-RU"/>
        </a:p>
      </dgm:t>
    </dgm:pt>
    <dgm:pt modelId="{A4D7994C-C91E-4DA3-9B33-75CF552B501E}" type="parTrans" cxnId="{C43B340E-7BFE-4EE8-8B72-49E0233ABDA0}">
      <dgm:prSet/>
      <dgm:spPr/>
      <dgm:t>
        <a:bodyPr/>
        <a:lstStyle/>
        <a:p>
          <a:endParaRPr lang="ru-RU"/>
        </a:p>
      </dgm:t>
    </dgm:pt>
    <dgm:pt modelId="{70A231AF-DD1E-49A2-8692-2A4EE16302E6}" type="sibTrans" cxnId="{C43B340E-7BFE-4EE8-8B72-49E0233ABDA0}">
      <dgm:prSet/>
      <dgm:spPr/>
      <dgm:t>
        <a:bodyPr/>
        <a:lstStyle/>
        <a:p>
          <a:endParaRPr lang="ru-RU"/>
        </a:p>
      </dgm:t>
    </dgm:pt>
    <dgm:pt modelId="{B7E78219-D47F-4E64-A146-8BE25C8B6325}">
      <dgm:prSet phldrT="[Текст]" custT="1"/>
      <dgm:spPr/>
      <dgm:t>
        <a:bodyPr/>
        <a:lstStyle/>
        <a:p>
          <a:r>
            <a:rPr lang="ru-RU" sz="6600" dirty="0" err="1" smtClean="0"/>
            <a:t>Физминутка</a:t>
          </a:r>
          <a:r>
            <a:rPr lang="ru-RU" sz="6600" dirty="0" smtClean="0"/>
            <a:t>.</a:t>
          </a:r>
          <a:endParaRPr lang="ru-RU" sz="6600" dirty="0"/>
        </a:p>
      </dgm:t>
    </dgm:pt>
    <dgm:pt modelId="{2C5F4DD0-F89B-4B63-87BB-50C85EEBBDD6}" type="parTrans" cxnId="{FBF0B173-E88F-4D15-B2F2-16B24D3E6827}">
      <dgm:prSet/>
      <dgm:spPr/>
      <dgm:t>
        <a:bodyPr/>
        <a:lstStyle/>
        <a:p>
          <a:endParaRPr lang="ru-RU"/>
        </a:p>
      </dgm:t>
    </dgm:pt>
    <dgm:pt modelId="{7DA7B060-4634-4279-BE1B-46049D4083A3}" type="sibTrans" cxnId="{FBF0B173-E88F-4D15-B2F2-16B24D3E6827}">
      <dgm:prSet/>
      <dgm:spPr/>
      <dgm:t>
        <a:bodyPr/>
        <a:lstStyle/>
        <a:p>
          <a:endParaRPr lang="ru-RU"/>
        </a:p>
      </dgm:t>
    </dgm:pt>
    <dgm:pt modelId="{7B8D3ECC-8AD4-4BD0-A80C-300E77F0D284}">
      <dgm:prSet phldrT="[Текст]" phldr="1"/>
      <dgm:spPr/>
      <dgm:t>
        <a:bodyPr/>
        <a:lstStyle/>
        <a:p>
          <a:endParaRPr lang="ru-RU" dirty="0"/>
        </a:p>
      </dgm:t>
    </dgm:pt>
    <dgm:pt modelId="{06D6B83C-2311-4B9D-9851-DD200410A49F}" type="parTrans" cxnId="{4650DE50-2D70-437D-93AA-AD2CAB96E122}">
      <dgm:prSet/>
      <dgm:spPr/>
      <dgm:t>
        <a:bodyPr/>
        <a:lstStyle/>
        <a:p>
          <a:endParaRPr lang="ru-RU"/>
        </a:p>
      </dgm:t>
    </dgm:pt>
    <dgm:pt modelId="{4804693A-FF01-4F7B-AE3F-7D2533D6167A}" type="sibTrans" cxnId="{4650DE50-2D70-437D-93AA-AD2CAB96E122}">
      <dgm:prSet/>
      <dgm:spPr/>
      <dgm:t>
        <a:bodyPr/>
        <a:lstStyle/>
        <a:p>
          <a:endParaRPr lang="ru-RU"/>
        </a:p>
      </dgm:t>
    </dgm:pt>
    <dgm:pt modelId="{2CDBDED5-4E4A-44AF-9C2A-49423CDE62E1}" type="pres">
      <dgm:prSet presAssocID="{EAAF5F0D-ED1F-452F-B3D3-1C3A23A4C677}" presName="Name0" presStyleCnt="0">
        <dgm:presLayoutVars>
          <dgm:dir/>
          <dgm:animLvl val="lvl"/>
          <dgm:resizeHandles val="exact"/>
        </dgm:presLayoutVars>
      </dgm:prSet>
      <dgm:spPr/>
    </dgm:pt>
    <dgm:pt modelId="{72D7AB29-8969-41A7-82EE-9835862FCC4B}" type="pres">
      <dgm:prSet presAssocID="{EAAF5F0D-ED1F-452F-B3D3-1C3A23A4C677}" presName="dummy" presStyleCnt="0"/>
      <dgm:spPr/>
    </dgm:pt>
    <dgm:pt modelId="{14F54D4C-337B-4BD1-B3F2-1C9B6D2B0962}" type="pres">
      <dgm:prSet presAssocID="{EAAF5F0D-ED1F-452F-B3D3-1C3A23A4C677}" presName="linH" presStyleCnt="0"/>
      <dgm:spPr/>
    </dgm:pt>
    <dgm:pt modelId="{6AB65A42-8647-4109-8D5B-EDC2CA26A210}" type="pres">
      <dgm:prSet presAssocID="{EAAF5F0D-ED1F-452F-B3D3-1C3A23A4C677}" presName="padding1" presStyleCnt="0"/>
      <dgm:spPr/>
    </dgm:pt>
    <dgm:pt modelId="{82DCA1A3-EBB3-4889-B50D-0435CEFCD80B}" type="pres">
      <dgm:prSet presAssocID="{0985586A-A12D-40BB-9259-C4F4881F1658}" presName="linV" presStyleCnt="0"/>
      <dgm:spPr/>
    </dgm:pt>
    <dgm:pt modelId="{59E24431-A243-4184-988D-C816E704389D}" type="pres">
      <dgm:prSet presAssocID="{0985586A-A12D-40BB-9259-C4F4881F1658}" presName="spVertical1" presStyleCnt="0"/>
      <dgm:spPr/>
    </dgm:pt>
    <dgm:pt modelId="{69626902-1D44-4A33-9405-1776EE462F01}" type="pres">
      <dgm:prSet presAssocID="{0985586A-A12D-40BB-9259-C4F4881F1658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BBFA8-E709-470A-A482-293C8917AA60}" type="pres">
      <dgm:prSet presAssocID="{0985586A-A12D-40BB-9259-C4F4881F1658}" presName="spVertical2" presStyleCnt="0"/>
      <dgm:spPr/>
    </dgm:pt>
    <dgm:pt modelId="{4F80887E-7077-42CF-8981-674284D6CED7}" type="pres">
      <dgm:prSet presAssocID="{0985586A-A12D-40BB-9259-C4F4881F1658}" presName="spVertical3" presStyleCnt="0"/>
      <dgm:spPr/>
    </dgm:pt>
    <dgm:pt modelId="{44DC233F-600D-4F37-8918-9FC4A6E1B395}" type="pres">
      <dgm:prSet presAssocID="{70A231AF-DD1E-49A2-8692-2A4EE16302E6}" presName="space" presStyleCnt="0"/>
      <dgm:spPr/>
    </dgm:pt>
    <dgm:pt modelId="{E68E5D9F-D9A3-46DF-9362-B869EEB2B149}" type="pres">
      <dgm:prSet presAssocID="{B7E78219-D47F-4E64-A146-8BE25C8B6325}" presName="linV" presStyleCnt="0"/>
      <dgm:spPr/>
    </dgm:pt>
    <dgm:pt modelId="{223C3E84-4F48-4615-A2E4-8C9E5BF0D7A3}" type="pres">
      <dgm:prSet presAssocID="{B7E78219-D47F-4E64-A146-8BE25C8B6325}" presName="spVertical1" presStyleCnt="0"/>
      <dgm:spPr/>
    </dgm:pt>
    <dgm:pt modelId="{2E99FFE8-D4D0-4826-A348-2E75AD1E9655}" type="pres">
      <dgm:prSet presAssocID="{B7E78219-D47F-4E64-A146-8BE25C8B6325}" presName="parTx" presStyleLbl="revTx" presStyleIdx="1" presStyleCnt="3" custScaleX="533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3898D-1CD9-4CAB-AB87-56C805398E39}" type="pres">
      <dgm:prSet presAssocID="{B7E78219-D47F-4E64-A146-8BE25C8B6325}" presName="spVertical2" presStyleCnt="0"/>
      <dgm:spPr/>
    </dgm:pt>
    <dgm:pt modelId="{08A9F78C-6805-42AC-8F80-ACD6EAC4FD7B}" type="pres">
      <dgm:prSet presAssocID="{B7E78219-D47F-4E64-A146-8BE25C8B6325}" presName="spVertical3" presStyleCnt="0"/>
      <dgm:spPr/>
    </dgm:pt>
    <dgm:pt modelId="{29B56276-9E83-4107-80AC-72E6991B62CA}" type="pres">
      <dgm:prSet presAssocID="{7DA7B060-4634-4279-BE1B-46049D4083A3}" presName="space" presStyleCnt="0"/>
      <dgm:spPr/>
    </dgm:pt>
    <dgm:pt modelId="{D3332C24-8C4D-40BB-8CFA-049BAB076500}" type="pres">
      <dgm:prSet presAssocID="{7B8D3ECC-8AD4-4BD0-A80C-300E77F0D284}" presName="linV" presStyleCnt="0"/>
      <dgm:spPr/>
    </dgm:pt>
    <dgm:pt modelId="{26DE419A-7D76-45B3-926F-D6960E79A7A3}" type="pres">
      <dgm:prSet presAssocID="{7B8D3ECC-8AD4-4BD0-A80C-300E77F0D284}" presName="spVertical1" presStyleCnt="0"/>
      <dgm:spPr/>
    </dgm:pt>
    <dgm:pt modelId="{60C1F27F-3291-4917-9CE2-CEA485D8B85B}" type="pres">
      <dgm:prSet presAssocID="{7B8D3ECC-8AD4-4BD0-A80C-300E77F0D284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7FDA-B520-42DD-A474-E98B21F44CE8}" type="pres">
      <dgm:prSet presAssocID="{7B8D3ECC-8AD4-4BD0-A80C-300E77F0D284}" presName="spVertical2" presStyleCnt="0"/>
      <dgm:spPr/>
    </dgm:pt>
    <dgm:pt modelId="{09D5A228-0E4C-4F54-926F-44778D41C11F}" type="pres">
      <dgm:prSet presAssocID="{7B8D3ECC-8AD4-4BD0-A80C-300E77F0D284}" presName="spVertical3" presStyleCnt="0"/>
      <dgm:spPr/>
    </dgm:pt>
    <dgm:pt modelId="{8E800521-439A-4163-9395-A07D7C7CB933}" type="pres">
      <dgm:prSet presAssocID="{EAAF5F0D-ED1F-452F-B3D3-1C3A23A4C677}" presName="padding2" presStyleCnt="0"/>
      <dgm:spPr/>
    </dgm:pt>
    <dgm:pt modelId="{2D42794E-ED65-4EA5-B38C-8177BFDE06F3}" type="pres">
      <dgm:prSet presAssocID="{EAAF5F0D-ED1F-452F-B3D3-1C3A23A4C677}" presName="negArrow" presStyleCnt="0"/>
      <dgm:spPr/>
    </dgm:pt>
    <dgm:pt modelId="{CB1EA9C5-B8EA-4916-A68B-97C02DD3F36F}" type="pres">
      <dgm:prSet presAssocID="{EAAF5F0D-ED1F-452F-B3D3-1C3A23A4C677}" presName="backgroundArrow" presStyleLbl="node1" presStyleIdx="0" presStyleCnt="1"/>
      <dgm:spPr/>
    </dgm:pt>
  </dgm:ptLst>
  <dgm:cxnLst>
    <dgm:cxn modelId="{C066139D-184D-4307-B32E-60897BC8EBCE}" type="presOf" srcId="{EAAF5F0D-ED1F-452F-B3D3-1C3A23A4C677}" destId="{2CDBDED5-4E4A-44AF-9C2A-49423CDE62E1}" srcOrd="0" destOrd="0" presId="urn:microsoft.com/office/officeart/2005/8/layout/hProcess3"/>
    <dgm:cxn modelId="{69CC7B70-8CA7-448D-A641-F6BCB97A7048}" type="presOf" srcId="{7B8D3ECC-8AD4-4BD0-A80C-300E77F0D284}" destId="{60C1F27F-3291-4917-9CE2-CEA485D8B85B}" srcOrd="0" destOrd="0" presId="urn:microsoft.com/office/officeart/2005/8/layout/hProcess3"/>
    <dgm:cxn modelId="{FBF0B173-E88F-4D15-B2F2-16B24D3E6827}" srcId="{EAAF5F0D-ED1F-452F-B3D3-1C3A23A4C677}" destId="{B7E78219-D47F-4E64-A146-8BE25C8B6325}" srcOrd="1" destOrd="0" parTransId="{2C5F4DD0-F89B-4B63-87BB-50C85EEBBDD6}" sibTransId="{7DA7B060-4634-4279-BE1B-46049D4083A3}"/>
    <dgm:cxn modelId="{93D7DFD6-277E-4B0D-8F0F-1614AB3D039D}" type="presOf" srcId="{0985586A-A12D-40BB-9259-C4F4881F1658}" destId="{69626902-1D44-4A33-9405-1776EE462F01}" srcOrd="0" destOrd="0" presId="urn:microsoft.com/office/officeart/2005/8/layout/hProcess3"/>
    <dgm:cxn modelId="{C43B340E-7BFE-4EE8-8B72-49E0233ABDA0}" srcId="{EAAF5F0D-ED1F-452F-B3D3-1C3A23A4C677}" destId="{0985586A-A12D-40BB-9259-C4F4881F1658}" srcOrd="0" destOrd="0" parTransId="{A4D7994C-C91E-4DA3-9B33-75CF552B501E}" sibTransId="{70A231AF-DD1E-49A2-8692-2A4EE16302E6}"/>
    <dgm:cxn modelId="{4650DE50-2D70-437D-93AA-AD2CAB96E122}" srcId="{EAAF5F0D-ED1F-452F-B3D3-1C3A23A4C677}" destId="{7B8D3ECC-8AD4-4BD0-A80C-300E77F0D284}" srcOrd="2" destOrd="0" parTransId="{06D6B83C-2311-4B9D-9851-DD200410A49F}" sibTransId="{4804693A-FF01-4F7B-AE3F-7D2533D6167A}"/>
    <dgm:cxn modelId="{1DFDA0FB-464C-45E8-B1CF-87792A8E7CD0}" type="presOf" srcId="{B7E78219-D47F-4E64-A146-8BE25C8B6325}" destId="{2E99FFE8-D4D0-4826-A348-2E75AD1E9655}" srcOrd="0" destOrd="0" presId="urn:microsoft.com/office/officeart/2005/8/layout/hProcess3"/>
    <dgm:cxn modelId="{FE488162-DF3A-471C-8648-20CB27D8C2B7}" type="presParOf" srcId="{2CDBDED5-4E4A-44AF-9C2A-49423CDE62E1}" destId="{72D7AB29-8969-41A7-82EE-9835862FCC4B}" srcOrd="0" destOrd="0" presId="urn:microsoft.com/office/officeart/2005/8/layout/hProcess3"/>
    <dgm:cxn modelId="{E21DC378-71B3-40AD-AE61-0F3D58F02FFE}" type="presParOf" srcId="{2CDBDED5-4E4A-44AF-9C2A-49423CDE62E1}" destId="{14F54D4C-337B-4BD1-B3F2-1C9B6D2B0962}" srcOrd="1" destOrd="0" presId="urn:microsoft.com/office/officeart/2005/8/layout/hProcess3"/>
    <dgm:cxn modelId="{51938E6B-E854-4B60-B581-4B238BA9889F}" type="presParOf" srcId="{14F54D4C-337B-4BD1-B3F2-1C9B6D2B0962}" destId="{6AB65A42-8647-4109-8D5B-EDC2CA26A210}" srcOrd="0" destOrd="0" presId="urn:microsoft.com/office/officeart/2005/8/layout/hProcess3"/>
    <dgm:cxn modelId="{8C18816F-5805-48FE-AAD4-26650320D8D0}" type="presParOf" srcId="{14F54D4C-337B-4BD1-B3F2-1C9B6D2B0962}" destId="{82DCA1A3-EBB3-4889-B50D-0435CEFCD80B}" srcOrd="1" destOrd="0" presId="urn:microsoft.com/office/officeart/2005/8/layout/hProcess3"/>
    <dgm:cxn modelId="{D394235C-1419-40DE-BC83-9A7721D7D40F}" type="presParOf" srcId="{82DCA1A3-EBB3-4889-B50D-0435CEFCD80B}" destId="{59E24431-A243-4184-988D-C816E704389D}" srcOrd="0" destOrd="0" presId="urn:microsoft.com/office/officeart/2005/8/layout/hProcess3"/>
    <dgm:cxn modelId="{1780283C-8573-4203-AE6A-E20877F0E0C2}" type="presParOf" srcId="{82DCA1A3-EBB3-4889-B50D-0435CEFCD80B}" destId="{69626902-1D44-4A33-9405-1776EE462F01}" srcOrd="1" destOrd="0" presId="urn:microsoft.com/office/officeart/2005/8/layout/hProcess3"/>
    <dgm:cxn modelId="{1E7A4ADD-3F76-4F20-B1DB-8098C5519085}" type="presParOf" srcId="{82DCA1A3-EBB3-4889-B50D-0435CEFCD80B}" destId="{F96BBFA8-E709-470A-A482-293C8917AA60}" srcOrd="2" destOrd="0" presId="urn:microsoft.com/office/officeart/2005/8/layout/hProcess3"/>
    <dgm:cxn modelId="{F545A21D-3386-4FF3-862D-74A965BB9FAE}" type="presParOf" srcId="{82DCA1A3-EBB3-4889-B50D-0435CEFCD80B}" destId="{4F80887E-7077-42CF-8981-674284D6CED7}" srcOrd="3" destOrd="0" presId="urn:microsoft.com/office/officeart/2005/8/layout/hProcess3"/>
    <dgm:cxn modelId="{86E5E7A1-46E7-4C92-8216-8E57417A93E9}" type="presParOf" srcId="{14F54D4C-337B-4BD1-B3F2-1C9B6D2B0962}" destId="{44DC233F-600D-4F37-8918-9FC4A6E1B395}" srcOrd="2" destOrd="0" presId="urn:microsoft.com/office/officeart/2005/8/layout/hProcess3"/>
    <dgm:cxn modelId="{FD312697-13AA-437A-A4F6-FFB5110C4B94}" type="presParOf" srcId="{14F54D4C-337B-4BD1-B3F2-1C9B6D2B0962}" destId="{E68E5D9F-D9A3-46DF-9362-B869EEB2B149}" srcOrd="3" destOrd="0" presId="urn:microsoft.com/office/officeart/2005/8/layout/hProcess3"/>
    <dgm:cxn modelId="{6D9F82DB-F4DD-41D3-A993-3E281A93093C}" type="presParOf" srcId="{E68E5D9F-D9A3-46DF-9362-B869EEB2B149}" destId="{223C3E84-4F48-4615-A2E4-8C9E5BF0D7A3}" srcOrd="0" destOrd="0" presId="urn:microsoft.com/office/officeart/2005/8/layout/hProcess3"/>
    <dgm:cxn modelId="{A62C4FED-199F-4A2C-A7F2-4210F684C049}" type="presParOf" srcId="{E68E5D9F-D9A3-46DF-9362-B869EEB2B149}" destId="{2E99FFE8-D4D0-4826-A348-2E75AD1E9655}" srcOrd="1" destOrd="0" presId="urn:microsoft.com/office/officeart/2005/8/layout/hProcess3"/>
    <dgm:cxn modelId="{F673490B-4553-416B-9ABC-BEFDE94399DD}" type="presParOf" srcId="{E68E5D9F-D9A3-46DF-9362-B869EEB2B149}" destId="{6493898D-1CD9-4CAB-AB87-56C805398E39}" srcOrd="2" destOrd="0" presId="urn:microsoft.com/office/officeart/2005/8/layout/hProcess3"/>
    <dgm:cxn modelId="{E2B4CC21-5678-4246-B4F5-CDD8D88DE783}" type="presParOf" srcId="{E68E5D9F-D9A3-46DF-9362-B869EEB2B149}" destId="{08A9F78C-6805-42AC-8F80-ACD6EAC4FD7B}" srcOrd="3" destOrd="0" presId="urn:microsoft.com/office/officeart/2005/8/layout/hProcess3"/>
    <dgm:cxn modelId="{BFE541BD-BC5A-4A42-943A-024C02FD774B}" type="presParOf" srcId="{14F54D4C-337B-4BD1-B3F2-1C9B6D2B0962}" destId="{29B56276-9E83-4107-80AC-72E6991B62CA}" srcOrd="4" destOrd="0" presId="urn:microsoft.com/office/officeart/2005/8/layout/hProcess3"/>
    <dgm:cxn modelId="{E10307F3-A2F9-4CF2-9096-546F4326DC58}" type="presParOf" srcId="{14F54D4C-337B-4BD1-B3F2-1C9B6D2B0962}" destId="{D3332C24-8C4D-40BB-8CFA-049BAB076500}" srcOrd="5" destOrd="0" presId="urn:microsoft.com/office/officeart/2005/8/layout/hProcess3"/>
    <dgm:cxn modelId="{99804F55-9708-4818-8E09-0241292AE4FD}" type="presParOf" srcId="{D3332C24-8C4D-40BB-8CFA-049BAB076500}" destId="{26DE419A-7D76-45B3-926F-D6960E79A7A3}" srcOrd="0" destOrd="0" presId="urn:microsoft.com/office/officeart/2005/8/layout/hProcess3"/>
    <dgm:cxn modelId="{70621DB6-C8D2-420D-B764-5187FB569E9D}" type="presParOf" srcId="{D3332C24-8C4D-40BB-8CFA-049BAB076500}" destId="{60C1F27F-3291-4917-9CE2-CEA485D8B85B}" srcOrd="1" destOrd="0" presId="urn:microsoft.com/office/officeart/2005/8/layout/hProcess3"/>
    <dgm:cxn modelId="{2EDB578F-568C-48AB-92F8-2BEED20CC4DF}" type="presParOf" srcId="{D3332C24-8C4D-40BB-8CFA-049BAB076500}" destId="{42977FDA-B520-42DD-A474-E98B21F44CE8}" srcOrd="2" destOrd="0" presId="urn:microsoft.com/office/officeart/2005/8/layout/hProcess3"/>
    <dgm:cxn modelId="{3C48704D-6152-4FBC-A82D-A9364C4C0D17}" type="presParOf" srcId="{D3332C24-8C4D-40BB-8CFA-049BAB076500}" destId="{09D5A228-0E4C-4F54-926F-44778D41C11F}" srcOrd="3" destOrd="0" presId="urn:microsoft.com/office/officeart/2005/8/layout/hProcess3"/>
    <dgm:cxn modelId="{2BC9A6D0-9C41-4502-A82A-770276FBC197}" type="presParOf" srcId="{14F54D4C-337B-4BD1-B3F2-1C9B6D2B0962}" destId="{8E800521-439A-4163-9395-A07D7C7CB933}" srcOrd="6" destOrd="0" presId="urn:microsoft.com/office/officeart/2005/8/layout/hProcess3"/>
    <dgm:cxn modelId="{CEC1679B-80A9-4EE0-A71B-41F913173C94}" type="presParOf" srcId="{14F54D4C-337B-4BD1-B3F2-1C9B6D2B0962}" destId="{2D42794E-ED65-4EA5-B38C-8177BFDE06F3}" srcOrd="7" destOrd="0" presId="urn:microsoft.com/office/officeart/2005/8/layout/hProcess3"/>
    <dgm:cxn modelId="{E36F2C7E-AEEA-4A67-93E9-D547DB9235E4}" type="presParOf" srcId="{14F54D4C-337B-4BD1-B3F2-1C9B6D2B0962}" destId="{CB1EA9C5-B8EA-4916-A68B-97C02DD3F36F}" srcOrd="8" destOrd="0" presId="urn:microsoft.com/office/officeart/2005/8/layout/h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5389AD-246D-48DC-956B-A92176F001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E30167-35CF-487F-964F-E3CE9813057A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B9A45C-BE4B-4AAD-AE25-DC4A1F184F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2145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Урок русского языка в 3 классе 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Составила учитель </a:t>
            </a:r>
            <a:r>
              <a:rPr lang="ru-RU" smtClean="0"/>
              <a:t>начальных </a:t>
            </a:r>
            <a:r>
              <a:rPr lang="ru-RU" smtClean="0"/>
              <a:t>классов</a:t>
            </a:r>
          </a:p>
          <a:p>
            <a:r>
              <a:rPr lang="ru-RU" smtClean="0"/>
              <a:t> </a:t>
            </a:r>
            <a:r>
              <a:rPr lang="ru-RU" dirty="0" smtClean="0"/>
              <a:t>МОУ «СОШ» </a:t>
            </a:r>
            <a:r>
              <a:rPr lang="ru-RU" dirty="0" err="1" smtClean="0"/>
              <a:t>пст</a:t>
            </a:r>
            <a:r>
              <a:rPr lang="ru-RU" dirty="0" smtClean="0"/>
              <a:t>. </a:t>
            </a:r>
            <a:r>
              <a:rPr lang="ru-RU" dirty="0" err="1" smtClean="0"/>
              <a:t>Мадмас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Лодыгина </a:t>
            </a:r>
            <a:r>
              <a:rPr lang="ru-RU" dirty="0" smtClean="0"/>
              <a:t>Людмила Петровна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Проверь себя!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</a:rPr>
              <a:t>н</a:t>
            </a:r>
            <a:r>
              <a:rPr lang="ru-RU" sz="3600" dirty="0" smtClean="0">
                <a:solidFill>
                  <a:srgbClr val="7030A0"/>
                </a:solidFill>
              </a:rPr>
              <a:t>очи – ночь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л</a:t>
            </a:r>
            <a:r>
              <a:rPr lang="ru-RU" sz="3600" dirty="0" smtClean="0">
                <a:solidFill>
                  <a:srgbClr val="7030A0"/>
                </a:solidFill>
              </a:rPr>
              <a:t>ещи – лещ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л</a:t>
            </a:r>
            <a:r>
              <a:rPr lang="ru-RU" sz="3600" dirty="0" smtClean="0">
                <a:solidFill>
                  <a:srgbClr val="7030A0"/>
                </a:solidFill>
              </a:rPr>
              <a:t>учи – луч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п</a:t>
            </a:r>
            <a:r>
              <a:rPr lang="ru-RU" sz="3600" dirty="0" smtClean="0">
                <a:solidFill>
                  <a:srgbClr val="7030A0"/>
                </a:solidFill>
              </a:rPr>
              <a:t>ечи – печь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е</a:t>
            </a:r>
            <a:r>
              <a:rPr lang="ru-RU" sz="3600" dirty="0" smtClean="0">
                <a:solidFill>
                  <a:srgbClr val="7030A0"/>
                </a:solidFill>
              </a:rPr>
              <a:t>рши – ёрш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с</a:t>
            </a:r>
            <a:r>
              <a:rPr lang="ru-RU" sz="3600" dirty="0" smtClean="0">
                <a:solidFill>
                  <a:srgbClr val="7030A0"/>
                </a:solidFill>
              </a:rPr>
              <a:t>торожа – сторож</a:t>
            </a:r>
          </a:p>
          <a:p>
            <a:pPr algn="ctr"/>
            <a:r>
              <a:rPr lang="ru-RU" sz="3600" dirty="0">
                <a:solidFill>
                  <a:srgbClr val="7030A0"/>
                </a:solidFill>
              </a:rPr>
              <a:t>м</a:t>
            </a:r>
            <a:r>
              <a:rPr lang="ru-RU" sz="3600" dirty="0" smtClean="0">
                <a:solidFill>
                  <a:srgbClr val="7030A0"/>
                </a:solidFill>
              </a:rPr>
              <a:t>алыши - малыш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sz="3600" dirty="0">
                <a:solidFill>
                  <a:srgbClr val="FF0000"/>
                </a:solidFill>
              </a:rPr>
              <a:t>м</a:t>
            </a:r>
            <a:r>
              <a:rPr lang="ru-RU" sz="3600" dirty="0" smtClean="0">
                <a:solidFill>
                  <a:srgbClr val="FF0000"/>
                </a:solidFill>
              </a:rPr>
              <a:t>.р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r>
              <a:rPr lang="ru-RU" sz="4400" dirty="0" smtClean="0">
                <a:solidFill>
                  <a:srgbClr val="0070C0"/>
                </a:solidFill>
              </a:rPr>
              <a:t>                   </a:t>
            </a:r>
            <a:r>
              <a:rPr lang="ru-RU" sz="4000" dirty="0" smtClean="0">
                <a:solidFill>
                  <a:srgbClr val="0070C0"/>
                </a:solidFill>
              </a:rPr>
              <a:t>Ночь                </a:t>
            </a:r>
            <a:r>
              <a:rPr lang="ru-RU" sz="3600" dirty="0">
                <a:solidFill>
                  <a:srgbClr val="FF0000"/>
                </a:solidFill>
              </a:rPr>
              <a:t>ж</a:t>
            </a:r>
            <a:r>
              <a:rPr lang="ru-RU" sz="3600" dirty="0" smtClean="0">
                <a:solidFill>
                  <a:srgbClr val="FF0000"/>
                </a:solidFill>
              </a:rPr>
              <a:t>.р.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     лещ</a:t>
            </a:r>
          </a:p>
          <a:p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     луч</a:t>
            </a:r>
          </a:p>
          <a:p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     печь</a:t>
            </a:r>
          </a:p>
          <a:p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     ёрш</a:t>
            </a:r>
            <a:endParaRPr lang="ru-RU" dirty="0"/>
          </a:p>
          <a:p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     сторож</a:t>
            </a:r>
          </a:p>
          <a:p>
            <a:r>
              <a:rPr lang="ru-RU" sz="4000" dirty="0">
                <a:solidFill>
                  <a:srgbClr val="0070C0"/>
                </a:solidFill>
              </a:rPr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                          малыш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4000" dirty="0" smtClean="0">
                <a:solidFill>
                  <a:srgbClr val="C00000"/>
                </a:solidFill>
              </a:rPr>
              <a:t>м.р.                                  </a:t>
            </a:r>
            <a:r>
              <a:rPr lang="ru-RU" sz="4000" dirty="0">
                <a:solidFill>
                  <a:srgbClr val="C00000"/>
                </a:solidFill>
              </a:rPr>
              <a:t>ж</a:t>
            </a:r>
            <a:r>
              <a:rPr lang="ru-RU" sz="4000" dirty="0" smtClean="0">
                <a:solidFill>
                  <a:srgbClr val="C00000"/>
                </a:solidFill>
              </a:rPr>
              <a:t>.р.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4000" dirty="0">
                <a:solidFill>
                  <a:srgbClr val="0070C0"/>
                </a:solidFill>
              </a:rPr>
              <a:t>л</a:t>
            </a:r>
            <a:r>
              <a:rPr lang="ru-RU" sz="4000" dirty="0" smtClean="0">
                <a:solidFill>
                  <a:srgbClr val="0070C0"/>
                </a:solidFill>
              </a:rPr>
              <a:t>ещ                                   ночь</a:t>
            </a:r>
          </a:p>
          <a:p>
            <a:r>
              <a:rPr lang="ru-RU" sz="4000" dirty="0">
                <a:solidFill>
                  <a:srgbClr val="0070C0"/>
                </a:solidFill>
              </a:rPr>
              <a:t>л</a:t>
            </a:r>
            <a:r>
              <a:rPr lang="ru-RU" sz="4000" dirty="0" smtClean="0">
                <a:solidFill>
                  <a:srgbClr val="0070C0"/>
                </a:solidFill>
              </a:rPr>
              <a:t>уч                                    печь</a:t>
            </a:r>
          </a:p>
          <a:p>
            <a:r>
              <a:rPr lang="ru-RU" sz="4000" dirty="0">
                <a:solidFill>
                  <a:srgbClr val="0070C0"/>
                </a:solidFill>
              </a:rPr>
              <a:t>ё</a:t>
            </a:r>
            <a:r>
              <a:rPr lang="ru-RU" sz="4000" dirty="0" smtClean="0">
                <a:solidFill>
                  <a:srgbClr val="0070C0"/>
                </a:solidFill>
              </a:rPr>
              <a:t>рш</a:t>
            </a:r>
          </a:p>
          <a:p>
            <a:r>
              <a:rPr lang="ru-RU" sz="4000" dirty="0">
                <a:solidFill>
                  <a:srgbClr val="0070C0"/>
                </a:solidFill>
              </a:rPr>
              <a:t>с</a:t>
            </a:r>
            <a:r>
              <a:rPr lang="ru-RU" sz="4000" dirty="0" smtClean="0">
                <a:solidFill>
                  <a:srgbClr val="0070C0"/>
                </a:solidFill>
              </a:rPr>
              <a:t>торож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малыш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Вывод: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В СУЩЕСТВИТЕЛЬНЫХ Ж.Р. С НУЛЕВЫМ ОКОНЧАНИЕМ ПОСЛЕ ШИПЯЩИХ НАДО ПИСАТЬ МЯГКИЙ ЗНАК.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229600" cy="576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87450" y="7651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835150" y="765175"/>
            <a:ext cx="31686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908175" y="83661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Прочитай слово</a:t>
            </a: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3419475" y="1412875"/>
            <a:ext cx="0" cy="3603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1258888" y="1773238"/>
            <a:ext cx="4248150" cy="1008062"/>
          </a:xfrm>
          <a:prstGeom prst="diamond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2124075" y="1916113"/>
            <a:ext cx="244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Оканчивается на ж, ш, ч, щ?</a:t>
            </a:r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3419475" y="2781300"/>
            <a:ext cx="0" cy="5032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07" name="AutoShape 51"/>
          <p:cNvSpPr>
            <a:spLocks noChangeArrowheads="1"/>
          </p:cNvSpPr>
          <p:nvPr/>
        </p:nvSpPr>
        <p:spPr bwMode="auto">
          <a:xfrm>
            <a:off x="1260475" y="3284538"/>
            <a:ext cx="4248150" cy="1008062"/>
          </a:xfrm>
          <a:prstGeom prst="diamond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1908175" y="4795838"/>
            <a:ext cx="3095625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900113" y="6021388"/>
            <a:ext cx="20875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4500563" y="6021388"/>
            <a:ext cx="2087562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6372225" y="3573463"/>
            <a:ext cx="20875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6372225" y="1916113"/>
            <a:ext cx="2160588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 flipH="1">
            <a:off x="3419475" y="4292600"/>
            <a:ext cx="0" cy="504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15" name="Line 59"/>
          <p:cNvSpPr>
            <a:spLocks noChangeShapeType="1"/>
          </p:cNvSpPr>
          <p:nvPr/>
        </p:nvSpPr>
        <p:spPr bwMode="auto">
          <a:xfrm flipH="1">
            <a:off x="1835150" y="5516563"/>
            <a:ext cx="649288" cy="504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16" name="Line 60"/>
          <p:cNvSpPr>
            <a:spLocks noChangeShapeType="1"/>
          </p:cNvSpPr>
          <p:nvPr/>
        </p:nvSpPr>
        <p:spPr bwMode="auto">
          <a:xfrm flipV="1">
            <a:off x="5507038" y="3789363"/>
            <a:ext cx="86518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17" name="Line 61"/>
          <p:cNvSpPr>
            <a:spLocks noChangeShapeType="1"/>
          </p:cNvSpPr>
          <p:nvPr/>
        </p:nvSpPr>
        <p:spPr bwMode="auto">
          <a:xfrm>
            <a:off x="5508625" y="2276475"/>
            <a:ext cx="863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18" name="Line 62"/>
          <p:cNvSpPr>
            <a:spLocks noChangeShapeType="1"/>
          </p:cNvSpPr>
          <p:nvPr/>
        </p:nvSpPr>
        <p:spPr bwMode="auto">
          <a:xfrm>
            <a:off x="4572000" y="5516563"/>
            <a:ext cx="576263" cy="504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0" y="-80963"/>
            <a:ext cx="9144000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A50021"/>
                </a:solidFill>
                <a:latin typeface="Times New Roman" pitchFamily="18" charset="0"/>
              </a:rPr>
              <a:t>Мягкий знак после шипящих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5508625" y="177323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нет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435600" y="335756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</a:rPr>
              <a:t>нет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2771775" y="2781300"/>
            <a:ext cx="10080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2771775" y="42926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</a:rPr>
              <a:t>да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1835150" y="3375025"/>
            <a:ext cx="3240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Это имя существительное?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2268538" y="4916488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accent2"/>
                </a:solidFill>
              </a:rPr>
              <a:t>Определи род</a:t>
            </a: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6227763" y="1989138"/>
            <a:ext cx="2376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Примени другое правило</a:t>
            </a:r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6443663" y="3573463"/>
            <a:ext cx="2014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Проверь по словарю</a:t>
            </a:r>
          </a:p>
        </p:txBody>
      </p: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1187450" y="6021388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Ж.р.</a:t>
            </a:r>
            <a:r>
              <a:rPr lang="ru-RU" sz="2000" b="1">
                <a:solidFill>
                  <a:srgbClr val="A50021"/>
                </a:solidFill>
              </a:rPr>
              <a:t> – ь</a:t>
            </a:r>
            <a:r>
              <a:rPr lang="ru-RU" sz="2000" b="1">
                <a:solidFill>
                  <a:srgbClr val="CC0000"/>
                </a:solidFill>
              </a:rPr>
              <a:t> </a:t>
            </a:r>
            <a:r>
              <a:rPr lang="ru-RU" sz="2000" b="1">
                <a:solidFill>
                  <a:srgbClr val="A50021"/>
                </a:solidFill>
              </a:rPr>
              <a:t>пишется</a:t>
            </a:r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4570413" y="5967413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М.р.</a:t>
            </a:r>
            <a:r>
              <a:rPr lang="ru-RU" sz="2000" b="1">
                <a:solidFill>
                  <a:srgbClr val="3333CC"/>
                </a:solidFill>
              </a:rPr>
              <a:t> – ь   не</a:t>
            </a:r>
            <a:r>
              <a:rPr lang="ru-RU" sz="2000" b="1">
                <a:solidFill>
                  <a:srgbClr val="A50021"/>
                </a:solidFill>
              </a:rPr>
              <a:t> </a:t>
            </a:r>
            <a:r>
              <a:rPr lang="ru-RU" sz="2000" b="1">
                <a:solidFill>
                  <a:srgbClr val="3333CC"/>
                </a:solidFill>
              </a:rPr>
              <a:t>пишется</a:t>
            </a:r>
          </a:p>
        </p:txBody>
      </p:sp>
      <p:sp>
        <p:nvSpPr>
          <p:cNvPr id="19530" name="Rectangle 74"/>
          <p:cNvSpPr>
            <a:spLocks noChangeArrowheads="1"/>
          </p:cNvSpPr>
          <p:nvPr/>
        </p:nvSpPr>
        <p:spPr bwMode="auto">
          <a:xfrm>
            <a:off x="2762250" y="2852738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1" grpId="0"/>
      <p:bldP spid="19523" grpId="0"/>
      <p:bldP spid="19525" grpId="0"/>
      <p:bldP spid="19528" grpId="0"/>
      <p:bldP spid="19529" grpId="0"/>
      <p:bldP spid="195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494031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Picture 4" descr="J02407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5929354" cy="61436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J030148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571612"/>
            <a:ext cx="5929354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1"/>
                </a:solidFill>
                <a:effectLst/>
              </a:rPr>
              <a:t>лож..</a:t>
            </a:r>
            <a:r>
              <a:rPr lang="ru-RU" sz="8000" dirty="0" smtClean="0"/>
              <a:t> </a:t>
            </a:r>
          </a:p>
          <a:p>
            <a:pPr>
              <a:buNone/>
            </a:pPr>
            <a:r>
              <a:rPr lang="ru-RU" sz="8000" b="1" dirty="0" smtClean="0"/>
              <a:t>                        </a:t>
            </a:r>
            <a:r>
              <a:rPr lang="ru-RU" sz="8000" b="1" dirty="0" smtClean="0">
                <a:effectLst/>
              </a:rPr>
              <a:t>ло</a:t>
            </a:r>
            <a:r>
              <a:rPr lang="ru-RU" sz="8000" b="1" dirty="0" smtClean="0">
                <a:solidFill>
                  <a:schemeClr val="hlink"/>
                </a:solidFill>
                <a:effectLst/>
              </a:rPr>
              <a:t>жь</a:t>
            </a:r>
            <a:endParaRPr lang="ru-RU" sz="8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4a08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75" y="2172494"/>
            <a:ext cx="4286250" cy="3914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5" name="Picture 27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213100"/>
            <a:ext cx="3959225" cy="3270250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0"/>
            <a:ext cx="88931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Идём </a:t>
            </a:r>
            <a:r>
              <a:rPr lang="ru-RU" sz="48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дороге Знаний </a:t>
            </a:r>
          </a:p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страну с названием «Речь» </a:t>
            </a:r>
          </a:p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всё, что сегодня узнаем, </a:t>
            </a:r>
          </a:p>
          <a:p>
            <a:pPr>
              <a:spcBef>
                <a:spcPct val="50000"/>
              </a:spcBef>
            </a:pPr>
            <a:r>
              <a:rPr lang="ru-RU" sz="48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нам в памяти нужно сберечь!</a:t>
            </a:r>
          </a:p>
        </p:txBody>
      </p:sp>
      <p:pic>
        <p:nvPicPr>
          <p:cNvPr id="17413" name="Picture 5" descr="CAIB41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7414" name="Picture 6" descr="cou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Фото-00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80894" y="1935163"/>
            <a:ext cx="5382212" cy="43894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мама00010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7216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iol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92948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Проверь: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dirty="0" smtClean="0"/>
              <a:t>Вра</a:t>
            </a:r>
            <a:r>
              <a:rPr lang="ru-RU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  <a:r>
              <a:rPr lang="ru-RU" sz="4800" dirty="0" smtClean="0"/>
              <a:t>, мя</a:t>
            </a:r>
            <a:r>
              <a:rPr lang="ru-RU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  <a:r>
              <a:rPr lang="ru-RU" sz="4800" dirty="0" smtClean="0"/>
              <a:t>, ло</a:t>
            </a:r>
            <a:r>
              <a:rPr lang="ru-RU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жь</a:t>
            </a:r>
            <a:r>
              <a:rPr lang="ru-RU" sz="4800" dirty="0" smtClean="0"/>
              <a:t>, гра</a:t>
            </a:r>
            <a:r>
              <a:rPr lang="ru-RU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  <a:r>
              <a:rPr lang="ru-RU" sz="4800" dirty="0" smtClean="0"/>
              <a:t>, мело</a:t>
            </a:r>
            <a:r>
              <a:rPr lang="ru-RU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чь</a:t>
            </a:r>
            <a:r>
              <a:rPr lang="ru-RU" sz="4800" dirty="0" smtClean="0"/>
              <a:t>,    </a:t>
            </a:r>
          </a:p>
          <a:p>
            <a:pPr>
              <a:buFont typeface="Wingdings" pitchFamily="2" charset="2"/>
              <a:buNone/>
            </a:pPr>
            <a:r>
              <a:rPr lang="ru-RU" sz="4800" dirty="0" smtClean="0"/>
              <a:t>   пла</a:t>
            </a:r>
            <a:r>
              <a:rPr lang="ru-RU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</a:t>
            </a:r>
            <a:r>
              <a:rPr lang="ru-RU" sz="4800" dirty="0" smtClean="0"/>
              <a:t>,  ро</a:t>
            </a:r>
            <a:r>
              <a:rPr lang="ru-RU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жь</a:t>
            </a:r>
            <a:r>
              <a:rPr lang="ru-RU" sz="4800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141663"/>
            <a:ext cx="2809875" cy="2663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П.левая (мыши),   </a:t>
            </a:r>
            <a:r>
              <a:rPr lang="ru-RU" b="1" dirty="0" err="1" smtClean="0">
                <a:solidFill>
                  <a:srgbClr val="00B0F0"/>
                </a:solidFill>
              </a:rPr>
              <a:t>ру.кая</a:t>
            </a:r>
            <a:r>
              <a:rPr lang="ru-RU" b="1" dirty="0" smtClean="0">
                <a:solidFill>
                  <a:srgbClr val="00B0F0"/>
                </a:solidFill>
              </a:rPr>
              <a:t> (речи),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F0"/>
                </a:solidFill>
              </a:rPr>
              <a:t> новая (вещи),  </a:t>
            </a:r>
            <a:r>
              <a:rPr lang="ru-RU" b="1" dirty="0" err="1" smtClean="0">
                <a:solidFill>
                  <a:srgbClr val="00B0F0"/>
                </a:solidFill>
              </a:rPr>
              <a:t>свеж.й</a:t>
            </a:r>
            <a:r>
              <a:rPr lang="ru-RU" b="1" dirty="0" smtClean="0">
                <a:solidFill>
                  <a:srgbClr val="00B0F0"/>
                </a:solidFill>
              </a:rPr>
              <a:t>     (калачи),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F0"/>
                </a:solidFill>
              </a:rPr>
              <a:t>                  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вкус.ный</a:t>
            </a:r>
            <a:r>
              <a:rPr lang="ru-RU" b="1" dirty="0" smtClean="0">
                <a:solidFill>
                  <a:srgbClr val="00B0F0"/>
                </a:solidFill>
              </a:rPr>
              <a:t> ( борщи),</a:t>
            </a:r>
            <a:r>
              <a:rPr lang="ru-RU" b="1" dirty="0" err="1" smtClean="0">
                <a:solidFill>
                  <a:srgbClr val="00B0F0"/>
                </a:solidFill>
              </a:rPr>
              <a:t>в.сёлый</a:t>
            </a:r>
            <a:r>
              <a:rPr lang="ru-RU" b="1" dirty="0" smtClean="0">
                <a:solidFill>
                  <a:srgbClr val="00B0F0"/>
                </a:solidFill>
              </a:rPr>
              <a:t> (малыши).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Проверь себя!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Полевая мышь, русская печь, новая вещь, свежий калач, вкусный борщ, весёлый малыш.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9600" dirty="0" err="1" smtClean="0">
                <a:solidFill>
                  <a:srgbClr val="00B050"/>
                </a:solidFill>
              </a:rPr>
              <a:t>Печ</a:t>
            </a:r>
            <a:r>
              <a:rPr lang="ru-RU" sz="9600" dirty="0" smtClean="0">
                <a:solidFill>
                  <a:srgbClr val="00B050"/>
                </a:solidFill>
              </a:rPr>
              <a:t>…, матери, помогла, разжечь, </a:t>
            </a:r>
            <a:r>
              <a:rPr lang="ru-RU" sz="9600" dirty="0" err="1" smtClean="0">
                <a:solidFill>
                  <a:srgbClr val="00B050"/>
                </a:solidFill>
              </a:rPr>
              <a:t>доч</a:t>
            </a:r>
            <a:r>
              <a:rPr lang="ru-RU" sz="9600" dirty="0" smtClean="0">
                <a:solidFill>
                  <a:srgbClr val="00B050"/>
                </a:solidFill>
              </a:rPr>
              <a:t>…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Дочь помогла матери разжечь печь.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8000" dirty="0" smtClean="0"/>
              <a:t>Дочь помогла матери разжечь печь.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00" y="2786058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00430" y="2714620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00430" y="2928934"/>
            <a:ext cx="321471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00562" y="4000504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29124" y="4214818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Тест.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1.В конце существительных ж.р. С нулевым окончанием после шипящих пишется </a:t>
            </a:r>
            <a:r>
              <a:rPr lang="ru-RU" dirty="0" err="1" smtClean="0">
                <a:solidFill>
                  <a:srgbClr val="002060"/>
                </a:solidFill>
              </a:rPr>
              <a:t>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2.В слове плащ… </a:t>
            </a:r>
            <a:r>
              <a:rPr lang="ru-RU" dirty="0" err="1" smtClean="0">
                <a:solidFill>
                  <a:srgbClr val="002060"/>
                </a:solidFill>
              </a:rPr>
              <a:t>ь</a:t>
            </a:r>
            <a:r>
              <a:rPr lang="ru-RU" dirty="0" smtClean="0">
                <a:solidFill>
                  <a:srgbClr val="002060"/>
                </a:solidFill>
              </a:rPr>
              <a:t> не пишется.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3.В конце существительных м.р. С нулевым окончанием после шипящих пишется </a:t>
            </a:r>
            <a:r>
              <a:rPr lang="ru-RU" dirty="0" err="1" smtClean="0">
                <a:solidFill>
                  <a:srgbClr val="002060"/>
                </a:solidFill>
              </a:rPr>
              <a:t>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4.В слове </a:t>
            </a:r>
            <a:r>
              <a:rPr lang="ru-RU" dirty="0" err="1" smtClean="0">
                <a:solidFill>
                  <a:srgbClr val="002060"/>
                </a:solidFill>
              </a:rPr>
              <a:t>мелоч</a:t>
            </a:r>
            <a:r>
              <a:rPr lang="ru-RU" dirty="0" smtClean="0">
                <a:solidFill>
                  <a:srgbClr val="002060"/>
                </a:solidFill>
              </a:rPr>
              <a:t>… </a:t>
            </a:r>
            <a:r>
              <a:rPr lang="ru-RU" dirty="0" err="1" smtClean="0">
                <a:solidFill>
                  <a:srgbClr val="002060"/>
                </a:solidFill>
              </a:rPr>
              <a:t>ь</a:t>
            </a:r>
            <a:r>
              <a:rPr lang="ru-RU" dirty="0" smtClean="0">
                <a:solidFill>
                  <a:srgbClr val="002060"/>
                </a:solidFill>
              </a:rPr>
              <a:t> не пишется.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Интеллектуальная разминка.</a:t>
            </a:r>
          </a:p>
          <a:p>
            <a:r>
              <a:rPr lang="ru-RU" sz="4000" dirty="0" smtClean="0">
                <a:solidFill>
                  <a:srgbClr val="92D050"/>
                </a:solidFill>
              </a:rPr>
              <a:t>1.Светлое время суток.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(день).</a:t>
            </a:r>
          </a:p>
          <a:p>
            <a:r>
              <a:rPr lang="ru-RU" sz="4000" dirty="0" smtClean="0">
                <a:solidFill>
                  <a:srgbClr val="92D050"/>
                </a:solidFill>
              </a:rPr>
              <a:t>2.На меня она похожа, будто я шагаю лёжа – от неё, мои друзья, убежать никак нельзя.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(тень).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Проверим!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ДА,  ДА,  НЕТ,  НЕТ.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  урока:</a:t>
            </a:r>
          </a:p>
          <a:p>
            <a:pPr>
              <a:buFont typeface="Wingdings" pitchFamily="2" charset="2"/>
              <a:buNone/>
            </a:pPr>
            <a:r>
              <a:rPr lang="ru-RU" sz="6600" b="1" dirty="0" smtClean="0">
                <a:solidFill>
                  <a:schemeClr val="hlink"/>
                </a:solidFill>
                <a:effectLst/>
              </a:rPr>
              <a:t>  </a:t>
            </a:r>
            <a:r>
              <a:rPr lang="ru-RU" sz="4400" b="1" dirty="0" smtClean="0">
                <a:effectLst/>
              </a:rPr>
              <a:t>В каких случаях пишется мягкий знак после шипящих?</a:t>
            </a:r>
            <a:endParaRPr lang="ru-RU" sz="6600" b="1" dirty="0" smtClean="0">
              <a:solidFill>
                <a:schemeClr val="hlink"/>
              </a:solidFill>
              <a:effectLst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solidFill>
                <a:schemeClr val="hlink"/>
              </a:solidFill>
              <a:latin typeface="Bookman Old Style" pitchFamily="18" charset="0"/>
            </a:endParaRPr>
          </a:p>
          <a:p>
            <a:r>
              <a:rPr lang="ru-RU" sz="4800" dirty="0" smtClean="0"/>
              <a:t>                                                       </a:t>
            </a:r>
            <a:r>
              <a:rPr lang="ru-RU" sz="6600" dirty="0" smtClean="0">
                <a:solidFill>
                  <a:srgbClr val="C00000"/>
                </a:solidFill>
              </a:rPr>
              <a:t>МЫШЬ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4" name="Picture 4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20887"/>
            <a:ext cx="4572032" cy="4737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Рефлексия.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Оцените свою работу на шкале: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321503" y="4250537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00100" y="2643182"/>
            <a:ext cx="42862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000100" y="2643182"/>
            <a:ext cx="42862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2464579" y="4250537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3786182" y="4000504"/>
            <a:ext cx="428628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714744" y="4000504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036347" y="4250537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429388" y="5643578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500826" y="5643578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MERI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3571876"/>
            <a:ext cx="3071834" cy="3538623"/>
          </a:xfrm>
          <a:noFill/>
        </p:spPr>
      </p:pic>
      <p:pic>
        <p:nvPicPr>
          <p:cNvPr id="19459" name="Picture 3" descr="AMERI00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3571875"/>
            <a:ext cx="3500437" cy="3286125"/>
          </a:xfrm>
          <a:noFill/>
        </p:spPr>
      </p:pic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0" y="1857365"/>
            <a:ext cx="3348038" cy="1428760"/>
          </a:xfrm>
          <a:prstGeom prst="wedgeEllipseCallout">
            <a:avLst>
              <a:gd name="adj1" fmla="val 11829"/>
              <a:gd name="adj2" fmla="val 10289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ru-RU" sz="2800" b="1" dirty="0">
                <a:solidFill>
                  <a:srgbClr val="000000"/>
                </a:solidFill>
                <a:latin typeface="Times New Roman" pitchFamily="18" charset="0"/>
              </a:rPr>
              <a:t>На уроке я научилась …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000500" y="1357299"/>
            <a:ext cx="3527425" cy="2000264"/>
          </a:xfrm>
          <a:prstGeom prst="wedgeEllipseCallout">
            <a:avLst>
              <a:gd name="adj1" fmla="val 3106"/>
              <a:gd name="adj2" fmla="val 9546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ru-RU" sz="2800" b="1" dirty="0">
                <a:solidFill>
                  <a:srgbClr val="000000"/>
                </a:solidFill>
                <a:latin typeface="Times New Roman" pitchFamily="18" charset="0"/>
              </a:rPr>
              <a:t>На уроке мне понравилось…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 smtClean="0"/>
              <a:t>                написать по 5 слов существительных м.р. </a:t>
            </a:r>
            <a:r>
              <a:rPr lang="ru-RU" dirty="0"/>
              <a:t>и</a:t>
            </a:r>
            <a:r>
              <a:rPr lang="ru-RU" dirty="0" smtClean="0"/>
              <a:t> ж.р.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      придумать и написать</a:t>
            </a:r>
          </a:p>
          <a:p>
            <a:pPr algn="r"/>
            <a:r>
              <a:rPr lang="ru-RU" dirty="0" smtClean="0"/>
              <a:t> 3 предложения</a:t>
            </a:r>
          </a:p>
          <a:p>
            <a:pPr algn="r"/>
            <a:r>
              <a:rPr lang="ru-RU" dirty="0" smtClean="0"/>
              <a:t> на новую тему.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03385" y="1758462"/>
          <a:ext cx="717452" cy="829993"/>
        </p:xfrm>
        <a:graphic>
          <a:graphicData uri="http://schemas.openxmlformats.org/drawingml/2006/table">
            <a:tbl>
              <a:tblPr/>
              <a:tblGrid>
                <a:gridCol w="717452"/>
              </a:tblGrid>
              <a:tr h="82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01858" y="3727938"/>
          <a:ext cx="689317" cy="914400"/>
        </p:xfrm>
        <a:graphic>
          <a:graphicData uri="http://schemas.openxmlformats.org/drawingml/2006/table">
            <a:tbl>
              <a:tblPr/>
              <a:tblGrid>
                <a:gridCol w="689317"/>
              </a:tblGrid>
              <a:tr h="914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СПАСИБО ЗА РАБОТУ!!!</a:t>
            </a:r>
          </a:p>
          <a:p>
            <a:r>
              <a:rPr lang="ru-RU" sz="8000" dirty="0" smtClean="0">
                <a:solidFill>
                  <a:srgbClr val="FF0000"/>
                </a:solidFill>
              </a:rPr>
              <a:t>МОЛОДЦЫ!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5" name="Picture 3" descr="Bears_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388" y="2924175"/>
            <a:ext cx="2714612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>3.Что остаётся, когда спилят дерево?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(пень).</a:t>
            </a:r>
          </a:p>
          <a:p>
            <a:r>
              <a:rPr lang="ru-RU" sz="3600" dirty="0" smtClean="0">
                <a:solidFill>
                  <a:srgbClr val="92D050"/>
                </a:solidFill>
              </a:rPr>
              <a:t>4.Труд кормит, а что портит? (тот, кто будет с ней дружить, будет очень плохо жить).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(лень).</a:t>
            </a:r>
          </a:p>
          <a:p>
            <a:r>
              <a:rPr lang="ru-RU" sz="3600" dirty="0" smtClean="0">
                <a:solidFill>
                  <a:srgbClr val="92D050"/>
                </a:solidFill>
              </a:rPr>
              <a:t>5.Под полом таится, кошки боится.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ru-RU" sz="3600" dirty="0" err="1" smtClean="0">
                <a:solidFill>
                  <a:srgbClr val="FF0000"/>
                </a:solidFill>
              </a:rPr>
              <a:t>мыш</a:t>
            </a:r>
            <a:r>
              <a:rPr lang="ru-RU" sz="3600" dirty="0" smtClean="0">
                <a:solidFill>
                  <a:srgbClr val="FF0000"/>
                </a:solidFill>
              </a:rPr>
              <a:t>?)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ДЕНЬ, ТЕНЬ, ПЕНЬ, ЛЕНЬ, МЫШ?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Чистописание.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i="1" dirty="0" smtClean="0">
                <a:solidFill>
                  <a:srgbClr val="7030A0"/>
                </a:solidFill>
              </a:rPr>
              <a:t>Ш,  Ж,  Ч,  Щ</a:t>
            </a:r>
            <a:endParaRPr lang="ru-RU" sz="9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-274638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                МЫШ?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4" descr="Рисунок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1268413"/>
            <a:ext cx="3429024" cy="36718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Тема урока: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F0"/>
                </a:solidFill>
              </a:rPr>
              <a:t>Мягкий знак после шипящих в именах существительных.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Ночи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Лещи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Лучи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Печи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Ерши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Сторожа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Малыши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490</Words>
  <Application>Microsoft Office PowerPoint</Application>
  <PresentationFormat>Экран (4:3)</PresentationFormat>
  <Paragraphs>114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Урок русского языка в 3 классе </vt:lpstr>
      <vt:lpstr>Слайд 2</vt:lpstr>
      <vt:lpstr>Слайд 3</vt:lpstr>
      <vt:lpstr>Слайд 4</vt:lpstr>
      <vt:lpstr>Слайд 5</vt:lpstr>
      <vt:lpstr>Чистописание.</vt:lpstr>
      <vt:lpstr>Слайд 7</vt:lpstr>
      <vt:lpstr>Тема урока:</vt:lpstr>
      <vt:lpstr>Слайд 9</vt:lpstr>
      <vt:lpstr>Проверь себя!</vt:lpstr>
      <vt:lpstr>Слайд 11</vt:lpstr>
      <vt:lpstr>Проверь себя!</vt:lpstr>
      <vt:lpstr>Вывод:</vt:lpstr>
      <vt:lpstr>Слайд 14</vt:lpstr>
      <vt:lpstr>Слайд 15</vt:lpstr>
      <vt:lpstr>       </vt:lpstr>
      <vt:lpstr>Слайд 17</vt:lpstr>
      <vt:lpstr>Слайд 18</vt:lpstr>
      <vt:lpstr>Слайд 19</vt:lpstr>
      <vt:lpstr>Слайд 20</vt:lpstr>
      <vt:lpstr>Слайд 21</vt:lpstr>
      <vt:lpstr>Слайд 22</vt:lpstr>
      <vt:lpstr>Проверь:</vt:lpstr>
      <vt:lpstr>Слайд 24</vt:lpstr>
      <vt:lpstr>Проверь себя!</vt:lpstr>
      <vt:lpstr>Слайд 26</vt:lpstr>
      <vt:lpstr>Слайд 27</vt:lpstr>
      <vt:lpstr>Слайд 28</vt:lpstr>
      <vt:lpstr>Тест.</vt:lpstr>
      <vt:lpstr>Проверим!</vt:lpstr>
      <vt:lpstr>Слайд 31</vt:lpstr>
      <vt:lpstr>Слайд 32</vt:lpstr>
      <vt:lpstr>Рефлексия.</vt:lpstr>
      <vt:lpstr>Слайд 34</vt:lpstr>
      <vt:lpstr>Домашнее задание:</vt:lpstr>
      <vt:lpstr>Слайд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3 классе </dc:title>
  <dc:creator>у</dc:creator>
  <cp:lastModifiedBy>у</cp:lastModifiedBy>
  <cp:revision>5</cp:revision>
  <dcterms:created xsi:type="dcterms:W3CDTF">2012-02-16T17:21:24Z</dcterms:created>
  <dcterms:modified xsi:type="dcterms:W3CDTF">2013-02-11T16:15:32Z</dcterms:modified>
</cp:coreProperties>
</file>