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62" r:id="rId6"/>
    <p:sldId id="275" r:id="rId7"/>
    <p:sldId id="273" r:id="rId8"/>
    <p:sldId id="274" r:id="rId9"/>
    <p:sldId id="265" r:id="rId10"/>
    <p:sldId id="266" r:id="rId11"/>
    <p:sldId id="267" r:id="rId12"/>
    <p:sldId id="277" r:id="rId13"/>
    <p:sldId id="269" r:id="rId14"/>
    <p:sldId id="270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FFFF66"/>
    <a:srgbClr val="FFFF9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848" autoAdjust="0"/>
  </p:normalViewPr>
  <p:slideViewPr>
    <p:cSldViewPr>
      <p:cViewPr>
        <p:scale>
          <a:sx n="69" d="100"/>
          <a:sy n="69" d="100"/>
        </p:scale>
        <p:origin x="-9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C170-6C83-4080-A786-8F5DB1BF760A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1B9C-91EB-4975-95D8-1ED7C6DC3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C9F0-C40C-4F17-BED5-669BEE9CF268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36AF-68ED-4600-9341-40FAC909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8B47-7EEC-4C64-89DE-013297499B67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78CE-93F1-4038-8E9B-901450628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C3D9-DA8D-45C0-9398-9A146CF2D90D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335A-AA4B-444F-8853-CBA62157B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AA6B-ACD9-408D-A647-AAB4A329B206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3C61-DFFA-4E6E-99F1-EA929216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FC94-36F0-43FA-8E53-60322C13698E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A8AD-5CD6-4130-AFF9-1290E4C9C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2057-73F3-4609-9E7D-9121B55CF997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EE4E-609F-4D85-B59D-5500795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DC2B-1006-46F4-AB16-C6703CC4352B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DF94-7AC1-43C6-B523-4C81E5D8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B4D6-E879-4E37-B03A-02BB641AC9F3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0AD3-3C7E-4A06-96D5-A4EF298CD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A750-4A02-4CF0-B2F3-AA997AE3C7C3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3B53-63E9-4903-948F-876D6420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626B-B38D-4C81-A263-AB77785B89D2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CE0A-49B6-4D3C-9395-A96396EB1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32F05-F6B3-445B-9609-7EA85180BC02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AA0355-CD8F-421C-9652-187150566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Творческий проект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День матери»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357563"/>
            <a:ext cx="6400800" cy="2447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Участники проекта: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дети старшего дошкольного возраста,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родители воспитанников, воспитатели группы,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учитель-логопед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4438" y="5732463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Временные рамки проведения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ноябрь 2013 года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188913"/>
            <a:ext cx="66246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ГБДОУ детский сад №30 комбинированного вида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Красносельского района Санкт-Петербурга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 descr="C:\Documents and Settings\Д\Рабочий стол\ш\раб\проект Д.М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0162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Д\Рабочий стол\ш\раб\проект Д.М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437112"/>
            <a:ext cx="1800200" cy="221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Д\Рабочий стол\ш\раб\проект Д.М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53" y="188221"/>
            <a:ext cx="2010443" cy="150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агетная рамка 20"/>
          <p:cNvSpPr/>
          <p:nvPr/>
        </p:nvSpPr>
        <p:spPr>
          <a:xfrm>
            <a:off x="2484438" y="404813"/>
            <a:ext cx="4032250" cy="6477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22" name="Багетная рамка 21"/>
          <p:cNvSpPr/>
          <p:nvPr/>
        </p:nvSpPr>
        <p:spPr>
          <a:xfrm>
            <a:off x="769938" y="1341438"/>
            <a:ext cx="2794000" cy="6477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Изобразительное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508625" y="1404938"/>
            <a:ext cx="2476500" cy="65563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Музыкальное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8313" y="2276475"/>
            <a:ext cx="2590800" cy="158432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1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200" b="1">
                <a:solidFill>
                  <a:srgbClr val="002060"/>
                </a:solidFill>
                <a:cs typeface="Times New Roman" pitchFamily="18" charset="0"/>
              </a:rPr>
              <a:t>Рисунок -аппликация </a:t>
            </a:r>
            <a:r>
              <a:rPr lang="ru-RU" sz="12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«Модная шляпка для мамочки»</a:t>
            </a:r>
            <a:endParaRPr lang="ru-RU" sz="12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200" b="1">
                <a:solidFill>
                  <a:srgbClr val="002060"/>
                </a:solidFill>
              </a:rPr>
              <a:t>Коллективн</a:t>
            </a:r>
            <a:r>
              <a:rPr lang="ru-RU" sz="1200" b="1">
                <a:solidFill>
                  <a:srgbClr val="002060"/>
                </a:solidFill>
                <a:latin typeface="Arial" pitchFamily="34" charset="0"/>
              </a:rPr>
              <a:t>ое изготовление</a:t>
            </a:r>
            <a:r>
              <a:rPr lang="ru-RU" sz="1200" b="1">
                <a:solidFill>
                  <a:srgbClr val="002060"/>
                </a:solidFill>
              </a:rPr>
              <a:t> настенной открытки для мам «Букет для мам»</a:t>
            </a:r>
          </a:p>
          <a:p>
            <a:pPr algn="ctr"/>
            <a:r>
              <a:rPr lang="ru-RU" sz="1200" b="1">
                <a:solidFill>
                  <a:srgbClr val="002060"/>
                </a:solidFill>
              </a:rPr>
              <a:t>Лепка «Крямнямчики»</a:t>
            </a:r>
          </a:p>
          <a:p>
            <a:pPr algn="ctr"/>
            <a:endParaRPr lang="ru-RU" sz="10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0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0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3663" y="2276475"/>
            <a:ext cx="2520950" cy="1512888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Танцы: «</a:t>
            </a:r>
            <a:r>
              <a:rPr lang="ru-RU" sz="1100" b="1" dirty="0" err="1">
                <a:solidFill>
                  <a:srgbClr val="002060"/>
                </a:solidFill>
                <a:cs typeface="Times New Roman" pitchFamily="18" charset="0"/>
              </a:rPr>
              <a:t>Барбарики</a:t>
            </a: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», «Банан-мама»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Музыкальные игры: «Делай как я !», «Ты катись веселый бубен»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Песни: «Мамина улыбка», «Милая мама»,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Частушки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912938" y="976313"/>
            <a:ext cx="857250" cy="4286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734344" y="2155032"/>
            <a:ext cx="35718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3" idx="6"/>
          </p:cNvCxnSpPr>
          <p:nvPr/>
        </p:nvCxnSpPr>
        <p:spPr>
          <a:xfrm>
            <a:off x="6056313" y="976313"/>
            <a:ext cx="690562" cy="4286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321969" y="3175794"/>
            <a:ext cx="35718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агетная рамка 29"/>
          <p:cNvSpPr/>
          <p:nvPr/>
        </p:nvSpPr>
        <p:spPr bwMode="auto">
          <a:xfrm>
            <a:off x="3203575" y="2420938"/>
            <a:ext cx="2643188" cy="64293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Восприятие художественной литературы и фольклора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492500" y="3357563"/>
            <a:ext cx="2159000" cy="1150937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100" b="1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ru-RU" sz="1100" b="1">
                <a:solidFill>
                  <a:srgbClr val="002060"/>
                </a:solidFill>
                <a:cs typeface="Times New Roman" pitchFamily="18" charset="0"/>
              </a:rPr>
              <a:t>Чтение рассказов, разучивание стихов о маме,  т</a:t>
            </a:r>
            <a:r>
              <a:rPr lang="ru-RU" sz="1100" b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олкование</a:t>
            </a:r>
            <a:r>
              <a:rPr lang="ru-RU" sz="1100" b="1">
                <a:solidFill>
                  <a:srgbClr val="002060"/>
                </a:solidFill>
                <a:cs typeface="Times New Roman" pitchFamily="18" charset="0"/>
              </a:rPr>
              <a:t> пословиц о маме.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cs typeface="Times New Roman" pitchFamily="18" charset="0"/>
              </a:rPr>
              <a:t>Просмотр детского спектакля «Кукушка»</a:t>
            </a:r>
          </a:p>
          <a:p>
            <a:pPr algn="ctr"/>
            <a:endParaRPr lang="ru-RU" sz="11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1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21" idx="2"/>
            <a:endCxn id="30" idx="6"/>
          </p:cNvCxnSpPr>
          <p:nvPr/>
        </p:nvCxnSpPr>
        <p:spPr>
          <a:xfrm>
            <a:off x="4500563" y="1052513"/>
            <a:ext cx="25400" cy="13684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6815931" y="2307432"/>
            <a:ext cx="35718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C:\Documents and Settings\Д\Рабочий стол\ш\раб\проект Д.М\get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941888"/>
            <a:ext cx="2208212" cy="165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C:\Documents and Settings\Д\Рабочий стол\ш\раб\проект Д.М\IMG_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525"/>
            <a:ext cx="1727200" cy="165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" descr="C:\Documents and Settings\Д\Рабочий стол\ш\раб\проект Д.М\getImage (5).jpg"/>
          <p:cNvPicPr>
            <a:picLocks noChangeAspect="1" noChangeArrowheads="1"/>
          </p:cNvPicPr>
          <p:nvPr/>
        </p:nvPicPr>
        <p:blipFill>
          <a:blip r:embed="rId4" cstate="print"/>
          <a:srcRect l="10178" t="819" r="7484" b="11852"/>
          <a:stretch>
            <a:fillRect/>
          </a:stretch>
        </p:blipFill>
        <p:spPr bwMode="auto">
          <a:xfrm>
            <a:off x="250825" y="4149725"/>
            <a:ext cx="1441450" cy="114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4" descr="C:\Documents and Settings\Д\Рабочий стол\ш\раб\проект Д.М\getImage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373688"/>
            <a:ext cx="1512887" cy="11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85" name="Picture 21" descr="IMG_07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084763"/>
            <a:ext cx="1800225" cy="134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24"/>
          <p:cNvGrpSpPr>
            <a:grpSpLocks/>
          </p:cNvGrpSpPr>
          <p:nvPr/>
        </p:nvGrpSpPr>
        <p:grpSpPr bwMode="auto">
          <a:xfrm>
            <a:off x="611188" y="549275"/>
            <a:ext cx="8532812" cy="3816350"/>
            <a:chOff x="214313" y="2442786"/>
            <a:chExt cx="8643937" cy="4120961"/>
          </a:xfrm>
        </p:grpSpPr>
        <p:sp>
          <p:nvSpPr>
            <p:cNvPr id="16" name="Багетная рамка 15"/>
            <p:cNvSpPr/>
            <p:nvPr/>
          </p:nvSpPr>
          <p:spPr>
            <a:xfrm>
              <a:off x="2896748" y="2442786"/>
              <a:ext cx="3142373" cy="575975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cs typeface="Times New Roman" pitchFamily="18" charset="0"/>
                </a:rPr>
                <a:t>Коммуникативно-личностное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cs typeface="Times New Roman" pitchFamily="18" charset="0"/>
                </a:rPr>
                <a:t>развитие</a:t>
              </a:r>
            </a:p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Багетная рамка 16"/>
            <p:cNvSpPr/>
            <p:nvPr/>
          </p:nvSpPr>
          <p:spPr>
            <a:xfrm>
              <a:off x="3239289" y="3428457"/>
              <a:ext cx="2428343" cy="500549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Игровая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04612" y="4436413"/>
              <a:ext cx="1834927" cy="144165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«Мамины помощники» выполнение элементарных трудовых действий (заправить кровать, убрать посуду, подмести пол) 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941022" y="2998190"/>
              <a:ext cx="857157" cy="356556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195584" y="2852483"/>
              <a:ext cx="715637" cy="503978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5400000">
              <a:off x="4268697" y="3203948"/>
              <a:ext cx="358270" cy="1608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7464139" y="4249616"/>
              <a:ext cx="358270" cy="1609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1323379" y="4034483"/>
              <a:ext cx="356556" cy="1608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" name="Прямая со стрелкой 23"/>
            <p:cNvCxnSpPr>
              <a:endCxn id="28" idx="0"/>
            </p:cNvCxnSpPr>
            <p:nvPr/>
          </p:nvCxnSpPr>
          <p:spPr>
            <a:xfrm>
              <a:off x="4429338" y="4002717"/>
              <a:ext cx="17690" cy="380555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214313" y="4254707"/>
              <a:ext cx="2701733" cy="230904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Составление рассказа -описания: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«Моя мама»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Познавательные беседы о происхождении праздника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Решение проблемной ситуации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 «Если мама заболела»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Театрализация «Три мамы»</a:t>
              </a:r>
            </a:p>
          </p:txBody>
        </p:sp>
        <p:sp>
          <p:nvSpPr>
            <p:cNvPr id="26" name="Багетная рамка 25"/>
            <p:cNvSpPr/>
            <p:nvPr/>
          </p:nvSpPr>
          <p:spPr>
            <a:xfrm>
              <a:off x="6214411" y="3428457"/>
              <a:ext cx="2643839" cy="642828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Элементарная трудовая</a:t>
              </a:r>
            </a:p>
          </p:txBody>
        </p:sp>
        <p:sp>
          <p:nvSpPr>
            <p:cNvPr id="27" name="Багетная рамка 26"/>
            <p:cNvSpPr/>
            <p:nvPr/>
          </p:nvSpPr>
          <p:spPr>
            <a:xfrm>
              <a:off x="323669" y="3356461"/>
              <a:ext cx="2429951" cy="500549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Коммуникативная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492500" y="2492375"/>
            <a:ext cx="2592388" cy="180022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Игра «Комплименты», игра-лото «Семья»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Times New Roman" pitchFamily="18" charset="0"/>
              </a:rPr>
              <a:t>Сюжетно-ролевые игры «Дочки - матери»,  «Мамы всякие нужны, мамы всякие важны», «Семья»</a:t>
            </a:r>
          </a:p>
        </p:txBody>
      </p:sp>
      <p:pic>
        <p:nvPicPr>
          <p:cNvPr id="12305" name="Picture 17" descr="IMG_0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437063"/>
            <a:ext cx="1697038" cy="1273175"/>
          </a:xfrm>
          <a:prstGeom prst="rect">
            <a:avLst/>
          </a:prstGeom>
          <a:noFill/>
        </p:spPr>
      </p:pic>
      <p:pic>
        <p:nvPicPr>
          <p:cNvPr id="12307" name="Picture 19" descr="IMG_0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21343" flipH="1">
            <a:off x="7291388" y="4886325"/>
            <a:ext cx="1871662" cy="1404938"/>
          </a:xfrm>
          <a:prstGeom prst="rect">
            <a:avLst/>
          </a:prstGeom>
          <a:noFill/>
        </p:spPr>
      </p:pic>
      <p:pic>
        <p:nvPicPr>
          <p:cNvPr id="12308" name="Picture 20" descr="IMG_0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437063"/>
            <a:ext cx="1801812" cy="1350962"/>
          </a:xfrm>
          <a:prstGeom prst="rect">
            <a:avLst/>
          </a:prstGeom>
          <a:noFill/>
        </p:spPr>
      </p:pic>
      <p:pic>
        <p:nvPicPr>
          <p:cNvPr id="12309" name="Picture 21" descr="IMG_0729"/>
          <p:cNvPicPr>
            <a:picLocks noChangeAspect="1" noChangeArrowheads="1"/>
          </p:cNvPicPr>
          <p:nvPr/>
        </p:nvPicPr>
        <p:blipFill>
          <a:blip r:embed="rId5" cstate="print"/>
          <a:srcRect t="5257" r="4558" b="-584"/>
          <a:stretch>
            <a:fillRect/>
          </a:stretch>
        </p:blipFill>
        <p:spPr bwMode="auto">
          <a:xfrm rot="-168361">
            <a:off x="179388" y="5300663"/>
            <a:ext cx="1728787" cy="1295400"/>
          </a:xfrm>
          <a:prstGeom prst="rect">
            <a:avLst/>
          </a:prstGeom>
          <a:noFill/>
        </p:spPr>
      </p:pic>
      <p:pic>
        <p:nvPicPr>
          <p:cNvPr id="12310" name="Picture 22" descr="IMG_07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373688"/>
            <a:ext cx="1697038" cy="1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24"/>
          <p:cNvGrpSpPr>
            <a:grpSpLocks/>
          </p:cNvGrpSpPr>
          <p:nvPr/>
        </p:nvGrpSpPr>
        <p:grpSpPr bwMode="auto">
          <a:xfrm>
            <a:off x="2916238" y="404813"/>
            <a:ext cx="3206750" cy="1871662"/>
            <a:chOff x="2843213" y="2636838"/>
            <a:chExt cx="3143250" cy="1681781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2843213" y="2636838"/>
              <a:ext cx="3143250" cy="576285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cs typeface="Times New Roman" pitchFamily="18" charset="0"/>
                </a:rPr>
                <a:t>Физическое развитие</a:t>
              </a:r>
            </a:p>
            <a:p>
              <a:pPr algn="ctr">
                <a:defRPr/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Багетная рамка 3"/>
            <p:cNvSpPr/>
            <p:nvPr/>
          </p:nvSpPr>
          <p:spPr>
            <a:xfrm>
              <a:off x="3238453" y="3428516"/>
              <a:ext cx="2429016" cy="500683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Двигательная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rot="5400000">
              <a:off x="4248332" y="3392077"/>
              <a:ext cx="359465" cy="1556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6" name="Прямая со стрелкой 5"/>
            <p:cNvCxnSpPr>
              <a:stCxn id="4" idx="2"/>
              <a:endCxn id="7" idx="0"/>
            </p:cNvCxnSpPr>
            <p:nvPr/>
          </p:nvCxnSpPr>
          <p:spPr>
            <a:xfrm>
              <a:off x="4452184" y="3929199"/>
              <a:ext cx="49794" cy="38942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2987675" y="2276475"/>
            <a:ext cx="3240088" cy="25209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Подвижные игры 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«Делай как я!», «Веселые рисунки», «Зеркало»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Проведение динамический пауз, координация речи с движением «Дружно помогаем маме»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Пальчиковые игры «Как у нас семья большая»,»Зеркальце-полочка»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«Аплодисменты»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ea typeface="Rod"/>
                <a:cs typeface="Rod"/>
              </a:rPr>
              <a:t>Выкладывание слов из бросового материала, палочек</a:t>
            </a:r>
          </a:p>
          <a:p>
            <a:pPr algn="ctr"/>
            <a:endParaRPr 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Д\Рабочий стол\ш\раб\проект Д.М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3100"/>
            <a:ext cx="2520950" cy="189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Documents and Settings\Д\Рабочий стол\ш\раб\проект Д.М\get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429000"/>
            <a:ext cx="2479675" cy="186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Documents and Settings\Д\Рабочий стол\ш\раб\проект Д.М\getImage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941888"/>
            <a:ext cx="2112963" cy="158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333375"/>
            <a:ext cx="4143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28688" y="1071563"/>
            <a:ext cx="7072312" cy="36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Проведение совместного праздника «ДЕНЬ МАТЕРИ» </a:t>
            </a:r>
          </a:p>
        </p:txBody>
      </p:sp>
      <p:pic>
        <p:nvPicPr>
          <p:cNvPr id="3074" name="Picture 2" descr="C:\Documents and Settings\Д\Рабочий стол\ш\раб\дм\get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205038"/>
            <a:ext cx="2563813" cy="192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Д\Рабочий стол\ш\раб\дм\getImage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060575"/>
            <a:ext cx="2419350" cy="181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Д\Рабочий стол\ш\раб\дм\getImage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659062" cy="199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Д\Рабочий стол\ш\раб\дм\getImage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652963"/>
            <a:ext cx="2374900" cy="17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Documents and Settings\Д\Рабочий стол\ш\раб\дм\getImage (13).jpg"/>
          <p:cNvPicPr>
            <a:picLocks noChangeAspect="1" noChangeArrowheads="1"/>
          </p:cNvPicPr>
          <p:nvPr/>
        </p:nvPicPr>
        <p:blipFill>
          <a:blip r:embed="rId6" cstate="print"/>
          <a:srcRect t="24800" r="21650"/>
          <a:stretch>
            <a:fillRect/>
          </a:stretch>
        </p:blipFill>
        <p:spPr bwMode="auto">
          <a:xfrm>
            <a:off x="611188" y="2420938"/>
            <a:ext cx="2305050" cy="165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Documents and Settings\Д\Рабочий стол\ш\раб\дм\getImage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652963"/>
            <a:ext cx="2111375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Информационные источники: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1585913"/>
            <a:ext cx="737393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latin typeface="+mn-lt"/>
                <a:ea typeface="+mj-ea"/>
                <a:cs typeface="Times New Roman" pitchFamily="18" charset="0"/>
              </a:rPr>
              <a:t>НищеваН.В</a:t>
            </a:r>
            <a:r>
              <a:rPr lang="ru-RU" dirty="0">
                <a:latin typeface="+mn-lt"/>
                <a:ea typeface="+mj-ea"/>
                <a:cs typeface="Times New Roman" pitchFamily="18" charset="0"/>
              </a:rPr>
              <a:t>.  «Система коррекционной работы» СПб,2003.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2060575"/>
            <a:ext cx="6985000" cy="22891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Сахипова З.Г. Читаем детям.- Ленинград: Просвещение, 1987.</a:t>
            </a:r>
          </a:p>
          <a:p>
            <a:r>
              <a:rPr lang="ru-RU">
                <a:latin typeface="Calibri" pitchFamily="34" charset="0"/>
              </a:rPr>
              <a:t>О маме. Стихи и рассказы.- М.: Детская литература,1988.</a:t>
            </a:r>
            <a:endParaRPr lang="ru-RU"/>
          </a:p>
          <a:p>
            <a:r>
              <a:rPr lang="ru-RU"/>
              <a:t> Деркунская В.А. Проектная деятельность дошкольников. М.:Центр педагогического образования, 2013.</a:t>
            </a:r>
          </a:p>
          <a:p>
            <a:r>
              <a:rPr lang="ru-RU"/>
              <a:t>Жуковская Р.И. Хрестоматия для детей старшего дошкольного возраста. М.: Просвещение, 1983.</a:t>
            </a:r>
          </a:p>
          <a:p>
            <a:r>
              <a:rPr lang="ru-RU"/>
              <a:t>Лыкова И.А. Изобразительная деятельность в детском саду. М.: КАРАПУЗ-ДИДАКТИКА,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проекта: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2060575"/>
            <a:ext cx="4464050" cy="167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Воспитатели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высшей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квалификационной категории 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Франчук Т.В., Экзарян А.С.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800" y="2060575"/>
            <a:ext cx="396081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Учитель-логопед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первой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квалификационной категории 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Певчева В.В.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ИДЕЯ ПРОЕКТА: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928688" y="1785938"/>
            <a:ext cx="714375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8970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дошкольников  в практическую деятельность по ознакомлению с праздником «День МАТЕРИ», воспитание бережного отношения к маме,  старшему поколению,  семейным традициям и ценностям.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0350" y="3429000"/>
            <a:ext cx="3956050" cy="76993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ЦЕЛЬ ПРОЕКТА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63" y="4357688"/>
            <a:ext cx="6242050" cy="650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89708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Проведение совместного праздника «ДЕНЬ МАТЕРИ»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643438" y="2420938"/>
            <a:ext cx="3492500" cy="1944687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Развитие общих речевых навыков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771775" y="1268413"/>
            <a:ext cx="3492500" cy="1944687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331913" y="4365625"/>
            <a:ext cx="3490912" cy="1943100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грамматического строя речи,</a:t>
            </a:r>
            <a:r>
              <a:rPr lang="ru-RU" sz="1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составления описательного рассказа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179388" y="692150"/>
            <a:ext cx="3492500" cy="1944688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роли мамы в жизни детей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971550" y="2420938"/>
            <a:ext cx="3492500" cy="1944687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Воспитывать доброе, заботливое отношение к маме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500563" y="4365625"/>
            <a:ext cx="3490912" cy="1943100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сплочению коллектива родители-дети-педагоги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364163" y="620713"/>
            <a:ext cx="3492500" cy="1944687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Активизация, обогащение словаря детей.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777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Используемые технологии</a:t>
            </a:r>
            <a:br>
              <a:rPr lang="ru-RU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188" y="1484313"/>
            <a:ext cx="2487612" cy="176688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u="sng">
              <a:solidFill>
                <a:srgbClr val="2D0642"/>
              </a:solidFill>
            </a:endParaRPr>
          </a:p>
          <a:p>
            <a:pPr algn="ctr"/>
            <a:r>
              <a:rPr lang="ru-RU" sz="1100" b="1" u="sng">
                <a:solidFill>
                  <a:srgbClr val="002060"/>
                </a:solidFill>
              </a:rPr>
              <a:t>Исследовательская: </a:t>
            </a:r>
            <a:r>
              <a:rPr lang="ru-RU" sz="1100" b="1">
                <a:solidFill>
                  <a:srgbClr val="002060"/>
                </a:solidFill>
              </a:rPr>
              <a:t>предназначена для развития познавательной способности ребёнка при изучении окружающей действительности.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48038" y="2708275"/>
            <a:ext cx="2486025" cy="176688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</a:rPr>
              <a:t>Имитационного моделирования: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заключается в моделировании жизненно-важных затруднений и поиска путей их решения.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550" y="4652963"/>
            <a:ext cx="2486025" cy="176688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u="sng">
                <a:solidFill>
                  <a:srgbClr val="002060"/>
                </a:solidFill>
              </a:rPr>
              <a:t>Сохранения и стимулирования здоровья: </a:t>
            </a:r>
            <a:r>
              <a:rPr lang="ru-RU" sz="1200">
                <a:solidFill>
                  <a:srgbClr val="002060"/>
                </a:solidFill>
              </a:rPr>
              <a:t>предусматривает проведение динамических игр, пауз.</a:t>
            </a:r>
          </a:p>
          <a:p>
            <a:pPr algn="ctr"/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24525" y="4581525"/>
            <a:ext cx="2486025" cy="176688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ru-RU" sz="1200" b="1" u="sng">
                <a:solidFill>
                  <a:srgbClr val="002060"/>
                </a:solidFill>
              </a:rPr>
              <a:t>Игровые технологии</a:t>
            </a:r>
            <a:r>
              <a:rPr lang="ru-RU" sz="1200" u="sng">
                <a:solidFill>
                  <a:srgbClr val="002060"/>
                </a:solidFill>
              </a:rPr>
              <a:t>: </a:t>
            </a:r>
            <a:r>
              <a:rPr lang="ru-RU" sz="1200">
                <a:solidFill>
                  <a:srgbClr val="002060"/>
                </a:solidFill>
              </a:rPr>
              <a:t>предусматривает использование развивающих игр.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156325" y="1341438"/>
            <a:ext cx="2486025" cy="17653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u="sng">
                <a:solidFill>
                  <a:srgbClr val="002060"/>
                </a:solidFill>
              </a:rPr>
              <a:t>Эстетической направленности:</a:t>
            </a:r>
            <a:r>
              <a:rPr lang="ru-RU" sz="1100" b="1" u="sng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100" b="1">
                <a:solidFill>
                  <a:srgbClr val="002060"/>
                </a:solidFill>
              </a:rPr>
              <a:t>реализуется на занятиях художественно-эстетического цикла, направлена на привитие детям эстетического вкуса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Организационный блок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232" name="Group 40"/>
          <p:cNvGraphicFramePr>
            <a:graphicFrameLocks noGrp="1"/>
          </p:cNvGraphicFramePr>
          <p:nvPr/>
        </p:nvGraphicFramePr>
        <p:xfrm>
          <a:off x="539750" y="1125538"/>
          <a:ext cx="8001000" cy="2525714"/>
        </p:xfrm>
        <a:graphic>
          <a:graphicData uri="http://schemas.openxmlformats.org/drawingml/2006/table">
            <a:tbl>
              <a:tblPr/>
              <a:tblGrid>
                <a:gridCol w="1749425"/>
                <a:gridCol w="6251575"/>
              </a:tblGrid>
              <a:tr h="132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Вид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Формирование сообщества участников проекта; тематические занятия; выставка;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совместный праздничный вечер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Групповая, подгрупповая, индивидуальная.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Дети пяти лет старшего дошкольного возраста.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Детский сад, группа.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4" name="Group 40"/>
          <p:cNvGraphicFramePr>
            <a:graphicFrameLocks noGrp="1"/>
          </p:cNvGraphicFramePr>
          <p:nvPr/>
        </p:nvGraphicFramePr>
        <p:xfrm>
          <a:off x="539750" y="3644900"/>
          <a:ext cx="8001000" cy="2177098"/>
        </p:xfrm>
        <a:graphic>
          <a:graphicData uri="http://schemas.openxmlformats.org/drawingml/2006/table">
            <a:tbl>
              <a:tblPr/>
              <a:tblGrid>
                <a:gridCol w="1785938"/>
                <a:gridCol w="2214562"/>
                <a:gridCol w="2000250"/>
                <a:gridCol w="2000250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165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01.11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.2013.-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28.11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.2013.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Воспитатели, учитель-логопед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Иллюстрированный материал, развивающие игры.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8230" name="TextBox 10"/>
          <p:cNvSpPr txBox="1">
            <a:spLocks noChangeArrowheads="1"/>
          </p:cNvSpPr>
          <p:nvPr/>
        </p:nvSpPr>
        <p:spPr bwMode="auto">
          <a:xfrm>
            <a:off x="684213" y="4365625"/>
            <a:ext cx="1357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блок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222" name="Group 54"/>
          <p:cNvGraphicFramePr>
            <a:graphicFrameLocks noGrp="1"/>
          </p:cNvGraphicFramePr>
          <p:nvPr/>
        </p:nvGraphicFramePr>
        <p:xfrm>
          <a:off x="323850" y="692150"/>
          <a:ext cx="8424863" cy="5869559"/>
        </p:xfrm>
        <a:graphic>
          <a:graphicData uri="http://schemas.openxmlformats.org/drawingml/2006/table">
            <a:tbl>
              <a:tblPr/>
              <a:tblGrid>
                <a:gridCol w="1079500"/>
                <a:gridCol w="1804988"/>
                <a:gridCol w="1292225"/>
                <a:gridCol w="1439862"/>
                <a:gridCol w="28082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Дата и 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Ресурсы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01.11. -05.11.2013г.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Формирование сообщества семей участников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Приглашения на праздник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05.11.-22.11.2013г.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Беседы с детьми «Поговорим о маме»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История возникновения праздника «День Матери», пословицы о маме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«Чтобы не огорчать мамочку» (как заботиться о своем здоровье)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Дети, педагоги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Иллюстрации картин с изображением мамы,  других членов семьи, проведения семейных праздников, совместных семейных мероприятий.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07.11, 14.11., 21.11.2013г.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старшего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Е. Благинина «Мамин день»,  Н. Саконская «Разговор о маме», А.Барто «Разлука», «Мама поет», Б. Емельянов «Мамины руки»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05.11.-26.11.2013г.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Использование дидактических, настольно-печатных, сюжетно-ролевых игр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Групповая, подгрупповая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Педагоги, дети старшего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«Профессии»,  «Семья», Дочки-матери», выкладывание слова мама из бросового материала, палочек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Просмотр театрализованного представления по мотивам Ненецкой народной сказки «Кукушка»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Педагоги, дети старшего возраста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Музыкальный зал д/с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05.11.-26.11.2013г.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Координация речи с движением, подвижные игры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«Делай как я!»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«Дружно помогаем маме»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«Зеркало», «Веселые рисунки»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2" name="Group 60"/>
          <p:cNvGraphicFramePr>
            <a:graphicFrameLocks noGrp="1"/>
          </p:cNvGraphicFramePr>
          <p:nvPr/>
        </p:nvGraphicFramePr>
        <p:xfrm>
          <a:off x="468313" y="217488"/>
          <a:ext cx="8280400" cy="6180902"/>
        </p:xfrm>
        <a:graphic>
          <a:graphicData uri="http://schemas.openxmlformats.org/drawingml/2006/table">
            <a:tbl>
              <a:tblPr/>
              <a:tblGrid>
                <a:gridCol w="985837"/>
                <a:gridCol w="2071688"/>
                <a:gridCol w="1406525"/>
                <a:gridCol w="1655762"/>
                <a:gridCol w="21605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13.11.,20.11.2013г.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Использование игр коррекционной направленности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Игра-интервью «Какая твоя мама?» (подбор прилагательных к слову мама)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05.11.-26.11.13.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Пальчиковые игры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«Как у нас семья большая», «Аплодисменты»,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«Зеркальце - полочка»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27.03.2013.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Коллективная аппликация настенной открытки для мам «Букет для мам»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Цветная бумага,  ножницы, деревянные палочки, клей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11.11.-15.11.2013.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Решение проблемной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Если мама заболела»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05.11.-22.11.2013.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Танцы «Банана мама», «Барбарики» Музыкальная игра «Ты катись веселый бубен»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Музыкальное сопровождение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05.11.-22.11.2013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Разучивание песен о маме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«Мамина улыбка», «Милая мама», частушек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Музыкальное сопровождение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05.11.-22.11.2013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Участие в театрализованной деятельности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Индивидуальная,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Сценка «Три мамы» 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15.11.2013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Рисование «Цветок»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Бумага для рисования, простые карандаши, восковые мелки, акварель. </a:t>
                      </a:r>
                    </a:p>
                  </a:txBody>
                  <a:tcPr marL="43368" marR="433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333375"/>
          <a:ext cx="8280923" cy="5621839"/>
        </p:xfrm>
        <a:graphic>
          <a:graphicData uri="http://schemas.openxmlformats.org/drawingml/2006/table">
            <a:tbl>
              <a:tblPr/>
              <a:tblGrid>
                <a:gridCol w="936108"/>
                <a:gridCol w="2088232"/>
                <a:gridCol w="1224136"/>
                <a:gridCol w="1800200"/>
                <a:gridCol w="2232247"/>
              </a:tblGrid>
              <a:tr h="64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11.11.2013.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Лепка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угощений «</a:t>
                      </a:r>
                      <a:r>
                        <a:rPr lang="ru-RU" sz="1100" b="1" baseline="0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Крямнямчики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» для игры «Семья»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Подгрупповая, индивидуальная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Соленое тесто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07.11.2013.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Конструирование «Цветок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» подарок для мамы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Подгрупповая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Цветной картон, салфетки, ножницы, клей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18.11.2013.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Аппликация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«Модная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шляпка для мамочки»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Подгрупповая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Цветная бумага, ножницы, клей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21.,22.11.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Составление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описательного рассказа о маме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Педагоги, дети старшего дошкольного возраста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Опорный план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25.11.2013.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Выставка детских работ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Групповая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 старшего дошкольного возраста, родители воспитанников.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 детей</a:t>
                      </a: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3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27.11.2013г.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Приготовление фруктового «торта-желе»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Групповая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Педагоги,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Фрукты,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желе, вода, формочки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28.11.2013.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Проведение  совместного праздника «День матери»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8" marR="43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11188" y="188913"/>
            <a:ext cx="41433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Организационный этап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042988" y="692150"/>
            <a:ext cx="7058025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проблемы: подготовка праздника «ДЕНЬ МАТЕРИ» 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проекте.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088" y="1412875"/>
            <a:ext cx="571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Основной этап</a:t>
            </a:r>
          </a:p>
        </p:txBody>
      </p:sp>
      <p:pic>
        <p:nvPicPr>
          <p:cNvPr id="26" name="Picture 4" descr="C:\Documents and Settings\Д\Рабочий стол\ш\раб\дм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229225"/>
            <a:ext cx="1824037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246" name="Группа 29"/>
          <p:cNvGrpSpPr>
            <a:grpSpLocks/>
          </p:cNvGrpSpPr>
          <p:nvPr/>
        </p:nvGrpSpPr>
        <p:grpSpPr bwMode="auto">
          <a:xfrm>
            <a:off x="539750" y="1989138"/>
            <a:ext cx="8116888" cy="4608512"/>
            <a:chOff x="539552" y="2204864"/>
            <a:chExt cx="8117507" cy="4608785"/>
          </a:xfrm>
        </p:grpSpPr>
        <p:sp>
          <p:nvSpPr>
            <p:cNvPr id="28" name="Багетная рамка 27"/>
            <p:cNvSpPr/>
            <p:nvPr/>
          </p:nvSpPr>
          <p:spPr bwMode="auto">
            <a:xfrm>
              <a:off x="2700305" y="2204864"/>
              <a:ext cx="3816641" cy="576296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cs typeface="Times New Roman" pitchFamily="18" charset="0"/>
                </a:rPr>
                <a:t>Познавательно-речевое развитие</a:t>
              </a:r>
            </a:p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Багетная рамка 28"/>
            <p:cNvSpPr/>
            <p:nvPr/>
          </p:nvSpPr>
          <p:spPr bwMode="auto">
            <a:xfrm>
              <a:off x="1187301" y="3068515"/>
              <a:ext cx="2429060" cy="500092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Познавательно-исследовательская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>
              <a:off x="6516946" y="2781160"/>
              <a:ext cx="317524" cy="28576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 flipH="1">
              <a:off x="2195441" y="2708131"/>
              <a:ext cx="431833" cy="288942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 bwMode="auto">
            <a:xfrm rot="5400000">
              <a:off x="2161310" y="3751975"/>
              <a:ext cx="358796" cy="158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 rot="5400000">
              <a:off x="7418718" y="3822622"/>
              <a:ext cx="357209" cy="158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Прямоугольник 33"/>
            <p:cNvSpPr/>
            <p:nvPr/>
          </p:nvSpPr>
          <p:spPr bwMode="auto">
            <a:xfrm>
              <a:off x="539552" y="3933753"/>
              <a:ext cx="3203819" cy="129547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Рассматривание иллюстраций: «Наша мама», «Семья », «На прогулке с мамой».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cs typeface="Times New Roman" pitchFamily="18" charset="0"/>
                </a:rPr>
                <a:t>Приготовление торта-желе из фруктов</a:t>
              </a:r>
            </a:p>
          </p:txBody>
        </p:sp>
        <p:sp>
          <p:nvSpPr>
            <p:cNvPr id="35" name="Багетная рамка 34"/>
            <p:cNvSpPr/>
            <p:nvPr/>
          </p:nvSpPr>
          <p:spPr bwMode="auto">
            <a:xfrm>
              <a:off x="6227999" y="3141544"/>
              <a:ext cx="2429060" cy="500092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cs typeface="Times New Roman" pitchFamily="18" charset="0"/>
                </a:rPr>
                <a:t>Конструирование</a:t>
              </a: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6588388" y="4076637"/>
              <a:ext cx="2008341" cy="71283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100" b="1">
                  <a:solidFill>
                    <a:srgbClr val="002060"/>
                  </a:solidFill>
                  <a:ea typeface="Calibri" pitchFamily="34" charset="0"/>
                  <a:cs typeface="Calibri" pitchFamily="34" charset="0"/>
                </a:rPr>
                <a:t>Конструирование «Цветок»</a:t>
              </a:r>
            </a:p>
          </p:txBody>
        </p:sp>
        <p:pic>
          <p:nvPicPr>
            <p:cNvPr id="37" name="Picture 2" descr="C:\Documents and Settings\Д\Рабочий стол\ш\раб\дм\getImage (1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6193" y="5445143"/>
              <a:ext cx="1824177" cy="13685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Picture 4" descr="C:\Documents and Settings\Д\Рабочий стол\ш\раб\дм\getImage (9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636" y="3933753"/>
              <a:ext cx="1536817" cy="1151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Picture 2" descr="C:\Documents and Settings\Д\Рабочий стол\ш\раб\проект Д.М\getImage (2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441" y="5373702"/>
              <a:ext cx="1800362" cy="13494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Picture 2" descr="C:\Documents and Settings\Д\Рабочий стол\ш\раб\дм\getImage (27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4305" y="5300672"/>
              <a:ext cx="1800362" cy="13494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1170</Words>
  <Application>Microsoft Office PowerPoint</Application>
  <PresentationFormat>Экран (4:3)</PresentationFormat>
  <Paragraphs>246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Творческий проект «День матери»</vt:lpstr>
      <vt:lpstr>Слайд 2</vt:lpstr>
      <vt:lpstr>Задачи: </vt:lpstr>
      <vt:lpstr> Используемые технологии </vt:lpstr>
      <vt:lpstr>Организационный блок</vt:lpstr>
      <vt:lpstr>Содержательный блок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Информационные источники:</vt:lpstr>
      <vt:lpstr>Авторы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Космос</dc:title>
  <cp:lastModifiedBy>Д Д</cp:lastModifiedBy>
  <cp:revision>68</cp:revision>
  <dcterms:modified xsi:type="dcterms:W3CDTF">2015-09-10T16:19:45Z</dcterms:modified>
</cp:coreProperties>
</file>