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71" r:id="rId9"/>
    <p:sldId id="262" r:id="rId10"/>
    <p:sldId id="263" r:id="rId11"/>
    <p:sldId id="265" r:id="rId12"/>
    <p:sldId id="264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71" autoAdjust="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ноябрь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1младшая гр.</c:v>
                </c:pt>
                <c:pt idx="1">
                  <c:v>2 младшая гр.</c:v>
                </c:pt>
                <c:pt idx="2">
                  <c:v>средняя гр.</c:v>
                </c:pt>
                <c:pt idx="3">
                  <c:v>средний % по д.саду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7</c:v>
                </c:pt>
                <c:pt idx="2">
                  <c:v>10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январь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1младшая гр.</c:v>
                </c:pt>
                <c:pt idx="1">
                  <c:v>2 младшая гр.</c:v>
                </c:pt>
                <c:pt idx="2">
                  <c:v>средняя гр.</c:v>
                </c:pt>
                <c:pt idx="3">
                  <c:v>средний % по д.саду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</c:v>
                </c:pt>
                <c:pt idx="1">
                  <c:v>8</c:v>
                </c:pt>
                <c:pt idx="2">
                  <c:v>13</c:v>
                </c:pt>
                <c:pt idx="3">
                  <c:v>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1младшая гр.</c:v>
                </c:pt>
                <c:pt idx="1">
                  <c:v>2 младшая гр.</c:v>
                </c:pt>
                <c:pt idx="2">
                  <c:v>средняя гр.</c:v>
                </c:pt>
                <c:pt idx="3">
                  <c:v>средний % по д.саду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114304"/>
        <c:axId val="86115840"/>
      </c:barChart>
      <c:catAx>
        <c:axId val="86114304"/>
        <c:scaling>
          <c:orientation val="minMax"/>
        </c:scaling>
        <c:delete val="0"/>
        <c:axPos val="b"/>
        <c:majorTickMark val="out"/>
        <c:minorTickMark val="none"/>
        <c:tickLblPos val="nextTo"/>
        <c:crossAx val="86115840"/>
        <c:crosses val="autoZero"/>
        <c:auto val="1"/>
        <c:lblAlgn val="ctr"/>
        <c:lblOffset val="100"/>
        <c:noMultiLvlLbl val="0"/>
      </c:catAx>
      <c:valAx>
        <c:axId val="86115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114304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789B3-5F5F-4E27-B5F0-AEBE35070331}" type="datetimeFigureOut">
              <a:rPr lang="ru-RU" smtClean="0"/>
              <a:t>10.09.2015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58FE2-EAB2-42C9-B1AB-F7C2A2EEF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290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58FE2-EAB2-42C9-B1AB-F7C2A2EEF7B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42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AF4B-58E1-4150-8A0B-96A5A81BA6E0}" type="datetimeFigureOut">
              <a:rPr lang="ru-RU" smtClean="0"/>
              <a:t>10.09.2015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A88E-643A-41D3-9495-31BD1E408B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AF4B-58E1-4150-8A0B-96A5A81BA6E0}" type="datetimeFigureOut">
              <a:rPr lang="ru-RU" smtClean="0"/>
              <a:t>10.09.2015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A88E-643A-41D3-9495-31BD1E408B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AF4B-58E1-4150-8A0B-96A5A81BA6E0}" type="datetimeFigureOut">
              <a:rPr lang="ru-RU" smtClean="0"/>
              <a:t>10.09.2015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A88E-643A-41D3-9495-31BD1E408B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AF4B-58E1-4150-8A0B-96A5A81BA6E0}" type="datetimeFigureOut">
              <a:rPr lang="ru-RU" smtClean="0"/>
              <a:t>10.09.2015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A88E-643A-41D3-9495-31BD1E408B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AF4B-58E1-4150-8A0B-96A5A81BA6E0}" type="datetimeFigureOut">
              <a:rPr lang="ru-RU" smtClean="0"/>
              <a:t>10.09.2015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A88E-643A-41D3-9495-31BD1E408B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AF4B-58E1-4150-8A0B-96A5A81BA6E0}" type="datetimeFigureOut">
              <a:rPr lang="ru-RU" smtClean="0"/>
              <a:t>10.09.2015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A88E-643A-41D3-9495-31BD1E408B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AF4B-58E1-4150-8A0B-96A5A81BA6E0}" type="datetimeFigureOut">
              <a:rPr lang="ru-RU" smtClean="0"/>
              <a:t>10.09.2015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A88E-643A-41D3-9495-31BD1E408B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AF4B-58E1-4150-8A0B-96A5A81BA6E0}" type="datetimeFigureOut">
              <a:rPr lang="ru-RU" smtClean="0"/>
              <a:t>10.09.2015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A88E-643A-41D3-9495-31BD1E408B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AF4B-58E1-4150-8A0B-96A5A81BA6E0}" type="datetimeFigureOut">
              <a:rPr lang="ru-RU" smtClean="0"/>
              <a:t>10.09.2015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A88E-643A-41D3-9495-31BD1E408B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AF4B-58E1-4150-8A0B-96A5A81BA6E0}" type="datetimeFigureOut">
              <a:rPr lang="ru-RU" smtClean="0"/>
              <a:t>10.09.2015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84A88E-643A-41D3-9495-31BD1E408B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AF4B-58E1-4150-8A0B-96A5A81BA6E0}" type="datetimeFigureOut">
              <a:rPr lang="ru-RU" smtClean="0"/>
              <a:t>10.09.2015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A88E-643A-41D3-9495-31BD1E408B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585AF4B-58E1-4150-8A0B-96A5A81BA6E0}" type="datetimeFigureOut">
              <a:rPr lang="ru-RU" smtClean="0"/>
              <a:t>10.09.2015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984A88E-643A-41D3-9495-31BD1E408B8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074575">
            <a:off x="723427" y="1705143"/>
            <a:ext cx="6547960" cy="1349272"/>
          </a:xfrm>
        </p:spPr>
        <p:txBody>
          <a:bodyPr/>
          <a:lstStyle/>
          <a:p>
            <a:pPr algn="ctr"/>
            <a:r>
              <a:rPr lang="ru-RU" dirty="0" smtClean="0"/>
              <a:t>Внедрение технологии </a:t>
            </a:r>
            <a:r>
              <a:rPr lang="ru-RU" dirty="0" err="1" smtClean="0"/>
              <a:t>триз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в работу </a:t>
            </a:r>
            <a:r>
              <a:rPr lang="ru-RU" dirty="0" err="1" smtClean="0"/>
              <a:t>доу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5589240"/>
            <a:ext cx="7159203" cy="93610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СОСТАВИЛА СТАРШИЙ ВОСПИТАТЕЛЬ 1 КАТЕГОРИИ ХАРИНА А.Ю.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№72»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3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76672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 морфологической таблицы  дети  создают новые игрушки </a:t>
            </a:r>
          </a:p>
        </p:txBody>
      </p:sp>
      <p:pic>
        <p:nvPicPr>
          <p:cNvPr id="5" name="Рисунок 4" descr="H:\Новая папка\SAM_8827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4000500" cy="300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:\Новая папка\SAM_8831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112" y="1585060"/>
            <a:ext cx="2506464" cy="1603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:\Новая папка\SAM_8834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73246" y="3861048"/>
            <a:ext cx="3808264" cy="27098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254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:\триз фото\DSCN3633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094" y="2564904"/>
            <a:ext cx="2853110" cy="1942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:\триз фото\DSCN3636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1700808"/>
            <a:ext cx="3789214" cy="2518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:\триз фото\DSCN3639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67204" y="4507428"/>
            <a:ext cx="3237850" cy="20881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755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2656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Знакомимся с алгоритмом игры «Да-нет - ка»</a:t>
            </a:r>
          </a:p>
        </p:txBody>
      </p:sp>
      <p:pic>
        <p:nvPicPr>
          <p:cNvPr id="5" name="Рисунок 4" descr="H:\триз фото\DSCN3388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2708920"/>
            <a:ext cx="2808312" cy="196039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:\триз фото\DSCN3398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855876"/>
            <a:ext cx="2458462" cy="1628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:\триз фото\DSCN3400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864692"/>
            <a:ext cx="2769736" cy="18442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:\триз фото\DSCN3404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3490022" y="3005941"/>
            <a:ext cx="2379979" cy="2073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:\триз фото\DSCN3406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5959502" y="3494747"/>
            <a:ext cx="2651207" cy="19698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051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6672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проводилась на основе знаний и умений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наблюдениям за детьми  в общении со сверстниками и взрослыми, по умению детей рассуждать, делать умозаключения, выводы, сравнения, по развитию логического мышления.</a:t>
            </a:r>
          </a:p>
        </p:txBody>
      </p:sp>
    </p:spTree>
    <p:extLst>
      <p:ext uri="{BB962C8B-B14F-4D97-AF65-F5344CB8AC3E}">
        <p14:creationId xmlns:p14="http://schemas.microsoft.com/office/powerpoint/2010/main" val="289198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386838"/>
              </p:ext>
            </p:extLst>
          </p:nvPr>
        </p:nvGraphicFramePr>
        <p:xfrm>
          <a:off x="827584" y="476672"/>
          <a:ext cx="7776864" cy="23042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828010"/>
                <a:gridCol w="1346919"/>
                <a:gridCol w="1028001"/>
                <a:gridCol w="103835"/>
                <a:gridCol w="1099249"/>
                <a:gridCol w="1185425"/>
                <a:gridCol w="1185425"/>
              </a:tblGrid>
              <a:tr h="6107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Возрастная группа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групп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Общее количество детей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Процент усвоения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8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ноябрь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январь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ноябрь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январь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06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I</a:t>
                      </a:r>
                      <a:r>
                        <a:rPr lang="ru-RU" sz="1400">
                          <a:effectLst/>
                        </a:rPr>
                        <a:t> младшая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6%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11%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06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II</a:t>
                      </a:r>
                      <a:r>
                        <a:rPr lang="ru-RU" sz="1400">
                          <a:effectLst/>
                        </a:rPr>
                        <a:t> младшая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8%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06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средняя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13%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06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66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8%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11%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837723526"/>
              </p:ext>
            </p:extLst>
          </p:nvPr>
        </p:nvGraphicFramePr>
        <p:xfrm>
          <a:off x="1691680" y="3284984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110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92696"/>
            <a:ext cx="79208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Полученные результаты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подтверждают  важность использования  технологии ТРИЗ с дошкольниками. Методы данной технологии позволили успешно решить задачи интеллектуального развития дошкольников</a:t>
            </a:r>
          </a:p>
        </p:txBody>
      </p:sp>
    </p:spTree>
    <p:extLst>
      <p:ext uri="{BB962C8B-B14F-4D97-AF65-F5344CB8AC3E}">
        <p14:creationId xmlns:p14="http://schemas.microsoft.com/office/powerpoint/2010/main" val="59153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204864"/>
            <a:ext cx="7565464" cy="1263040"/>
          </a:xfrm>
        </p:spPr>
        <p:txBody>
          <a:bodyPr/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48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3226370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/>
                <a:latin typeface="Times New Roman"/>
                <a:ea typeface="Times New Roman"/>
              </a:rPr>
              <a:t>Цель  :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Создать модель методического сопровождения педагогов ДОУ по внедрению технологии ТРИЗ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72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0993430"/>
              </p:ext>
            </p:extLst>
          </p:nvPr>
        </p:nvGraphicFramePr>
        <p:xfrm>
          <a:off x="395536" y="548680"/>
          <a:ext cx="8291264" cy="4664601"/>
        </p:xfrm>
        <a:graphic>
          <a:graphicData uri="http://schemas.openxmlformats.org/drawingml/2006/table">
            <a:tbl>
              <a:tblPr firstRow="1" firstCol="1" bandRow="1"/>
              <a:tblGrid>
                <a:gridCol w="8291264"/>
              </a:tblGrid>
              <a:tr h="548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52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 Обучить педагогов методам и приемам ТРИЗ 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 Помочь педагогам внедрить технологию ТРИЗ в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ОБРАЗОВАТЕЛЬНЫЙ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процесс; </a:t>
                      </a:r>
                      <a:endParaRPr lang="ru-RU" sz="2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Способствовать раскрытию творческого потенциала через использование ТРИЗ; 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 Мотивировать на самостоятельный поиск и использование инновационных технологий в образовательном  процессе.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92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1"/>
          <p:cNvSpPr>
            <a:spLocks noChangeArrowheads="1"/>
          </p:cNvSpPr>
          <p:nvPr/>
        </p:nvSpPr>
        <p:spPr bwMode="auto">
          <a:xfrm>
            <a:off x="1835150" y="908050"/>
            <a:ext cx="4648200" cy="110490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Руководитель проекта по внедрению технологии ТРИЗ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2"/>
          <p:cNvSpPr>
            <a:spLocks noChangeArrowheads="1"/>
          </p:cNvSpPr>
          <p:nvPr/>
        </p:nvSpPr>
        <p:spPr bwMode="auto">
          <a:xfrm>
            <a:off x="373319" y="2161919"/>
            <a:ext cx="2533650" cy="1133475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Творческая группа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4"/>
          <p:cNvSpPr>
            <a:spLocks noChangeArrowheads="1"/>
          </p:cNvSpPr>
          <p:nvPr/>
        </p:nvSpPr>
        <p:spPr bwMode="auto">
          <a:xfrm>
            <a:off x="5267325" y="2202938"/>
            <a:ext cx="2895600" cy="1247775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Педагоги участвующие в проекте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5"/>
          <p:cNvSpPr>
            <a:spLocks noChangeArrowheads="1"/>
          </p:cNvSpPr>
          <p:nvPr/>
        </p:nvSpPr>
        <p:spPr bwMode="auto">
          <a:xfrm>
            <a:off x="7348537" y="3979156"/>
            <a:ext cx="1628775" cy="914400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Принимают участие в семинарах </a:t>
            </a:r>
            <a:r>
              <a:rPr kumimoji="0" lang="ru-RU" alt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практи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6"/>
          <p:cNvSpPr>
            <a:spLocks noChangeArrowheads="1"/>
          </p:cNvSpPr>
          <p:nvPr/>
        </p:nvSpPr>
        <p:spPr bwMode="auto">
          <a:xfrm>
            <a:off x="4381500" y="4340911"/>
            <a:ext cx="1771650" cy="914400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Принимают участие в заседаниях 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творческой мастерской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вал 7"/>
          <p:cNvSpPr>
            <a:spLocks noChangeArrowheads="1"/>
          </p:cNvSpPr>
          <p:nvPr/>
        </p:nvSpPr>
        <p:spPr bwMode="auto">
          <a:xfrm>
            <a:off x="5610225" y="5301382"/>
            <a:ext cx="2390775" cy="1304925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Проводят игры ,НОД с использованием ТРИЗ. используя материалы  семинаров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вал 3"/>
          <p:cNvSpPr>
            <a:spLocks noChangeArrowheads="1"/>
          </p:cNvSpPr>
          <p:nvPr/>
        </p:nvSpPr>
        <p:spPr bwMode="auto">
          <a:xfrm>
            <a:off x="415925" y="4221088"/>
            <a:ext cx="2047875" cy="914400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Разработала проведение мониторинга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924425" y="1990827"/>
            <a:ext cx="685800" cy="476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2333318" y="1983863"/>
            <a:ext cx="590550" cy="219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7524328" y="3348826"/>
            <a:ext cx="428625" cy="619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5668962" y="3464611"/>
            <a:ext cx="66675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6720348" y="3435227"/>
            <a:ext cx="47626" cy="186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582739" y="3188386"/>
            <a:ext cx="0" cy="1032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1059390" y="61799"/>
            <a:ext cx="7330020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Содержание методического сопровождения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61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568952" cy="5832648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Актуальность технологии: Целью данной технологии является, с одной стороны, формирование у детей таких качеств мышления, как гибкость, подвижность, системность, диалектичность, с другой - поисковой активности, стремления к новизне, склонности к творческому воображению. Ведь именно наши психологические качества определяют легкость и быстроту усвоения информации, понятий, принципов и т.п. Младшие дошкольники почти не имеют психологических барьеров, а вот у старших дошкольников они уже наблюдаются. А ТРИЗ позволяет их снять, «убрать» боязнь перед новым, неизвестным, сформировать у детей представление о жизненных и учебных проблемах не как о непреодолимых препятствиях, а как об очередных задачах, требующих решения. Данный опыт поможет педагогам  с младшего дошкольного возраста развивать у детей нестандартное мышление</a:t>
            </a:r>
            <a:r>
              <a:rPr lang="ru-RU" sz="2000" b="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000" b="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9712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548680"/>
            <a:ext cx="7776864" cy="3529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Что развивает в детях теория ТРИЗ? Конечно же, память, воображение, фантазию и самое главное – творческую личность. Тех, кто умнее всегда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присекали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но тем не менее жизнь диктует нам создание чего-то нового. В человеке борются два противоречия. ТРИЗ поможет детям научится анализировать, решать разные проблемы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6712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620688"/>
            <a:ext cx="79208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посетили  семинары, семинары-практикумы. прошли стажировку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г.Ульяновске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по технологии ТРИЗ, приняли участие в  заседании творческой мастерской.</a:t>
            </a:r>
          </a:p>
        </p:txBody>
      </p:sp>
    </p:spTree>
    <p:extLst>
      <p:ext uri="{BB962C8B-B14F-4D97-AF65-F5344CB8AC3E}">
        <p14:creationId xmlns:p14="http://schemas.microsoft.com/office/powerpoint/2010/main" val="231334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260649"/>
            <a:ext cx="79208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 по работе в педагогической деятельности с использованием технологии ТРИЗ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С. И. Занятия по ТРИЗ в детском саду: пособие для педагогов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дошк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уреждений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 – е изд. – Минск: ИВЦ Минфина, 2007. – 112с. 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Измайлова Е. И. Учимся думать и запоминать: Методическое пособие по развитию мышления и речи старших дошкольников. – М. : АРКТИ, 20911-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Журналы «Дошкольное воспитание» с перечнем литературы и применением ТРИЗ: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8 (1988 г.) 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5, 6 (1989 г.) 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1, 2, 3, 5 (1990г.) 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4 (1993г.) 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 (1994 г.) 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5 (1996 г.) 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11 (1997 г.) 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5, 9 (1998 г.) 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Сидорчук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Т.А.,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Лелюх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С.В. - Составление детьми творческих рассказов по сюжетной картине 5.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Сидорчук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Т.А.,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Лелюх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С.В.Обучение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дошкольников составлению логических рассказов по серии картинок (Технология ТРИЗ)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Сидорчук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Т.А.,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Лелюх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С.В. Методика формирования у дошкольников классификационных навыков 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4885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548680"/>
            <a:ext cx="79928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средней группы изготовили пособие по ТРИЗ</a:t>
            </a:r>
          </a:p>
        </p:txBody>
      </p:sp>
      <p:pic>
        <p:nvPicPr>
          <p:cNvPr id="5" name="Рисунок 4" descr="H:\триз фото\DSCN3642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31419" y="2204864"/>
            <a:ext cx="5705475" cy="4095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2098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109</TotalTime>
  <Words>414</Words>
  <Application>Microsoft Office PowerPoint</Application>
  <PresentationFormat>Экран (4:3)</PresentationFormat>
  <Paragraphs>64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Углы</vt:lpstr>
      <vt:lpstr>Внедрение технологии триз  в работу доу </vt:lpstr>
      <vt:lpstr>Цель  : Создать модель методического сопровождения педагогов ДОУ по внедрению технологии ТРИЗ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Алефтина</dc:creator>
  <cp:lastModifiedBy>MDOU72_2</cp:lastModifiedBy>
  <cp:revision>7</cp:revision>
  <dcterms:created xsi:type="dcterms:W3CDTF">2015-02-23T13:02:07Z</dcterms:created>
  <dcterms:modified xsi:type="dcterms:W3CDTF">2015-09-10T11:26:05Z</dcterms:modified>
</cp:coreProperties>
</file>