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9" r:id="rId6"/>
    <p:sldId id="260" r:id="rId7"/>
    <p:sldId id="261" r:id="rId8"/>
    <p:sldId id="262" r:id="rId9"/>
    <p:sldId id="263" r:id="rId10"/>
    <p:sldId id="266" r:id="rId11"/>
    <p:sldId id="265" r:id="rId12"/>
    <p:sldId id="264" r:id="rId13"/>
    <p:sldId id="267" r:id="rId14"/>
    <p:sldId id="268"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27.10.2011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27.10.2011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EW\Desktop\Мои документы\ЗАСТАВКИ\ЗАСТАВКИ 2008\фон\322.jpg"/>
          <p:cNvPicPr>
            <a:picLocks noChangeAspect="1" noChangeArrowheads="1"/>
          </p:cNvPicPr>
          <p:nvPr/>
        </p:nvPicPr>
        <p:blipFill>
          <a:blip r:embed="rId2" cstate="print"/>
          <a:srcRect/>
          <a:stretch>
            <a:fillRect/>
          </a:stretch>
        </p:blipFill>
        <p:spPr bwMode="auto">
          <a:xfrm>
            <a:off x="0" y="0"/>
            <a:ext cx="9127754" cy="6858000"/>
          </a:xfrm>
          <a:prstGeom prst="rect">
            <a:avLst/>
          </a:prstGeom>
          <a:noFill/>
        </p:spPr>
      </p:pic>
      <p:pic>
        <p:nvPicPr>
          <p:cNvPr id="1027" name="Picture 3" descr="C:\Users\NEW\Desktop\Мои документы\ЗАСТАВКИ\ЗАСТАВКИ 2007\заставки 3\анимашки\3.gif"/>
          <p:cNvPicPr>
            <a:picLocks noChangeAspect="1" noChangeArrowheads="1" noCrop="1"/>
          </p:cNvPicPr>
          <p:nvPr/>
        </p:nvPicPr>
        <p:blipFill>
          <a:blip r:embed="rId3" cstate="print"/>
          <a:srcRect/>
          <a:stretch>
            <a:fillRect/>
          </a:stretch>
        </p:blipFill>
        <p:spPr bwMode="auto">
          <a:xfrm>
            <a:off x="1979712" y="768939"/>
            <a:ext cx="5688632" cy="508630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NEW\Desktop\Мои документы\ЗАСТАВКИ\ЗАСТАВКИ 2008\фон\322.jpg"/>
          <p:cNvPicPr>
            <a:picLocks noChangeAspect="1" noChangeArrowheads="1"/>
          </p:cNvPicPr>
          <p:nvPr/>
        </p:nvPicPr>
        <p:blipFill>
          <a:blip r:embed="rId2" cstate="print"/>
          <a:srcRect/>
          <a:stretch>
            <a:fillRect/>
          </a:stretch>
        </p:blipFill>
        <p:spPr bwMode="auto">
          <a:xfrm>
            <a:off x="0" y="0"/>
            <a:ext cx="9144000" cy="6857999"/>
          </a:xfrm>
          <a:prstGeom prst="rect">
            <a:avLst/>
          </a:prstGeom>
          <a:noFill/>
        </p:spPr>
      </p:pic>
      <p:graphicFrame>
        <p:nvGraphicFramePr>
          <p:cNvPr id="3" name="Таблица 2"/>
          <p:cNvGraphicFramePr>
            <a:graphicFrameLocks noGrp="1"/>
          </p:cNvGraphicFramePr>
          <p:nvPr/>
        </p:nvGraphicFramePr>
        <p:xfrm>
          <a:off x="1259632" y="1772817"/>
          <a:ext cx="6552727" cy="2520279"/>
        </p:xfrm>
        <a:graphic>
          <a:graphicData uri="http://schemas.openxmlformats.org/drawingml/2006/table">
            <a:tbl>
              <a:tblPr/>
              <a:tblGrid>
                <a:gridCol w="2184014"/>
                <a:gridCol w="2184014"/>
                <a:gridCol w="2184699"/>
              </a:tblGrid>
              <a:tr h="840093">
                <a:tc>
                  <a:txBody>
                    <a:bodyPr/>
                    <a:lstStyle/>
                    <a:p>
                      <a:pPr>
                        <a:lnSpc>
                          <a:spcPct val="115000"/>
                        </a:lnSpc>
                        <a:spcAft>
                          <a:spcPts val="0"/>
                        </a:spcAft>
                      </a:pPr>
                      <a:r>
                        <a:rPr lang="ru-RU" sz="2000" dirty="0">
                          <a:solidFill>
                            <a:schemeClr val="accent1">
                              <a:lumMod val="50000"/>
                            </a:schemeClr>
                          </a:solidFill>
                          <a:latin typeface="Times New Roman"/>
                          <a:ea typeface="Calibri"/>
                          <a:cs typeface="Times New Roman"/>
                        </a:rPr>
                        <a:t>Группы детей</a:t>
                      </a:r>
                      <a:endParaRPr lang="ru-RU" sz="20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9580" algn="ctr">
                        <a:lnSpc>
                          <a:spcPct val="115000"/>
                        </a:lnSpc>
                        <a:spcAft>
                          <a:spcPts val="0"/>
                        </a:spcAft>
                      </a:pPr>
                      <a:r>
                        <a:rPr lang="ru-RU" sz="2000">
                          <a:solidFill>
                            <a:schemeClr val="accent1">
                              <a:lumMod val="50000"/>
                            </a:schemeClr>
                          </a:solidFill>
                          <a:latin typeface="Times New Roman"/>
                          <a:ea typeface="Calibri"/>
                          <a:cs typeface="Times New Roman"/>
                        </a:rPr>
                        <a:t>Да</a:t>
                      </a:r>
                      <a:endParaRPr lang="ru-RU" sz="20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a:solidFill>
                            <a:schemeClr val="accent1">
                              <a:lumMod val="50000"/>
                            </a:schemeClr>
                          </a:solidFill>
                          <a:latin typeface="Times New Roman"/>
                          <a:ea typeface="Calibri"/>
                          <a:cs typeface="Times New Roman"/>
                        </a:rPr>
                        <a:t>Нет </a:t>
                      </a:r>
                      <a:endParaRPr lang="ru-RU" sz="20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0093">
                <a:tc>
                  <a:txBody>
                    <a:bodyPr/>
                    <a:lstStyle/>
                    <a:p>
                      <a:pPr>
                        <a:lnSpc>
                          <a:spcPct val="115000"/>
                        </a:lnSpc>
                        <a:spcAft>
                          <a:spcPts val="0"/>
                        </a:spcAft>
                      </a:pPr>
                      <a:r>
                        <a:rPr lang="ru-RU" sz="2000">
                          <a:solidFill>
                            <a:schemeClr val="accent1">
                              <a:lumMod val="50000"/>
                            </a:schemeClr>
                          </a:solidFill>
                          <a:latin typeface="Times New Roman"/>
                          <a:ea typeface="Calibri"/>
                          <a:cs typeface="Times New Roman"/>
                        </a:rPr>
                        <a:t>Мальчики</a:t>
                      </a:r>
                      <a:endParaRPr lang="ru-RU" sz="20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dirty="0">
                          <a:solidFill>
                            <a:schemeClr val="accent1">
                              <a:lumMod val="50000"/>
                            </a:schemeClr>
                          </a:solidFill>
                          <a:latin typeface="Times New Roman"/>
                          <a:ea typeface="Calibri"/>
                          <a:cs typeface="Times New Roman"/>
                        </a:rPr>
                        <a:t>32%</a:t>
                      </a:r>
                      <a:endParaRPr lang="ru-RU" sz="20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a:solidFill>
                            <a:schemeClr val="accent1">
                              <a:lumMod val="50000"/>
                            </a:schemeClr>
                          </a:solidFill>
                          <a:latin typeface="Times New Roman"/>
                          <a:ea typeface="Calibri"/>
                          <a:cs typeface="Times New Roman"/>
                        </a:rPr>
                        <a:t>68%</a:t>
                      </a:r>
                      <a:endParaRPr lang="ru-RU" sz="20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0093">
                <a:tc>
                  <a:txBody>
                    <a:bodyPr/>
                    <a:lstStyle/>
                    <a:p>
                      <a:pPr>
                        <a:lnSpc>
                          <a:spcPct val="115000"/>
                        </a:lnSpc>
                        <a:spcAft>
                          <a:spcPts val="0"/>
                        </a:spcAft>
                      </a:pPr>
                      <a:r>
                        <a:rPr lang="ru-RU" sz="2000">
                          <a:solidFill>
                            <a:schemeClr val="accent1">
                              <a:lumMod val="50000"/>
                            </a:schemeClr>
                          </a:solidFill>
                          <a:latin typeface="Times New Roman"/>
                          <a:ea typeface="Calibri"/>
                          <a:cs typeface="Times New Roman"/>
                        </a:rPr>
                        <a:t>Девочки</a:t>
                      </a:r>
                      <a:endParaRPr lang="ru-RU" sz="20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dirty="0">
                          <a:solidFill>
                            <a:schemeClr val="accent1">
                              <a:lumMod val="50000"/>
                            </a:schemeClr>
                          </a:solidFill>
                          <a:latin typeface="Times New Roman"/>
                          <a:ea typeface="Calibri"/>
                          <a:cs typeface="Times New Roman"/>
                        </a:rPr>
                        <a:t>43%</a:t>
                      </a:r>
                      <a:endParaRPr lang="ru-RU" sz="20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dirty="0">
                          <a:solidFill>
                            <a:schemeClr val="accent1">
                              <a:lumMod val="50000"/>
                            </a:schemeClr>
                          </a:solidFill>
                          <a:latin typeface="Times New Roman"/>
                          <a:ea typeface="Calibri"/>
                          <a:cs typeface="Times New Roman"/>
                        </a:rPr>
                        <a:t>57%</a:t>
                      </a:r>
                      <a:endParaRPr lang="ru-RU" sz="20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1505" name="Rectangle 1"/>
          <p:cNvSpPr>
            <a:spLocks noChangeArrowheads="1"/>
          </p:cNvSpPr>
          <p:nvPr/>
        </p:nvSpPr>
        <p:spPr bwMode="auto">
          <a:xfrm>
            <a:off x="1518632" y="453269"/>
            <a:ext cx="6106736"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4800" b="1" i="1"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Ответ на 3 вопрос. </a:t>
            </a:r>
            <a:endParaRPr kumimoji="0" lang="ru-RU" sz="4800" b="1" i="1"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NEW\Desktop\Мои документы\ЗАСТАВКИ\ЗАСТАВКИ 2008\фон\322.jpg"/>
          <p:cNvPicPr>
            <a:picLocks noChangeAspect="1" noChangeArrowheads="1"/>
          </p:cNvPicPr>
          <p:nvPr/>
        </p:nvPicPr>
        <p:blipFill>
          <a:blip r:embed="rId2" cstate="print"/>
          <a:srcRect/>
          <a:stretch>
            <a:fillRect/>
          </a:stretch>
        </p:blipFill>
        <p:spPr bwMode="auto">
          <a:xfrm>
            <a:off x="0" y="0"/>
            <a:ext cx="9144000" cy="6857999"/>
          </a:xfrm>
          <a:prstGeom prst="rect">
            <a:avLst/>
          </a:prstGeom>
          <a:noFill/>
        </p:spPr>
      </p:pic>
      <p:graphicFrame>
        <p:nvGraphicFramePr>
          <p:cNvPr id="6" name="Таблица 5"/>
          <p:cNvGraphicFramePr>
            <a:graphicFrameLocks noGrp="1"/>
          </p:cNvGraphicFramePr>
          <p:nvPr/>
        </p:nvGraphicFramePr>
        <p:xfrm>
          <a:off x="539551" y="1916831"/>
          <a:ext cx="8136904" cy="2808310"/>
        </p:xfrm>
        <a:graphic>
          <a:graphicData uri="http://schemas.openxmlformats.org/drawingml/2006/table">
            <a:tbl>
              <a:tblPr/>
              <a:tblGrid>
                <a:gridCol w="1162172"/>
                <a:gridCol w="1162172"/>
                <a:gridCol w="1162172"/>
                <a:gridCol w="1162172"/>
                <a:gridCol w="1162172"/>
                <a:gridCol w="1163022"/>
                <a:gridCol w="1163022"/>
              </a:tblGrid>
              <a:tr h="1684986">
                <a:tc>
                  <a:txBody>
                    <a:bodyPr/>
                    <a:lstStyle/>
                    <a:p>
                      <a:pPr>
                        <a:lnSpc>
                          <a:spcPct val="115000"/>
                        </a:lnSpc>
                        <a:spcAft>
                          <a:spcPts val="0"/>
                        </a:spcAft>
                      </a:pPr>
                      <a:r>
                        <a:rPr lang="ru-RU" sz="1800" dirty="0">
                          <a:solidFill>
                            <a:schemeClr val="accent1">
                              <a:lumMod val="50000"/>
                            </a:schemeClr>
                          </a:solidFill>
                          <a:latin typeface="Times New Roman"/>
                          <a:ea typeface="Calibri"/>
                          <a:cs typeface="Times New Roman"/>
                        </a:rPr>
                        <a:t>Группы детей</a:t>
                      </a:r>
                      <a:endParaRPr lang="ru-RU" sz="18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dirty="0">
                          <a:solidFill>
                            <a:schemeClr val="accent1">
                              <a:lumMod val="50000"/>
                            </a:schemeClr>
                          </a:solidFill>
                          <a:latin typeface="Times New Roman"/>
                          <a:ea typeface="Calibri"/>
                          <a:cs typeface="Times New Roman"/>
                        </a:rPr>
                        <a:t>боевики</a:t>
                      </a:r>
                      <a:endParaRPr lang="ru-RU" sz="18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dirty="0">
                          <a:solidFill>
                            <a:schemeClr val="accent1">
                              <a:lumMod val="50000"/>
                            </a:schemeClr>
                          </a:solidFill>
                          <a:latin typeface="Times New Roman"/>
                          <a:ea typeface="Calibri"/>
                          <a:cs typeface="Times New Roman"/>
                        </a:rPr>
                        <a:t>ужасы</a:t>
                      </a:r>
                      <a:endParaRPr lang="ru-RU" sz="18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dirty="0">
                          <a:solidFill>
                            <a:schemeClr val="accent1">
                              <a:lumMod val="50000"/>
                            </a:schemeClr>
                          </a:solidFill>
                          <a:latin typeface="Times New Roman"/>
                          <a:ea typeface="Calibri"/>
                          <a:cs typeface="Times New Roman"/>
                        </a:rPr>
                        <a:t>шоу</a:t>
                      </a:r>
                      <a:endParaRPr lang="ru-RU" sz="18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dirty="0">
                          <a:solidFill>
                            <a:schemeClr val="accent1">
                              <a:lumMod val="50000"/>
                            </a:schemeClr>
                          </a:solidFill>
                          <a:latin typeface="Times New Roman"/>
                          <a:ea typeface="Calibri"/>
                          <a:cs typeface="Times New Roman"/>
                        </a:rPr>
                        <a:t>сказки</a:t>
                      </a:r>
                      <a:endParaRPr lang="ru-RU" sz="18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dirty="0">
                          <a:solidFill>
                            <a:schemeClr val="accent1">
                              <a:lumMod val="50000"/>
                            </a:schemeClr>
                          </a:solidFill>
                          <a:latin typeface="Times New Roman"/>
                          <a:ea typeface="Calibri"/>
                          <a:cs typeface="Times New Roman"/>
                        </a:rPr>
                        <a:t>исторические фильмы</a:t>
                      </a:r>
                      <a:endParaRPr lang="ru-RU" sz="18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a:solidFill>
                            <a:schemeClr val="accent1">
                              <a:lumMod val="50000"/>
                            </a:schemeClr>
                          </a:solidFill>
                          <a:latin typeface="Times New Roman"/>
                          <a:ea typeface="Calibri"/>
                          <a:cs typeface="Times New Roman"/>
                        </a:rPr>
                        <a:t>другое</a:t>
                      </a:r>
                      <a:endParaRPr lang="ru-RU" sz="18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1662">
                <a:tc>
                  <a:txBody>
                    <a:bodyPr/>
                    <a:lstStyle/>
                    <a:p>
                      <a:pPr>
                        <a:lnSpc>
                          <a:spcPct val="115000"/>
                        </a:lnSpc>
                        <a:spcAft>
                          <a:spcPts val="0"/>
                        </a:spcAft>
                      </a:pPr>
                      <a:r>
                        <a:rPr lang="ru-RU" sz="1800">
                          <a:solidFill>
                            <a:schemeClr val="accent1">
                              <a:lumMod val="50000"/>
                            </a:schemeClr>
                          </a:solidFill>
                          <a:latin typeface="Times New Roman"/>
                          <a:ea typeface="Calibri"/>
                          <a:cs typeface="Times New Roman"/>
                        </a:rPr>
                        <a:t>мальчики</a:t>
                      </a:r>
                      <a:endParaRPr lang="ru-RU" sz="18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solidFill>
                            <a:schemeClr val="accent1">
                              <a:lumMod val="50000"/>
                            </a:schemeClr>
                          </a:solidFill>
                          <a:latin typeface="Times New Roman"/>
                          <a:ea typeface="Calibri"/>
                          <a:cs typeface="Times New Roman"/>
                        </a:rPr>
                        <a:t>+</a:t>
                      </a:r>
                      <a:endParaRPr lang="ru-RU" sz="18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800">
                        <a:solidFill>
                          <a:schemeClr val="accent1">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800">
                        <a:solidFill>
                          <a:schemeClr val="accent1">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800">
                        <a:solidFill>
                          <a:schemeClr val="accent1">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800" dirty="0">
                        <a:solidFill>
                          <a:schemeClr val="accent1">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solidFill>
                            <a:schemeClr val="accent1">
                              <a:lumMod val="50000"/>
                            </a:schemeClr>
                          </a:solidFill>
                          <a:latin typeface="Times New Roman"/>
                          <a:ea typeface="Calibri"/>
                          <a:cs typeface="Times New Roman"/>
                        </a:rPr>
                        <a:t>+</a:t>
                      </a:r>
                      <a:endParaRPr lang="ru-RU" sz="18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1662">
                <a:tc>
                  <a:txBody>
                    <a:bodyPr/>
                    <a:lstStyle/>
                    <a:p>
                      <a:pPr algn="ctr">
                        <a:lnSpc>
                          <a:spcPct val="115000"/>
                        </a:lnSpc>
                        <a:spcAft>
                          <a:spcPts val="0"/>
                        </a:spcAft>
                      </a:pPr>
                      <a:r>
                        <a:rPr lang="ru-RU" sz="1800">
                          <a:solidFill>
                            <a:schemeClr val="accent1">
                              <a:lumMod val="50000"/>
                            </a:schemeClr>
                          </a:solidFill>
                          <a:latin typeface="Times New Roman"/>
                          <a:ea typeface="Calibri"/>
                          <a:cs typeface="Times New Roman"/>
                        </a:rPr>
                        <a:t>девочки</a:t>
                      </a:r>
                      <a:endParaRPr lang="ru-RU" sz="18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800">
                        <a:solidFill>
                          <a:schemeClr val="accent1">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800" dirty="0">
                        <a:solidFill>
                          <a:schemeClr val="accent1">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solidFill>
                            <a:schemeClr val="accent1">
                              <a:lumMod val="50000"/>
                            </a:schemeClr>
                          </a:solidFill>
                          <a:latin typeface="Times New Roman"/>
                          <a:ea typeface="Calibri"/>
                          <a:cs typeface="Times New Roman"/>
                        </a:rPr>
                        <a:t>+</a:t>
                      </a:r>
                      <a:endParaRPr lang="ru-RU" sz="18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solidFill>
                            <a:schemeClr val="accent1">
                              <a:lumMod val="50000"/>
                            </a:schemeClr>
                          </a:solidFill>
                          <a:latin typeface="Times New Roman"/>
                          <a:ea typeface="Calibri"/>
                          <a:cs typeface="Times New Roman"/>
                        </a:rPr>
                        <a:t>+</a:t>
                      </a:r>
                      <a:endParaRPr lang="ru-RU" sz="18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solidFill>
                            <a:schemeClr val="accent1">
                              <a:lumMod val="50000"/>
                            </a:schemeClr>
                          </a:solidFill>
                          <a:latin typeface="Times New Roman"/>
                          <a:ea typeface="Calibri"/>
                          <a:cs typeface="Times New Roman"/>
                        </a:rPr>
                        <a:t>+</a:t>
                      </a:r>
                      <a:endParaRPr lang="ru-RU" sz="18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solidFill>
                            <a:schemeClr val="accent1">
                              <a:lumMod val="50000"/>
                            </a:schemeClr>
                          </a:solidFill>
                          <a:latin typeface="Times New Roman"/>
                          <a:ea typeface="Calibri"/>
                          <a:cs typeface="Times New Roman"/>
                        </a:rPr>
                        <a:t>+</a:t>
                      </a:r>
                      <a:endParaRPr lang="ru-RU" sz="18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2530" name="Rectangle 2"/>
          <p:cNvSpPr>
            <a:spLocks noChangeArrowheads="1"/>
          </p:cNvSpPr>
          <p:nvPr/>
        </p:nvSpPr>
        <p:spPr bwMode="auto">
          <a:xfrm>
            <a:off x="1619672" y="165236"/>
            <a:ext cx="6192688"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4800" b="1" i="1"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Ответ на 4 вопрос. </a:t>
            </a:r>
            <a:endParaRPr kumimoji="0" lang="ru-RU" sz="4800" b="1" i="1"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NEW\Desktop\Мои документы\ЗАСТАВКИ\ЗАСТАВКИ 2008\фон\322.jpg"/>
          <p:cNvPicPr>
            <a:picLocks noChangeAspect="1" noChangeArrowheads="1"/>
          </p:cNvPicPr>
          <p:nvPr/>
        </p:nvPicPr>
        <p:blipFill>
          <a:blip r:embed="rId2" cstate="print"/>
          <a:srcRect/>
          <a:stretch>
            <a:fillRect/>
          </a:stretch>
        </p:blipFill>
        <p:spPr bwMode="auto">
          <a:xfrm>
            <a:off x="0" y="0"/>
            <a:ext cx="9144000" cy="6857999"/>
          </a:xfrm>
          <a:prstGeom prst="rect">
            <a:avLst/>
          </a:prstGeom>
          <a:noFill/>
        </p:spPr>
      </p:pic>
      <p:graphicFrame>
        <p:nvGraphicFramePr>
          <p:cNvPr id="3" name="Таблица 2"/>
          <p:cNvGraphicFramePr>
            <a:graphicFrameLocks noGrp="1"/>
          </p:cNvGraphicFramePr>
          <p:nvPr/>
        </p:nvGraphicFramePr>
        <p:xfrm>
          <a:off x="755575" y="1844824"/>
          <a:ext cx="7776864" cy="3312367"/>
        </p:xfrm>
        <a:graphic>
          <a:graphicData uri="http://schemas.openxmlformats.org/drawingml/2006/table">
            <a:tbl>
              <a:tblPr/>
              <a:tblGrid>
                <a:gridCol w="1110748"/>
                <a:gridCol w="1110748"/>
                <a:gridCol w="1110748"/>
                <a:gridCol w="1110748"/>
                <a:gridCol w="1110748"/>
                <a:gridCol w="1111562"/>
                <a:gridCol w="1111562"/>
              </a:tblGrid>
              <a:tr h="1987421">
                <a:tc>
                  <a:txBody>
                    <a:bodyPr/>
                    <a:lstStyle/>
                    <a:p>
                      <a:pPr>
                        <a:lnSpc>
                          <a:spcPct val="115000"/>
                        </a:lnSpc>
                        <a:spcAft>
                          <a:spcPts val="0"/>
                        </a:spcAft>
                      </a:pPr>
                      <a:r>
                        <a:rPr lang="ru-RU" sz="1800" dirty="0">
                          <a:solidFill>
                            <a:schemeClr val="accent1">
                              <a:lumMod val="50000"/>
                            </a:schemeClr>
                          </a:solidFill>
                          <a:latin typeface="Times New Roman"/>
                          <a:ea typeface="Calibri"/>
                          <a:cs typeface="Times New Roman"/>
                        </a:rPr>
                        <a:t>Группы детей</a:t>
                      </a:r>
                      <a:endParaRPr lang="ru-RU" sz="18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dirty="0">
                          <a:solidFill>
                            <a:schemeClr val="accent1">
                              <a:lumMod val="50000"/>
                            </a:schemeClr>
                          </a:solidFill>
                          <a:latin typeface="Times New Roman"/>
                          <a:ea typeface="Calibri"/>
                          <a:cs typeface="Times New Roman"/>
                        </a:rPr>
                        <a:t>боевики</a:t>
                      </a:r>
                      <a:endParaRPr lang="ru-RU" sz="18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dirty="0">
                          <a:solidFill>
                            <a:schemeClr val="accent1">
                              <a:lumMod val="50000"/>
                            </a:schemeClr>
                          </a:solidFill>
                          <a:latin typeface="Times New Roman"/>
                          <a:ea typeface="Calibri"/>
                          <a:cs typeface="Times New Roman"/>
                        </a:rPr>
                        <a:t>ужасы</a:t>
                      </a:r>
                      <a:endParaRPr lang="ru-RU" sz="18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dirty="0">
                          <a:solidFill>
                            <a:schemeClr val="accent1">
                              <a:lumMod val="50000"/>
                            </a:schemeClr>
                          </a:solidFill>
                          <a:latin typeface="Times New Roman"/>
                          <a:ea typeface="Calibri"/>
                          <a:cs typeface="Times New Roman"/>
                        </a:rPr>
                        <a:t>шоу</a:t>
                      </a:r>
                      <a:endParaRPr lang="ru-RU" sz="18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a:solidFill>
                            <a:schemeClr val="accent1">
                              <a:lumMod val="50000"/>
                            </a:schemeClr>
                          </a:solidFill>
                          <a:latin typeface="Times New Roman"/>
                          <a:ea typeface="Calibri"/>
                          <a:cs typeface="Times New Roman"/>
                        </a:rPr>
                        <a:t>сказки</a:t>
                      </a:r>
                      <a:endParaRPr lang="ru-RU" sz="18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a:solidFill>
                            <a:schemeClr val="accent1">
                              <a:lumMod val="50000"/>
                            </a:schemeClr>
                          </a:solidFill>
                          <a:latin typeface="Times New Roman"/>
                          <a:ea typeface="Calibri"/>
                          <a:cs typeface="Times New Roman"/>
                        </a:rPr>
                        <a:t>исторические фильмы</a:t>
                      </a:r>
                      <a:endParaRPr lang="ru-RU" sz="18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800">
                          <a:solidFill>
                            <a:schemeClr val="accent1">
                              <a:lumMod val="50000"/>
                            </a:schemeClr>
                          </a:solidFill>
                          <a:latin typeface="Times New Roman"/>
                          <a:ea typeface="Calibri"/>
                          <a:cs typeface="Times New Roman"/>
                        </a:rPr>
                        <a:t>другое</a:t>
                      </a:r>
                      <a:endParaRPr lang="ru-RU" sz="18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2473">
                <a:tc>
                  <a:txBody>
                    <a:bodyPr/>
                    <a:lstStyle/>
                    <a:p>
                      <a:pPr>
                        <a:lnSpc>
                          <a:spcPct val="115000"/>
                        </a:lnSpc>
                        <a:spcAft>
                          <a:spcPts val="0"/>
                        </a:spcAft>
                      </a:pPr>
                      <a:r>
                        <a:rPr lang="ru-RU" sz="1800">
                          <a:solidFill>
                            <a:schemeClr val="accent1">
                              <a:lumMod val="50000"/>
                            </a:schemeClr>
                          </a:solidFill>
                          <a:latin typeface="Times New Roman"/>
                          <a:ea typeface="Calibri"/>
                          <a:cs typeface="Times New Roman"/>
                        </a:rPr>
                        <a:t>мальчики</a:t>
                      </a:r>
                      <a:endParaRPr lang="ru-RU" sz="18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solidFill>
                            <a:schemeClr val="accent1">
                              <a:lumMod val="50000"/>
                            </a:schemeClr>
                          </a:solidFill>
                          <a:latin typeface="Times New Roman"/>
                          <a:ea typeface="Calibri"/>
                          <a:cs typeface="Times New Roman"/>
                        </a:rPr>
                        <a:t>+</a:t>
                      </a:r>
                      <a:endParaRPr lang="ru-RU" sz="18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800">
                        <a:solidFill>
                          <a:schemeClr val="accent1">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solidFill>
                            <a:schemeClr val="accent1">
                              <a:lumMod val="50000"/>
                            </a:schemeClr>
                          </a:solidFill>
                          <a:latin typeface="Times New Roman"/>
                          <a:ea typeface="Calibri"/>
                          <a:cs typeface="Times New Roman"/>
                        </a:rPr>
                        <a:t>+</a:t>
                      </a:r>
                      <a:endParaRPr lang="ru-RU" sz="18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800" dirty="0">
                        <a:solidFill>
                          <a:schemeClr val="accent1">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800" dirty="0">
                        <a:solidFill>
                          <a:schemeClr val="accent1">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solidFill>
                            <a:schemeClr val="accent1">
                              <a:lumMod val="50000"/>
                            </a:schemeClr>
                          </a:solidFill>
                          <a:latin typeface="Times New Roman"/>
                          <a:ea typeface="Calibri"/>
                          <a:cs typeface="Times New Roman"/>
                        </a:rPr>
                        <a:t>+</a:t>
                      </a:r>
                      <a:endParaRPr lang="ru-RU" sz="18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2473">
                <a:tc>
                  <a:txBody>
                    <a:bodyPr/>
                    <a:lstStyle/>
                    <a:p>
                      <a:pPr algn="ctr">
                        <a:lnSpc>
                          <a:spcPct val="115000"/>
                        </a:lnSpc>
                        <a:spcAft>
                          <a:spcPts val="0"/>
                        </a:spcAft>
                      </a:pPr>
                      <a:r>
                        <a:rPr lang="ru-RU" sz="1800">
                          <a:solidFill>
                            <a:schemeClr val="accent1">
                              <a:lumMod val="50000"/>
                            </a:schemeClr>
                          </a:solidFill>
                          <a:latin typeface="Times New Roman"/>
                          <a:ea typeface="Calibri"/>
                          <a:cs typeface="Times New Roman"/>
                        </a:rPr>
                        <a:t>девочки</a:t>
                      </a:r>
                      <a:endParaRPr lang="ru-RU" sz="18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800">
                        <a:solidFill>
                          <a:schemeClr val="accent1">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800">
                        <a:solidFill>
                          <a:schemeClr val="accent1">
                            <a:lumMod val="50000"/>
                          </a:schemeClr>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solidFill>
                            <a:schemeClr val="accent1">
                              <a:lumMod val="50000"/>
                            </a:schemeClr>
                          </a:solidFill>
                          <a:latin typeface="Times New Roman"/>
                          <a:ea typeface="Calibri"/>
                          <a:cs typeface="Times New Roman"/>
                        </a:rPr>
                        <a:t>+</a:t>
                      </a:r>
                      <a:endParaRPr lang="ru-RU" sz="18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a:solidFill>
                            <a:schemeClr val="accent1">
                              <a:lumMod val="50000"/>
                            </a:schemeClr>
                          </a:solidFill>
                          <a:latin typeface="Times New Roman"/>
                          <a:ea typeface="Calibri"/>
                          <a:cs typeface="Times New Roman"/>
                        </a:rPr>
                        <a:t>+</a:t>
                      </a:r>
                      <a:endParaRPr lang="ru-RU" sz="18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solidFill>
                            <a:schemeClr val="accent1">
                              <a:lumMod val="50000"/>
                            </a:schemeClr>
                          </a:solidFill>
                          <a:latin typeface="Times New Roman"/>
                          <a:ea typeface="Calibri"/>
                          <a:cs typeface="Times New Roman"/>
                        </a:rPr>
                        <a:t>+</a:t>
                      </a:r>
                      <a:endParaRPr lang="ru-RU" sz="18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dirty="0">
                          <a:solidFill>
                            <a:schemeClr val="accent1">
                              <a:lumMod val="50000"/>
                            </a:schemeClr>
                          </a:solidFill>
                          <a:latin typeface="Times New Roman"/>
                          <a:ea typeface="Calibri"/>
                          <a:cs typeface="Times New Roman"/>
                        </a:rPr>
                        <a:t>+</a:t>
                      </a:r>
                      <a:endParaRPr lang="ru-RU" sz="18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3553" name="Rectangle 1"/>
          <p:cNvSpPr>
            <a:spLocks noChangeArrowheads="1"/>
          </p:cNvSpPr>
          <p:nvPr/>
        </p:nvSpPr>
        <p:spPr bwMode="auto">
          <a:xfrm>
            <a:off x="1745618" y="354041"/>
            <a:ext cx="5652766"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4800" b="1" i="1"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Ответ на 5 вопрос. </a:t>
            </a:r>
            <a:endParaRPr kumimoji="0" lang="ru-RU" sz="4800" b="1" i="1"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NEW\Desktop\Мои документы\ЗАСТАВКИ\ЗАСТАВКИ 2008\фон\322.jpg"/>
          <p:cNvPicPr>
            <a:picLocks noChangeAspect="1" noChangeArrowheads="1"/>
          </p:cNvPicPr>
          <p:nvPr/>
        </p:nvPicPr>
        <p:blipFill>
          <a:blip r:embed="rId2" cstate="print"/>
          <a:srcRect/>
          <a:stretch>
            <a:fillRect/>
          </a:stretch>
        </p:blipFill>
        <p:spPr bwMode="auto">
          <a:xfrm>
            <a:off x="0" y="0"/>
            <a:ext cx="9144000" cy="6857999"/>
          </a:xfrm>
          <a:prstGeom prst="rect">
            <a:avLst/>
          </a:prstGeom>
          <a:noFill/>
        </p:spPr>
      </p:pic>
      <p:sp>
        <p:nvSpPr>
          <p:cNvPr id="25601" name="Rectangle 1"/>
          <p:cNvSpPr>
            <a:spLocks noChangeArrowheads="1"/>
          </p:cNvSpPr>
          <p:nvPr/>
        </p:nvSpPr>
        <p:spPr bwMode="auto">
          <a:xfrm>
            <a:off x="0" y="121151"/>
            <a:ext cx="9144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Памятка </a:t>
            </a:r>
            <a:r>
              <a:rPr kumimoji="0" lang="ru-RU" sz="2400" b="1" i="1" u="none" strike="noStrike" cap="none" normalizeH="0" baseline="0" dirty="0" smtClean="0">
                <a:ln>
                  <a:noFill/>
                </a:ln>
                <a:solidFill>
                  <a:schemeClr val="accent1">
                    <a:lumMod val="50000"/>
                  </a:schemeClr>
                </a:solidFill>
                <a:effectLst/>
                <a:latin typeface="Calibri"/>
                <a:ea typeface="Calibri" pitchFamily="34" charset="0"/>
                <a:cs typeface="Times New Roman" pitchFamily="18" charset="0"/>
              </a:rPr>
              <a:t>«</a:t>
            </a:r>
            <a:r>
              <a:rPr kumimoji="0" lang="ru-RU" sz="2400" b="1" i="1"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Как предупредить детскую агрессию</a:t>
            </a:r>
            <a:r>
              <a:rPr kumimoji="0" lang="ru-RU" sz="2400" b="1" i="1" u="none" strike="noStrike" cap="none" normalizeH="0" baseline="0" dirty="0" smtClean="0">
                <a:ln>
                  <a:noFill/>
                </a:ln>
                <a:solidFill>
                  <a:schemeClr val="accent1">
                    <a:lumMod val="50000"/>
                  </a:schemeClr>
                </a:solidFill>
                <a:effectLst/>
                <a:latin typeface="Calibri"/>
                <a:ea typeface="Calibri" pitchFamily="34" charset="0"/>
                <a:cs typeface="Times New Roman" pitchFamily="18" charset="0"/>
              </a:rPr>
              <a:t>»</a:t>
            </a:r>
            <a:r>
              <a:rPr kumimoji="0" lang="ru-RU" sz="2400" b="1" i="1"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1" i="1"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400"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Будьте внимательны к своему ребёнку, почувствуйте его эмоциональное напряжение. </a:t>
            </a:r>
            <a:endParaRPr kumimoji="0" lang="ru-RU" sz="2400" i="0"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400"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Учитесь слушать и слышать своего ребёнка. </a:t>
            </a:r>
            <a:endParaRPr kumimoji="0" lang="ru-RU" sz="2400" i="0"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400"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Не запрещайте ребёнку выражать свои отрицательные эмоции, а вникайте в их суть.</a:t>
            </a:r>
            <a:endParaRPr kumimoji="0" lang="ru-RU" sz="2400" i="0"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400"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Умейте принять и любить своего ребёнка таким, каков он есть. </a:t>
            </a:r>
            <a:endParaRPr kumimoji="0" lang="ru-RU" sz="2400" i="0"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400"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Предъявляйте разумные требования к ребёнку и будете иметь послушание, повиновение, исполнительность.</a:t>
            </a:r>
            <a:endParaRPr kumimoji="0" lang="ru-RU" sz="2400" i="0"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400"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Не критикуйте действия учителей, воспитателей в присутствии ребёнка, а предъявите своё неудовлетворение при личной встрече. </a:t>
            </a:r>
            <a:endParaRPr kumimoji="0" lang="ru-RU" sz="2400" i="0"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2400"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Агрессивность в семье приводит к агрессивности ребёнка.              </a:t>
            </a:r>
            <a:endParaRPr kumimoji="0" lang="ru-RU" sz="2400" i="0" u="none" strike="noStrike" cap="none" normalizeH="0" baseline="0" dirty="0" smtClean="0">
              <a:ln>
                <a:noFill/>
              </a:ln>
              <a:solidFill>
                <a:schemeClr val="accent1">
                  <a:lumMod val="50000"/>
                </a:schemeClr>
              </a:solidFill>
              <a:effectLst/>
              <a:latin typeface="Arial" pitchFamily="34" charset="0"/>
              <a:cs typeface="Arial" pitchFamily="34" charset="0"/>
            </a:endParaRPr>
          </a:p>
        </p:txBody>
      </p:sp>
      <p:pic>
        <p:nvPicPr>
          <p:cNvPr id="25602" name="Picture 2" descr="C:\Users\NEW\Desktop\Мои документы\ЗАСТАВКИ\ЗАСТАВКИ 2007\заставки 3\анимашки\5.gif"/>
          <p:cNvPicPr>
            <a:picLocks noChangeAspect="1" noChangeArrowheads="1" noCrop="1"/>
          </p:cNvPicPr>
          <p:nvPr/>
        </p:nvPicPr>
        <p:blipFill>
          <a:blip r:embed="rId3" cstate="print"/>
          <a:srcRect/>
          <a:stretch>
            <a:fillRect/>
          </a:stretch>
        </p:blipFill>
        <p:spPr bwMode="auto">
          <a:xfrm>
            <a:off x="4283968" y="4869160"/>
            <a:ext cx="1872208" cy="1872208"/>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NEW\Desktop\Мои документы\ЗАСТАВКИ\ЗАСТАВКИ 2008\фон\322.jpg"/>
          <p:cNvPicPr>
            <a:picLocks noChangeAspect="1" noChangeArrowheads="1"/>
          </p:cNvPicPr>
          <p:nvPr/>
        </p:nvPicPr>
        <p:blipFill>
          <a:blip r:embed="rId2" cstate="print"/>
          <a:srcRect/>
          <a:stretch>
            <a:fillRect/>
          </a:stretch>
        </p:blipFill>
        <p:spPr bwMode="auto">
          <a:xfrm>
            <a:off x="0" y="0"/>
            <a:ext cx="9144000" cy="6857999"/>
          </a:xfrm>
          <a:prstGeom prst="rect">
            <a:avLst/>
          </a:prstGeom>
          <a:noFill/>
        </p:spPr>
      </p:pic>
      <p:sp>
        <p:nvSpPr>
          <p:cNvPr id="24577" name="Rectangle 1"/>
          <p:cNvSpPr>
            <a:spLocks noChangeArrowheads="1"/>
          </p:cNvSpPr>
          <p:nvPr/>
        </p:nvSpPr>
        <p:spPr bwMode="auto">
          <a:xfrm>
            <a:off x="0" y="458896"/>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600" b="1" i="1" u="none" strike="noStrike" cap="none" normalizeH="0" baseline="0" dirty="0" smtClean="0">
                <a:ln>
                  <a:noFill/>
                </a:ln>
                <a:solidFill>
                  <a:schemeClr val="accent1">
                    <a:lumMod val="50000"/>
                  </a:schemeClr>
                </a:solidFill>
                <a:effectLst/>
                <a:latin typeface="Calibri"/>
                <a:ea typeface="Calibri" pitchFamily="34" charset="0"/>
                <a:cs typeface="Times New Roman" pitchFamily="18" charset="0"/>
              </a:rPr>
              <a:t>«</a:t>
            </a:r>
            <a:r>
              <a:rPr kumimoji="0" lang="ru-RU" sz="3600" b="1" i="1"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Мы считаем человека существом кротким. Да, если его свойства надлежащим образом развиты воспитанием, он действительно становится кротчайшим существом. Но если человек воспитан недостаточно или нехорошо, то это самое дикое существо, какое только рождает Земля</a:t>
            </a:r>
            <a:r>
              <a:rPr kumimoji="0" lang="ru-RU" sz="3600" b="1" i="1" u="none" strike="noStrike" cap="none" normalizeH="0" baseline="0" dirty="0" smtClean="0">
                <a:ln>
                  <a:noFill/>
                </a:ln>
                <a:solidFill>
                  <a:schemeClr val="accent1">
                    <a:lumMod val="50000"/>
                  </a:schemeClr>
                </a:solidFill>
                <a:effectLst/>
                <a:latin typeface="Calibri"/>
                <a:ea typeface="Calibri" pitchFamily="34" charset="0"/>
                <a:cs typeface="Times New Roman" pitchFamily="18" charset="0"/>
              </a:rPr>
              <a:t>»</a:t>
            </a:r>
            <a:r>
              <a:rPr kumimoji="0" lang="ru-RU" sz="3600" b="1" i="1"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3600" b="1" i="1"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                                                        Платон.</a:t>
            </a:r>
            <a:endParaRPr kumimoji="0" lang="ru-RU" sz="3600" b="1" i="1" u="none" strike="noStrike" cap="none" normalizeH="0" baseline="0" dirty="0" smtClean="0">
              <a:ln>
                <a:noFill/>
              </a:ln>
              <a:solidFill>
                <a:schemeClr val="accent1">
                  <a:lumMod val="50000"/>
                </a:schemeClr>
              </a:solidFill>
              <a:effectLst/>
              <a:latin typeface="Arial" pitchFamily="34" charset="0"/>
              <a:cs typeface="Arial" pitchFamily="34" charset="0"/>
            </a:endParaRPr>
          </a:p>
        </p:txBody>
      </p:sp>
      <p:pic>
        <p:nvPicPr>
          <p:cNvPr id="24578" name="Picture 2" descr="C:\Users\NEW\Desktop\Мои документы\ЗАСТАВКИ\ЗАСТАВКИ 2007\1 заставки\линии анимации\14.gif"/>
          <p:cNvPicPr>
            <a:picLocks noChangeAspect="1" noChangeArrowheads="1" noCrop="1"/>
          </p:cNvPicPr>
          <p:nvPr/>
        </p:nvPicPr>
        <p:blipFill>
          <a:blip r:embed="rId3" cstate="print"/>
          <a:srcRect/>
          <a:stretch>
            <a:fillRect/>
          </a:stretch>
        </p:blipFill>
        <p:spPr bwMode="auto">
          <a:xfrm>
            <a:off x="251520" y="6093296"/>
            <a:ext cx="8712968" cy="34563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NEW\Desktop\Мои документы\ЗАСТАВКИ\ЗАСТАВКИ 2008\фон\322.jpg"/>
          <p:cNvPicPr>
            <a:picLocks noChangeAspect="1" noChangeArrowheads="1"/>
          </p:cNvPicPr>
          <p:nvPr/>
        </p:nvPicPr>
        <p:blipFill>
          <a:blip r:embed="rId2" cstate="print"/>
          <a:srcRect/>
          <a:stretch>
            <a:fillRect/>
          </a:stretch>
        </p:blipFill>
        <p:spPr bwMode="auto">
          <a:xfrm>
            <a:off x="0" y="1"/>
            <a:ext cx="9144000" cy="6857999"/>
          </a:xfrm>
          <a:prstGeom prst="rect">
            <a:avLst/>
          </a:prstGeom>
          <a:noFill/>
        </p:spPr>
      </p:pic>
      <p:sp>
        <p:nvSpPr>
          <p:cNvPr id="2051" name="Rectangle 3"/>
          <p:cNvSpPr>
            <a:spLocks noChangeArrowheads="1"/>
          </p:cNvSpPr>
          <p:nvPr/>
        </p:nvSpPr>
        <p:spPr bwMode="auto">
          <a:xfrm>
            <a:off x="0" y="1590930"/>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6000" b="1" i="1"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Агрессия под контролем?</a:t>
            </a:r>
            <a:endParaRPr kumimoji="0" lang="ru-RU" sz="6000" b="1" i="1" u="none" strike="noStrike" cap="none" normalizeH="0" baseline="0" dirty="0" smtClean="0">
              <a:ln>
                <a:noFill/>
              </a:ln>
              <a:solidFill>
                <a:schemeClr val="accent1">
                  <a:lumMod val="50000"/>
                </a:schemeClr>
              </a:solidFill>
              <a:effectLst/>
              <a:latin typeface="Arial" pitchFamily="34" charset="0"/>
              <a:cs typeface="Arial" pitchFamily="34" charset="0"/>
            </a:endParaRPr>
          </a:p>
        </p:txBody>
      </p:sp>
      <p:pic>
        <p:nvPicPr>
          <p:cNvPr id="2052" name="Picture 4" descr="C:\Users\NEW\Desktop\Мои документы\ЗАСТАВКИ\ЗАСТАВКИ 2007\заставки 3\школьная тема\7.jpg"/>
          <p:cNvPicPr>
            <a:picLocks noChangeAspect="1" noChangeArrowheads="1"/>
          </p:cNvPicPr>
          <p:nvPr/>
        </p:nvPicPr>
        <p:blipFill>
          <a:blip r:embed="rId3" cstate="print"/>
          <a:srcRect/>
          <a:stretch>
            <a:fillRect/>
          </a:stretch>
        </p:blipFill>
        <p:spPr bwMode="auto">
          <a:xfrm>
            <a:off x="611560" y="3356992"/>
            <a:ext cx="3073996" cy="297153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NEW\Desktop\Мои документы\ЗАСТАВКИ\ЗАСТАВКИ 2008\фон\32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075" name="Rectangle 3"/>
          <p:cNvSpPr>
            <a:spLocks noChangeArrowheads="1"/>
          </p:cNvSpPr>
          <p:nvPr/>
        </p:nvSpPr>
        <p:spPr bwMode="auto">
          <a:xfrm>
            <a:off x="0" y="136685"/>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4400" b="1" i="1"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Вопросы для обсуждения: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4400" b="1" i="1"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4400" b="0"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Причины проявления жестокости и агрессивности детей. </a:t>
            </a:r>
            <a:endParaRPr kumimoji="0" lang="ru-RU" sz="4400" b="0" i="0"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4400" b="0"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Роль семьи в проявлении детской агрессивности.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ru-RU" sz="4400" b="0"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Пути преодоления агрессивности ребёнка.                </a:t>
            </a:r>
            <a:r>
              <a:rPr kumimoji="0" lang="ru-RU" sz="4400" b="0" i="0" u="none" strike="noStrike" cap="none" normalizeH="0" baseline="0" dirty="0" smtClean="0">
                <a:ln>
                  <a:noFill/>
                </a:ln>
                <a:solidFill>
                  <a:schemeClr val="accent1">
                    <a:lumMod val="50000"/>
                  </a:schemeClr>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NEW\Desktop\Мои документы\ЗАСТАВКИ\ЗАСТАВКИ 2008\фон\322.jpg"/>
          <p:cNvPicPr>
            <a:picLocks noChangeAspect="1" noChangeArrowheads="1"/>
          </p:cNvPicPr>
          <p:nvPr/>
        </p:nvPicPr>
        <p:blipFill>
          <a:blip r:embed="rId2" cstate="print"/>
          <a:srcRect/>
          <a:stretch>
            <a:fillRect/>
          </a:stretch>
        </p:blipFill>
        <p:spPr bwMode="auto">
          <a:xfrm>
            <a:off x="0" y="0"/>
            <a:ext cx="9144000" cy="6857999"/>
          </a:xfrm>
          <a:prstGeom prst="rect">
            <a:avLst/>
          </a:prstGeom>
          <a:noFill/>
        </p:spPr>
      </p:pic>
      <p:sp>
        <p:nvSpPr>
          <p:cNvPr id="3" name="Прямоугольник 2"/>
          <p:cNvSpPr/>
          <p:nvPr/>
        </p:nvSpPr>
        <p:spPr>
          <a:xfrm>
            <a:off x="1763688" y="1340768"/>
            <a:ext cx="5616624" cy="381642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4" name="Овал 3"/>
          <p:cNvSpPr/>
          <p:nvPr/>
        </p:nvSpPr>
        <p:spPr>
          <a:xfrm>
            <a:off x="755576" y="1844824"/>
            <a:ext cx="720080" cy="72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Овал 4"/>
          <p:cNvSpPr/>
          <p:nvPr/>
        </p:nvSpPr>
        <p:spPr>
          <a:xfrm>
            <a:off x="827584" y="3717032"/>
            <a:ext cx="720080" cy="72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вал 5"/>
          <p:cNvSpPr/>
          <p:nvPr/>
        </p:nvSpPr>
        <p:spPr>
          <a:xfrm>
            <a:off x="7740352" y="1988840"/>
            <a:ext cx="792088" cy="72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Овал 6"/>
          <p:cNvSpPr/>
          <p:nvPr/>
        </p:nvSpPr>
        <p:spPr>
          <a:xfrm>
            <a:off x="7740352" y="3789040"/>
            <a:ext cx="792088" cy="72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 7"/>
          <p:cNvSpPr/>
          <p:nvPr/>
        </p:nvSpPr>
        <p:spPr>
          <a:xfrm>
            <a:off x="4283968" y="5373216"/>
            <a:ext cx="792088" cy="72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NEW\Desktop\Мои документы\ЗАСТАВКИ\ЗАСТАВКИ 2008\фон\322.jpg"/>
          <p:cNvPicPr>
            <a:picLocks noChangeAspect="1" noChangeArrowheads="1"/>
          </p:cNvPicPr>
          <p:nvPr/>
        </p:nvPicPr>
        <p:blipFill>
          <a:blip r:embed="rId2" cstate="print"/>
          <a:srcRect/>
          <a:stretch>
            <a:fillRect/>
          </a:stretch>
        </p:blipFill>
        <p:spPr bwMode="auto">
          <a:xfrm>
            <a:off x="0" y="0"/>
            <a:ext cx="9144000" cy="6857999"/>
          </a:xfrm>
          <a:prstGeom prst="rect">
            <a:avLst/>
          </a:prstGeom>
          <a:noFill/>
        </p:spPr>
      </p:pic>
      <p:sp>
        <p:nvSpPr>
          <p:cNvPr id="9" name="Прямоугольник 8"/>
          <p:cNvSpPr/>
          <p:nvPr/>
        </p:nvSpPr>
        <p:spPr>
          <a:xfrm>
            <a:off x="827584" y="476672"/>
            <a:ext cx="7920880" cy="6186309"/>
          </a:xfrm>
          <a:prstGeom prst="rect">
            <a:avLst/>
          </a:prstGeom>
        </p:spPr>
        <p:txBody>
          <a:bodyPr wrap="square">
            <a:spAutoFit/>
          </a:bodyPr>
          <a:lstStyle/>
          <a:p>
            <a:r>
              <a:rPr lang="ru-RU" sz="3600" b="1" i="1" dirty="0" smtClean="0">
                <a:solidFill>
                  <a:schemeClr val="accent1">
                    <a:lumMod val="50000"/>
                  </a:schemeClr>
                </a:solidFill>
                <a:latin typeface="Times New Roman" pitchFamily="18" charset="0"/>
                <a:cs typeface="Times New Roman" pitchFamily="18" charset="0"/>
              </a:rPr>
              <a:t>П</a:t>
            </a:r>
            <a:r>
              <a:rPr lang="ru-RU" sz="3600" b="1" i="1" dirty="0" smtClean="0">
                <a:solidFill>
                  <a:schemeClr val="accent1">
                    <a:lumMod val="50000"/>
                  </a:schemeClr>
                </a:solidFill>
                <a:latin typeface="Times New Roman" pitchFamily="18" charset="0"/>
                <a:cs typeface="Times New Roman" pitchFamily="18" charset="0"/>
              </a:rPr>
              <a:t>ортрет </a:t>
            </a:r>
            <a:r>
              <a:rPr lang="ru-RU" sz="3600" b="1" i="1" dirty="0" smtClean="0">
                <a:solidFill>
                  <a:schemeClr val="accent1">
                    <a:lumMod val="50000"/>
                  </a:schemeClr>
                </a:solidFill>
                <a:latin typeface="Times New Roman" pitchFamily="18" charset="0"/>
                <a:cs typeface="Times New Roman" pitchFamily="18" charset="0"/>
              </a:rPr>
              <a:t>агрессивного </a:t>
            </a:r>
            <a:r>
              <a:rPr lang="ru-RU" sz="3600" b="1" i="1" dirty="0" smtClean="0">
                <a:solidFill>
                  <a:schemeClr val="accent1">
                    <a:lumMod val="50000"/>
                  </a:schemeClr>
                </a:solidFill>
                <a:latin typeface="Times New Roman" pitchFamily="18" charset="0"/>
                <a:cs typeface="Times New Roman" pitchFamily="18" charset="0"/>
              </a:rPr>
              <a:t>ребёнка:  </a:t>
            </a:r>
            <a:r>
              <a:rPr lang="ru-RU" sz="3600" dirty="0" smtClean="0">
                <a:solidFill>
                  <a:schemeClr val="accent1">
                    <a:lumMod val="50000"/>
                  </a:schemeClr>
                </a:solidFill>
                <a:latin typeface="Times New Roman" pitchFamily="18" charset="0"/>
                <a:cs typeface="Times New Roman" pitchFamily="18" charset="0"/>
              </a:rPr>
              <a:t>                                                                                 </a:t>
            </a:r>
            <a:r>
              <a:rPr lang="ru-RU" sz="3600" dirty="0" smtClean="0">
                <a:solidFill>
                  <a:schemeClr val="accent1">
                    <a:lumMod val="50000"/>
                  </a:schemeClr>
                </a:solidFill>
                <a:latin typeface="Times New Roman" pitchFamily="18" charset="0"/>
                <a:cs typeface="Times New Roman" pitchFamily="18" charset="0"/>
              </a:rPr>
              <a:t>- часто теряет контроль над собой;                                                                                 - ругается со сверстниками и взрослыми;                                                                                    - не принимает общепринятые нормы и правила поведения в социуме;                                                - специально провоцирует других на проявление негативных эмоций;                                  - завистлив, мстителен;                                                                                                       - часто является изгоем в своём окружении</a:t>
            </a:r>
            <a:r>
              <a:rPr lang="ru-RU" sz="3200" dirty="0" smtClean="0">
                <a:solidFill>
                  <a:schemeClr val="accent1">
                    <a:lumMod val="50000"/>
                  </a:schemeClr>
                </a:solidFill>
                <a:latin typeface="Times New Roman" pitchFamily="18" charset="0"/>
                <a:cs typeface="Times New Roman" pitchFamily="18" charset="0"/>
              </a:rPr>
              <a:t>. </a:t>
            </a:r>
            <a:endParaRPr lang="ru-RU" sz="3200" dirty="0">
              <a:solidFill>
                <a:schemeClr val="accent1">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NEW\Desktop\Мои документы\ЗАСТАВКИ\ЗАСТАВКИ 2008\фон\322.jpg"/>
          <p:cNvPicPr>
            <a:picLocks noChangeAspect="1" noChangeArrowheads="1"/>
          </p:cNvPicPr>
          <p:nvPr/>
        </p:nvPicPr>
        <p:blipFill>
          <a:blip r:embed="rId2" cstate="print"/>
          <a:srcRect/>
          <a:stretch>
            <a:fillRect/>
          </a:stretch>
        </p:blipFill>
        <p:spPr bwMode="auto">
          <a:xfrm>
            <a:off x="0" y="0"/>
            <a:ext cx="9144000" cy="6857999"/>
          </a:xfrm>
          <a:prstGeom prst="rect">
            <a:avLst/>
          </a:prstGeom>
          <a:noFill/>
        </p:spPr>
      </p:pic>
      <p:graphicFrame>
        <p:nvGraphicFramePr>
          <p:cNvPr id="3" name="Таблица 2"/>
          <p:cNvGraphicFramePr>
            <a:graphicFrameLocks noGrp="1"/>
          </p:cNvGraphicFramePr>
          <p:nvPr/>
        </p:nvGraphicFramePr>
        <p:xfrm>
          <a:off x="755577" y="476672"/>
          <a:ext cx="7488830" cy="5856692"/>
        </p:xfrm>
        <a:graphic>
          <a:graphicData uri="http://schemas.openxmlformats.org/drawingml/2006/table">
            <a:tbl>
              <a:tblPr/>
              <a:tblGrid>
                <a:gridCol w="1871621"/>
                <a:gridCol w="1872403"/>
                <a:gridCol w="1872403"/>
                <a:gridCol w="1872403"/>
              </a:tblGrid>
              <a:tr h="624070">
                <a:tc>
                  <a:txBody>
                    <a:bodyPr/>
                    <a:lstStyle/>
                    <a:p>
                      <a:pPr algn="ctr">
                        <a:lnSpc>
                          <a:spcPct val="115000"/>
                        </a:lnSpc>
                        <a:spcAft>
                          <a:spcPts val="0"/>
                        </a:spcAft>
                      </a:pPr>
                      <a:r>
                        <a:rPr lang="ru-RU" sz="1400" b="1" i="1" dirty="0">
                          <a:solidFill>
                            <a:schemeClr val="accent1">
                              <a:lumMod val="50000"/>
                            </a:schemeClr>
                          </a:solidFill>
                          <a:latin typeface="Times New Roman"/>
                          <a:ea typeface="Calibri"/>
                          <a:cs typeface="Times New Roman"/>
                        </a:rPr>
                        <a:t>Стратегия воспитания</a:t>
                      </a:r>
                      <a:endParaRPr lang="ru-RU" sz="1400" b="1" i="1" dirty="0">
                        <a:solidFill>
                          <a:schemeClr val="accent1">
                            <a:lumMod val="50000"/>
                          </a:schemeClr>
                        </a:solidFill>
                        <a:latin typeface="Calibri"/>
                        <a:ea typeface="Calibri"/>
                        <a:cs typeface="Times New Roman"/>
                      </a:endParaRPr>
                    </a:p>
                  </a:txBody>
                  <a:tcPr marL="50970" marR="50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i="1" dirty="0">
                          <a:solidFill>
                            <a:schemeClr val="accent1">
                              <a:lumMod val="50000"/>
                            </a:schemeClr>
                          </a:solidFill>
                          <a:latin typeface="Times New Roman"/>
                          <a:ea typeface="Calibri"/>
                          <a:cs typeface="Times New Roman"/>
                        </a:rPr>
                        <a:t>Конкретные примеры воспитания</a:t>
                      </a:r>
                      <a:endParaRPr lang="ru-RU" sz="1400" b="1" i="1" dirty="0">
                        <a:solidFill>
                          <a:schemeClr val="accent1">
                            <a:lumMod val="50000"/>
                          </a:schemeClr>
                        </a:solidFill>
                        <a:latin typeface="Calibri"/>
                        <a:ea typeface="Calibri"/>
                        <a:cs typeface="Times New Roman"/>
                      </a:endParaRPr>
                    </a:p>
                  </a:txBody>
                  <a:tcPr marL="50970" marR="50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i="1" dirty="0">
                          <a:solidFill>
                            <a:schemeClr val="accent1">
                              <a:lumMod val="50000"/>
                            </a:schemeClr>
                          </a:solidFill>
                          <a:latin typeface="Times New Roman"/>
                          <a:ea typeface="Calibri"/>
                          <a:cs typeface="Times New Roman"/>
                        </a:rPr>
                        <a:t>Стиль поведения ребёнка</a:t>
                      </a:r>
                      <a:endParaRPr lang="ru-RU" sz="1400" b="1" i="1" dirty="0">
                        <a:solidFill>
                          <a:schemeClr val="accent1">
                            <a:lumMod val="50000"/>
                          </a:schemeClr>
                        </a:solidFill>
                        <a:latin typeface="Calibri"/>
                        <a:ea typeface="Calibri"/>
                        <a:cs typeface="Times New Roman"/>
                      </a:endParaRPr>
                    </a:p>
                  </a:txBody>
                  <a:tcPr marL="50970" marR="50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i="1" dirty="0">
                          <a:solidFill>
                            <a:schemeClr val="accent1">
                              <a:lumMod val="50000"/>
                            </a:schemeClr>
                          </a:solidFill>
                          <a:latin typeface="Times New Roman"/>
                          <a:ea typeface="Calibri"/>
                          <a:cs typeface="Times New Roman"/>
                        </a:rPr>
                        <a:t>Почему так ребёнок поступает?</a:t>
                      </a:r>
                      <a:endParaRPr lang="ru-RU" sz="1400" b="1" i="1" dirty="0">
                        <a:solidFill>
                          <a:schemeClr val="accent1">
                            <a:lumMod val="50000"/>
                          </a:schemeClr>
                        </a:solidFill>
                        <a:latin typeface="Calibri"/>
                        <a:ea typeface="Calibri"/>
                        <a:cs typeface="Times New Roman"/>
                      </a:endParaRPr>
                    </a:p>
                  </a:txBody>
                  <a:tcPr marL="50970" marR="50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56161">
                <a:tc>
                  <a:txBody>
                    <a:bodyPr/>
                    <a:lstStyle/>
                    <a:p>
                      <a:pPr>
                        <a:lnSpc>
                          <a:spcPct val="115000"/>
                        </a:lnSpc>
                        <a:spcAft>
                          <a:spcPts val="0"/>
                        </a:spcAft>
                      </a:pPr>
                      <a:r>
                        <a:rPr lang="ru-RU" sz="1400" dirty="0">
                          <a:solidFill>
                            <a:schemeClr val="accent1">
                              <a:lumMod val="50000"/>
                            </a:schemeClr>
                          </a:solidFill>
                          <a:latin typeface="Times New Roman"/>
                          <a:ea typeface="Calibri"/>
                          <a:cs typeface="Times New Roman"/>
                        </a:rPr>
                        <a:t>Резкое подавление агрессивного поведения ребёнка</a:t>
                      </a:r>
                      <a:endParaRPr lang="ru-RU" sz="1400" dirty="0">
                        <a:solidFill>
                          <a:schemeClr val="accent1">
                            <a:lumMod val="50000"/>
                          </a:schemeClr>
                        </a:solidFill>
                        <a:latin typeface="Calibri"/>
                        <a:ea typeface="Calibri"/>
                        <a:cs typeface="Times New Roman"/>
                      </a:endParaRPr>
                    </a:p>
                  </a:txBody>
                  <a:tcPr marL="50970" marR="50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solidFill>
                            <a:schemeClr val="accent1">
                              <a:lumMod val="50000"/>
                            </a:schemeClr>
                          </a:solidFill>
                          <a:latin typeface="Times New Roman"/>
                          <a:ea typeface="Calibri"/>
                          <a:cs typeface="Times New Roman"/>
                        </a:rPr>
                        <a:t>«Прекрати!» «Не смей так говорить!»  Родители наказывают ребёнка.</a:t>
                      </a:r>
                      <a:endParaRPr lang="ru-RU" sz="1400" dirty="0">
                        <a:solidFill>
                          <a:schemeClr val="accent1">
                            <a:lumMod val="50000"/>
                          </a:schemeClr>
                        </a:solidFill>
                        <a:latin typeface="Calibri"/>
                        <a:ea typeface="Calibri"/>
                        <a:cs typeface="Times New Roman"/>
                      </a:endParaRPr>
                    </a:p>
                  </a:txBody>
                  <a:tcPr marL="50970" marR="50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solidFill>
                            <a:schemeClr val="accent1">
                              <a:lumMod val="50000"/>
                            </a:schemeClr>
                          </a:solidFill>
                          <a:latin typeface="Times New Roman"/>
                          <a:ea typeface="Calibri"/>
                          <a:cs typeface="Times New Roman"/>
                        </a:rPr>
                        <a:t>Ребёнок может прекратить, но выплеснет свои отрицательные эмоции в другом месте и в другое время.</a:t>
                      </a:r>
                      <a:endParaRPr lang="ru-RU" sz="1400" dirty="0">
                        <a:solidFill>
                          <a:schemeClr val="accent1">
                            <a:lumMod val="50000"/>
                          </a:schemeClr>
                        </a:solidFill>
                        <a:latin typeface="Calibri"/>
                        <a:ea typeface="Calibri"/>
                        <a:cs typeface="Times New Roman"/>
                      </a:endParaRPr>
                    </a:p>
                  </a:txBody>
                  <a:tcPr marL="50970" marR="50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solidFill>
                            <a:schemeClr val="accent1">
                              <a:lumMod val="50000"/>
                            </a:schemeClr>
                          </a:solidFill>
                          <a:latin typeface="Times New Roman"/>
                          <a:ea typeface="Calibri"/>
                          <a:cs typeface="Times New Roman"/>
                        </a:rPr>
                        <a:t>Ребёнок копирует действия своих родителей и учится у них агрессивным формам поведения.</a:t>
                      </a:r>
                      <a:endParaRPr lang="ru-RU" sz="1400">
                        <a:solidFill>
                          <a:schemeClr val="accent1">
                            <a:lumMod val="50000"/>
                          </a:schemeClr>
                        </a:solidFill>
                        <a:latin typeface="Calibri"/>
                        <a:ea typeface="Calibri"/>
                        <a:cs typeface="Times New Roman"/>
                      </a:endParaRPr>
                    </a:p>
                  </a:txBody>
                  <a:tcPr marL="50970" marR="50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48139">
                <a:tc>
                  <a:txBody>
                    <a:bodyPr/>
                    <a:lstStyle/>
                    <a:p>
                      <a:pPr>
                        <a:lnSpc>
                          <a:spcPct val="115000"/>
                        </a:lnSpc>
                        <a:spcAft>
                          <a:spcPts val="0"/>
                        </a:spcAft>
                      </a:pPr>
                      <a:r>
                        <a:rPr lang="ru-RU" sz="1400">
                          <a:solidFill>
                            <a:schemeClr val="accent1">
                              <a:lumMod val="50000"/>
                            </a:schemeClr>
                          </a:solidFill>
                          <a:latin typeface="Times New Roman"/>
                          <a:ea typeface="Calibri"/>
                          <a:cs typeface="Times New Roman"/>
                        </a:rPr>
                        <a:t>Игнорирование агрессивных вспышек ребёнка. </a:t>
                      </a:r>
                      <a:endParaRPr lang="ru-RU" sz="1400">
                        <a:solidFill>
                          <a:schemeClr val="accent1">
                            <a:lumMod val="50000"/>
                          </a:schemeClr>
                        </a:solidFill>
                        <a:latin typeface="Calibri"/>
                        <a:ea typeface="Calibri"/>
                        <a:cs typeface="Times New Roman"/>
                      </a:endParaRPr>
                    </a:p>
                  </a:txBody>
                  <a:tcPr marL="50970" marR="50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solidFill>
                            <a:schemeClr val="accent1">
                              <a:lumMod val="50000"/>
                            </a:schemeClr>
                          </a:solidFill>
                          <a:latin typeface="Times New Roman"/>
                          <a:ea typeface="Calibri"/>
                          <a:cs typeface="Times New Roman"/>
                        </a:rPr>
                        <a:t>Родители делают вид, что не замечают агрессии ребёнка, или делают вид, что ребёнок ещё мал.</a:t>
                      </a:r>
                      <a:endParaRPr lang="ru-RU" sz="1400">
                        <a:solidFill>
                          <a:schemeClr val="accent1">
                            <a:lumMod val="50000"/>
                          </a:schemeClr>
                        </a:solidFill>
                        <a:latin typeface="Calibri"/>
                        <a:ea typeface="Calibri"/>
                        <a:cs typeface="Times New Roman"/>
                      </a:endParaRPr>
                    </a:p>
                  </a:txBody>
                  <a:tcPr marL="50970" marR="50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solidFill>
                            <a:schemeClr val="accent1">
                              <a:lumMod val="50000"/>
                            </a:schemeClr>
                          </a:solidFill>
                          <a:latin typeface="Times New Roman"/>
                          <a:ea typeface="Calibri"/>
                          <a:cs typeface="Times New Roman"/>
                        </a:rPr>
                        <a:t>Ребёнок продолжает действовать агрессивно</a:t>
                      </a:r>
                      <a:endParaRPr lang="ru-RU" sz="1400" dirty="0">
                        <a:solidFill>
                          <a:schemeClr val="accent1">
                            <a:lumMod val="50000"/>
                          </a:schemeClr>
                        </a:solidFill>
                        <a:latin typeface="Calibri"/>
                        <a:ea typeface="Calibri"/>
                        <a:cs typeface="Times New Roman"/>
                      </a:endParaRPr>
                    </a:p>
                  </a:txBody>
                  <a:tcPr marL="50970" marR="50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solidFill>
                            <a:schemeClr val="accent1">
                              <a:lumMod val="50000"/>
                            </a:schemeClr>
                          </a:solidFill>
                          <a:latin typeface="Times New Roman"/>
                          <a:ea typeface="Calibri"/>
                          <a:cs typeface="Times New Roman"/>
                        </a:rPr>
                        <a:t>Ребёнок думает, что делает всё верно, и агрессивные формы проведения закрепляются  в его характере.</a:t>
                      </a:r>
                      <a:endParaRPr lang="ru-RU" sz="1400" dirty="0">
                        <a:solidFill>
                          <a:schemeClr val="accent1">
                            <a:lumMod val="50000"/>
                          </a:schemeClr>
                        </a:solidFill>
                        <a:latin typeface="Calibri"/>
                        <a:ea typeface="Calibri"/>
                        <a:cs typeface="Times New Roman"/>
                      </a:endParaRPr>
                    </a:p>
                  </a:txBody>
                  <a:tcPr marL="50970" marR="50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8254">
                <a:tc>
                  <a:txBody>
                    <a:bodyPr/>
                    <a:lstStyle/>
                    <a:p>
                      <a:pPr>
                        <a:lnSpc>
                          <a:spcPct val="115000"/>
                        </a:lnSpc>
                        <a:spcAft>
                          <a:spcPts val="0"/>
                        </a:spcAft>
                      </a:pPr>
                      <a:r>
                        <a:rPr lang="ru-RU" sz="1400">
                          <a:solidFill>
                            <a:schemeClr val="accent1">
                              <a:lumMod val="50000"/>
                            </a:schemeClr>
                          </a:solidFill>
                          <a:latin typeface="Times New Roman"/>
                          <a:ea typeface="Calibri"/>
                          <a:cs typeface="Times New Roman"/>
                        </a:rPr>
                        <a:t>Родители дают возможность ребёнку выплеснуть агрессию приемлемым для него способом и в тактичной форме запрещают вести себя агрессивно по отношению к другим.</a:t>
                      </a:r>
                      <a:endParaRPr lang="ru-RU" sz="1400">
                        <a:solidFill>
                          <a:schemeClr val="accent1">
                            <a:lumMod val="50000"/>
                          </a:schemeClr>
                        </a:solidFill>
                        <a:latin typeface="Calibri"/>
                        <a:ea typeface="Calibri"/>
                        <a:cs typeface="Times New Roman"/>
                      </a:endParaRPr>
                    </a:p>
                  </a:txBody>
                  <a:tcPr marL="50970" marR="50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solidFill>
                            <a:schemeClr val="accent1">
                              <a:lumMod val="50000"/>
                            </a:schemeClr>
                          </a:solidFill>
                          <a:latin typeface="Times New Roman"/>
                          <a:ea typeface="Calibri"/>
                          <a:cs typeface="Times New Roman"/>
                        </a:rPr>
                        <a:t>Если родители видят, что ребёнок разгневан, они могут вовлечь его в иглу, которая снимет гнев. Они объясняют ему, как надо вести себя в определённых ситуациях.</a:t>
                      </a:r>
                      <a:endParaRPr lang="ru-RU" sz="1400">
                        <a:solidFill>
                          <a:schemeClr val="accent1">
                            <a:lumMod val="50000"/>
                          </a:schemeClr>
                        </a:solidFill>
                        <a:latin typeface="Calibri"/>
                        <a:ea typeface="Calibri"/>
                        <a:cs typeface="Times New Roman"/>
                      </a:endParaRPr>
                    </a:p>
                  </a:txBody>
                  <a:tcPr marL="50970" marR="50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solidFill>
                            <a:schemeClr val="accent1">
                              <a:lumMod val="50000"/>
                            </a:schemeClr>
                          </a:solidFill>
                          <a:latin typeface="Times New Roman"/>
                          <a:ea typeface="Calibri"/>
                          <a:cs typeface="Times New Roman"/>
                        </a:rPr>
                        <a:t>Скорее всего, ребёнок научится управлять своим гневом.</a:t>
                      </a:r>
                      <a:endParaRPr lang="ru-RU" sz="1400">
                        <a:solidFill>
                          <a:schemeClr val="accent1">
                            <a:lumMod val="50000"/>
                          </a:schemeClr>
                        </a:solidFill>
                        <a:latin typeface="Calibri"/>
                        <a:ea typeface="Calibri"/>
                        <a:cs typeface="Times New Roman"/>
                      </a:endParaRPr>
                    </a:p>
                  </a:txBody>
                  <a:tcPr marL="50970" marR="50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solidFill>
                            <a:schemeClr val="accent1">
                              <a:lumMod val="50000"/>
                            </a:schemeClr>
                          </a:solidFill>
                          <a:latin typeface="Times New Roman"/>
                          <a:ea typeface="Calibri"/>
                          <a:cs typeface="Times New Roman"/>
                        </a:rPr>
                        <a:t>Ребёнок учится анализировать различные ситуации и берёт пример со своих тактичных родителей.</a:t>
                      </a:r>
                      <a:endParaRPr lang="ru-RU" sz="1400" dirty="0">
                        <a:solidFill>
                          <a:schemeClr val="accent1">
                            <a:lumMod val="50000"/>
                          </a:schemeClr>
                        </a:solidFill>
                        <a:latin typeface="Calibri"/>
                        <a:ea typeface="Calibri"/>
                        <a:cs typeface="Times New Roman"/>
                      </a:endParaRPr>
                    </a:p>
                  </a:txBody>
                  <a:tcPr marL="50970" marR="509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NEW\Desktop\Мои документы\ЗАСТАВКИ\ЗАСТАВКИ 2008\фон\322.jpg"/>
          <p:cNvPicPr>
            <a:picLocks noChangeAspect="1" noChangeArrowheads="1"/>
          </p:cNvPicPr>
          <p:nvPr/>
        </p:nvPicPr>
        <p:blipFill>
          <a:blip r:embed="rId2" cstate="print"/>
          <a:srcRect/>
          <a:stretch>
            <a:fillRect/>
          </a:stretch>
        </p:blipFill>
        <p:spPr bwMode="auto">
          <a:xfrm>
            <a:off x="0" y="0"/>
            <a:ext cx="9127754" cy="6858000"/>
          </a:xfrm>
          <a:prstGeom prst="rect">
            <a:avLst/>
          </a:prstGeom>
          <a:noFill/>
        </p:spPr>
      </p:pic>
      <p:sp>
        <p:nvSpPr>
          <p:cNvPr id="6147" name="Rectangle 3"/>
          <p:cNvSpPr>
            <a:spLocks noChangeArrowheads="1"/>
          </p:cNvSpPr>
          <p:nvPr/>
        </p:nvSpPr>
        <p:spPr bwMode="auto">
          <a:xfrm>
            <a:off x="0" y="93223"/>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4000" b="1" i="1"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Вопросы анкетирования: </a:t>
            </a:r>
          </a:p>
          <a:p>
            <a:pPr marL="0" marR="0" lvl="0" indent="0" defTabSz="914400" rtl="0" eaLnBrk="1" fontAlgn="base" latinLnBrk="0" hangingPunct="1">
              <a:lnSpc>
                <a:spcPct val="100000"/>
              </a:lnSpc>
              <a:spcBef>
                <a:spcPct val="0"/>
              </a:spcBef>
              <a:spcAft>
                <a:spcPct val="0"/>
              </a:spcAft>
              <a:buClrTx/>
              <a:buSzTx/>
              <a:buFontTx/>
              <a:buNone/>
              <a:tabLst/>
            </a:pPr>
            <a:r>
              <a:rPr kumimoji="0" lang="ru-RU" sz="4000" b="0" i="0"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1) Какие телепередачи ты любишь смотреть?                                                                2) Что тебе в них нравится?                                                                                              3) Какие передачи советуют смотреть родители?                                                            4) Какие передачи смотрят твои родные?                                                                      5) Какие передачи вы смотрите вместе?   </a:t>
            </a:r>
            <a:endParaRPr kumimoji="0" lang="ru-RU" sz="4000" b="0" i="0" u="none" strike="noStrike" cap="none" normalizeH="0" baseline="0" dirty="0" smtClean="0">
              <a:ln>
                <a:noFill/>
              </a:ln>
              <a:solidFill>
                <a:schemeClr val="accent1">
                  <a:lumMod val="50000"/>
                </a:schemeClr>
              </a:solidFill>
              <a:effectLst/>
              <a:latin typeface="Arial" pitchFamily="34" charset="0"/>
              <a:cs typeface="Arial" pitchFamily="34" charset="0"/>
            </a:endParaRPr>
          </a:p>
        </p:txBody>
      </p:sp>
      <p:pic>
        <p:nvPicPr>
          <p:cNvPr id="6151" name="Picture 7" descr="C:\Users\NEW\Desktop\Мои документы\ЗАСТАВКИ\ЗАСТАВКИ 2007\1 заставки\линии анимации\20.gif"/>
          <p:cNvPicPr>
            <a:picLocks noChangeAspect="1" noChangeArrowheads="1" noCrop="1"/>
          </p:cNvPicPr>
          <p:nvPr/>
        </p:nvPicPr>
        <p:blipFill>
          <a:blip r:embed="rId3" cstate="print"/>
          <a:srcRect/>
          <a:stretch>
            <a:fillRect/>
          </a:stretch>
        </p:blipFill>
        <p:spPr bwMode="auto">
          <a:xfrm flipV="1">
            <a:off x="539552" y="5517232"/>
            <a:ext cx="8136904" cy="72008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NEW\Desktop\Мои документы\ЗАСТАВКИ\ЗАСТАВКИ 2008\фон\322.jpg"/>
          <p:cNvPicPr>
            <a:picLocks noChangeAspect="1" noChangeArrowheads="1"/>
          </p:cNvPicPr>
          <p:nvPr/>
        </p:nvPicPr>
        <p:blipFill>
          <a:blip r:embed="rId2" cstate="print"/>
          <a:srcRect/>
          <a:stretch>
            <a:fillRect/>
          </a:stretch>
        </p:blipFill>
        <p:spPr bwMode="auto">
          <a:xfrm>
            <a:off x="0" y="1"/>
            <a:ext cx="9144000" cy="6857999"/>
          </a:xfrm>
          <a:prstGeom prst="rect">
            <a:avLst/>
          </a:prstGeom>
          <a:noFill/>
        </p:spPr>
      </p:pic>
      <p:graphicFrame>
        <p:nvGraphicFramePr>
          <p:cNvPr id="3" name="Таблица 2"/>
          <p:cNvGraphicFramePr>
            <a:graphicFrameLocks noGrp="1"/>
          </p:cNvGraphicFramePr>
          <p:nvPr/>
        </p:nvGraphicFramePr>
        <p:xfrm>
          <a:off x="467541" y="1772816"/>
          <a:ext cx="8352930" cy="3260716"/>
        </p:xfrm>
        <a:graphic>
          <a:graphicData uri="http://schemas.openxmlformats.org/drawingml/2006/table">
            <a:tbl>
              <a:tblPr/>
              <a:tblGrid>
                <a:gridCol w="1193026"/>
                <a:gridCol w="1327257"/>
                <a:gridCol w="1296144"/>
                <a:gridCol w="792088"/>
                <a:gridCol w="1152128"/>
                <a:gridCol w="1398387"/>
                <a:gridCol w="1193900"/>
              </a:tblGrid>
              <a:tr h="1814601">
                <a:tc>
                  <a:txBody>
                    <a:bodyPr/>
                    <a:lstStyle/>
                    <a:p>
                      <a:pPr>
                        <a:lnSpc>
                          <a:spcPct val="115000"/>
                        </a:lnSpc>
                        <a:spcAft>
                          <a:spcPts val="0"/>
                        </a:spcAft>
                      </a:pPr>
                      <a:r>
                        <a:rPr lang="ru-RU" sz="2400" dirty="0">
                          <a:solidFill>
                            <a:schemeClr val="accent1">
                              <a:lumMod val="50000"/>
                            </a:schemeClr>
                          </a:solidFill>
                          <a:latin typeface="Times New Roman"/>
                          <a:ea typeface="Calibri"/>
                          <a:cs typeface="Times New Roman"/>
                        </a:rPr>
                        <a:t>Группы детей</a:t>
                      </a:r>
                      <a:endParaRPr lang="ru-RU" sz="24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400" dirty="0">
                          <a:solidFill>
                            <a:schemeClr val="accent1">
                              <a:lumMod val="50000"/>
                            </a:schemeClr>
                          </a:solidFill>
                          <a:latin typeface="Times New Roman"/>
                          <a:ea typeface="Calibri"/>
                          <a:cs typeface="Times New Roman"/>
                        </a:rPr>
                        <a:t>боевики</a:t>
                      </a:r>
                      <a:endParaRPr lang="ru-RU" sz="24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400" dirty="0">
                          <a:solidFill>
                            <a:schemeClr val="accent1">
                              <a:lumMod val="50000"/>
                            </a:schemeClr>
                          </a:solidFill>
                          <a:latin typeface="Times New Roman"/>
                          <a:ea typeface="Calibri"/>
                          <a:cs typeface="Times New Roman"/>
                        </a:rPr>
                        <a:t>ужасы</a:t>
                      </a:r>
                      <a:endParaRPr lang="ru-RU" sz="24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400" dirty="0">
                          <a:solidFill>
                            <a:schemeClr val="accent1">
                              <a:lumMod val="50000"/>
                            </a:schemeClr>
                          </a:solidFill>
                          <a:latin typeface="Times New Roman"/>
                          <a:ea typeface="Calibri"/>
                          <a:cs typeface="Times New Roman"/>
                        </a:rPr>
                        <a:t>шоу</a:t>
                      </a:r>
                      <a:endParaRPr lang="ru-RU" sz="24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400" dirty="0">
                          <a:solidFill>
                            <a:schemeClr val="accent1">
                              <a:lumMod val="50000"/>
                            </a:schemeClr>
                          </a:solidFill>
                          <a:latin typeface="Times New Roman"/>
                          <a:ea typeface="Calibri"/>
                          <a:cs typeface="Times New Roman"/>
                        </a:rPr>
                        <a:t>сказки</a:t>
                      </a:r>
                      <a:endParaRPr lang="ru-RU" sz="24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400">
                          <a:solidFill>
                            <a:schemeClr val="accent1">
                              <a:lumMod val="50000"/>
                            </a:schemeClr>
                          </a:solidFill>
                          <a:latin typeface="Times New Roman"/>
                          <a:ea typeface="Calibri"/>
                          <a:cs typeface="Times New Roman"/>
                        </a:rPr>
                        <a:t>исторические фильмы</a:t>
                      </a:r>
                      <a:endParaRPr lang="ru-RU" sz="24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400">
                          <a:solidFill>
                            <a:schemeClr val="accent1">
                              <a:lumMod val="50000"/>
                            </a:schemeClr>
                          </a:solidFill>
                          <a:latin typeface="Times New Roman"/>
                          <a:ea typeface="Calibri"/>
                          <a:cs typeface="Times New Roman"/>
                        </a:rPr>
                        <a:t>другое</a:t>
                      </a:r>
                      <a:endParaRPr lang="ru-RU" sz="24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867">
                <a:tc>
                  <a:txBody>
                    <a:bodyPr/>
                    <a:lstStyle/>
                    <a:p>
                      <a:pPr>
                        <a:lnSpc>
                          <a:spcPct val="115000"/>
                        </a:lnSpc>
                        <a:spcAft>
                          <a:spcPts val="0"/>
                        </a:spcAft>
                      </a:pPr>
                      <a:r>
                        <a:rPr lang="ru-RU" sz="2400">
                          <a:solidFill>
                            <a:schemeClr val="accent1">
                              <a:lumMod val="50000"/>
                            </a:schemeClr>
                          </a:solidFill>
                          <a:latin typeface="Times New Roman"/>
                          <a:ea typeface="Calibri"/>
                          <a:cs typeface="Times New Roman"/>
                        </a:rPr>
                        <a:t>мальчики</a:t>
                      </a:r>
                      <a:endParaRPr lang="ru-RU" sz="24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a:solidFill>
                            <a:schemeClr val="accent1">
                              <a:lumMod val="50000"/>
                            </a:schemeClr>
                          </a:solidFill>
                          <a:latin typeface="Times New Roman"/>
                          <a:ea typeface="Calibri"/>
                          <a:cs typeface="Times New Roman"/>
                        </a:rPr>
                        <a:t>60%</a:t>
                      </a:r>
                      <a:endParaRPr lang="ru-RU" sz="24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chemeClr val="accent1">
                              <a:lumMod val="50000"/>
                            </a:schemeClr>
                          </a:solidFill>
                          <a:latin typeface="Times New Roman"/>
                          <a:ea typeface="Calibri"/>
                          <a:cs typeface="Times New Roman"/>
                        </a:rPr>
                        <a:t>20%</a:t>
                      </a:r>
                      <a:endParaRPr lang="ru-RU" sz="24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chemeClr val="accent1">
                              <a:lumMod val="50000"/>
                            </a:schemeClr>
                          </a:solidFill>
                          <a:latin typeface="Times New Roman"/>
                          <a:ea typeface="Calibri"/>
                          <a:cs typeface="Times New Roman"/>
                        </a:rPr>
                        <a:t>9%</a:t>
                      </a:r>
                      <a:endParaRPr lang="ru-RU" sz="24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chemeClr val="accent1">
                              <a:lumMod val="50000"/>
                            </a:schemeClr>
                          </a:solidFill>
                          <a:latin typeface="Times New Roman"/>
                          <a:ea typeface="Calibri"/>
                          <a:cs typeface="Times New Roman"/>
                        </a:rPr>
                        <a:t>-</a:t>
                      </a:r>
                      <a:endParaRPr lang="ru-RU" sz="24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chemeClr val="accent1">
                              <a:lumMod val="50000"/>
                            </a:schemeClr>
                          </a:solidFill>
                          <a:latin typeface="Times New Roman"/>
                          <a:ea typeface="Calibri"/>
                          <a:cs typeface="Times New Roman"/>
                        </a:rPr>
                        <a:t>-</a:t>
                      </a:r>
                      <a:endParaRPr lang="ru-RU" sz="24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a:solidFill>
                            <a:schemeClr val="accent1">
                              <a:lumMod val="50000"/>
                            </a:schemeClr>
                          </a:solidFill>
                          <a:latin typeface="Times New Roman"/>
                          <a:ea typeface="Calibri"/>
                          <a:cs typeface="Times New Roman"/>
                        </a:rPr>
                        <a:t>31%</a:t>
                      </a:r>
                      <a:endParaRPr lang="ru-RU" sz="24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867">
                <a:tc>
                  <a:txBody>
                    <a:bodyPr/>
                    <a:lstStyle/>
                    <a:p>
                      <a:pPr algn="ctr">
                        <a:lnSpc>
                          <a:spcPct val="115000"/>
                        </a:lnSpc>
                        <a:spcAft>
                          <a:spcPts val="0"/>
                        </a:spcAft>
                      </a:pPr>
                      <a:r>
                        <a:rPr lang="ru-RU" sz="2400">
                          <a:solidFill>
                            <a:schemeClr val="accent1">
                              <a:lumMod val="50000"/>
                            </a:schemeClr>
                          </a:solidFill>
                          <a:latin typeface="Times New Roman"/>
                          <a:ea typeface="Calibri"/>
                          <a:cs typeface="Times New Roman"/>
                        </a:rPr>
                        <a:t>девочки</a:t>
                      </a:r>
                      <a:endParaRPr lang="ru-RU" sz="24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a:solidFill>
                            <a:schemeClr val="accent1">
                              <a:lumMod val="50000"/>
                            </a:schemeClr>
                          </a:solidFill>
                          <a:latin typeface="Times New Roman"/>
                          <a:ea typeface="Calibri"/>
                          <a:cs typeface="Times New Roman"/>
                        </a:rPr>
                        <a:t>7%</a:t>
                      </a:r>
                      <a:endParaRPr lang="ru-RU" sz="24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a:solidFill>
                            <a:schemeClr val="accent1">
                              <a:lumMod val="50000"/>
                            </a:schemeClr>
                          </a:solidFill>
                          <a:latin typeface="Times New Roman"/>
                          <a:ea typeface="Calibri"/>
                          <a:cs typeface="Times New Roman"/>
                        </a:rPr>
                        <a:t>13%</a:t>
                      </a:r>
                      <a:endParaRPr lang="ru-RU" sz="24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a:solidFill>
                            <a:schemeClr val="accent1">
                              <a:lumMod val="50000"/>
                            </a:schemeClr>
                          </a:solidFill>
                          <a:latin typeface="Times New Roman"/>
                          <a:ea typeface="Calibri"/>
                          <a:cs typeface="Times New Roman"/>
                        </a:rPr>
                        <a:t>20%</a:t>
                      </a:r>
                      <a:endParaRPr lang="ru-RU" sz="24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a:solidFill>
                            <a:schemeClr val="accent1">
                              <a:lumMod val="50000"/>
                            </a:schemeClr>
                          </a:solidFill>
                          <a:latin typeface="Times New Roman"/>
                          <a:ea typeface="Calibri"/>
                          <a:cs typeface="Times New Roman"/>
                        </a:rPr>
                        <a:t>35%</a:t>
                      </a:r>
                      <a:endParaRPr lang="ru-RU" sz="240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chemeClr val="accent1">
                              <a:lumMod val="50000"/>
                            </a:schemeClr>
                          </a:solidFill>
                          <a:latin typeface="Times New Roman"/>
                          <a:ea typeface="Calibri"/>
                          <a:cs typeface="Times New Roman"/>
                        </a:rPr>
                        <a:t>14%</a:t>
                      </a:r>
                      <a:endParaRPr lang="ru-RU" sz="24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dirty="0">
                          <a:solidFill>
                            <a:schemeClr val="accent1">
                              <a:lumMod val="50000"/>
                            </a:schemeClr>
                          </a:solidFill>
                          <a:latin typeface="Times New Roman"/>
                          <a:ea typeface="Calibri"/>
                          <a:cs typeface="Times New Roman"/>
                        </a:rPr>
                        <a:t>11%</a:t>
                      </a:r>
                      <a:endParaRPr lang="ru-RU" sz="2400" dirty="0">
                        <a:solidFill>
                          <a:schemeClr val="accent1">
                            <a:lumMod val="50000"/>
                          </a:schemeClr>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171" name="Rectangle 3"/>
          <p:cNvSpPr>
            <a:spLocks noChangeArrowheads="1"/>
          </p:cNvSpPr>
          <p:nvPr/>
        </p:nvSpPr>
        <p:spPr bwMode="auto">
          <a:xfrm>
            <a:off x="683568" y="301340"/>
            <a:ext cx="7488832"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4800" b="1" i="1"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Ответы на 1 вопрос.</a:t>
            </a:r>
            <a:endParaRPr kumimoji="0" lang="ru-RU" sz="4800" b="1" i="1" u="none" strike="noStrike" cap="none" normalizeH="0" baseline="0" dirty="0" smtClean="0">
              <a:ln>
                <a:noFill/>
              </a:ln>
              <a:solidFill>
                <a:schemeClr val="accent1">
                  <a:lumMod val="50000"/>
                </a:schemeClr>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4800" b="1" i="1"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   </a:t>
            </a:r>
            <a:endParaRPr kumimoji="0" lang="ru-RU" sz="4800" b="1" i="1" u="none" strike="noStrike" cap="none" normalizeH="0" baseline="0" dirty="0" smtClean="0">
              <a:ln>
                <a:noFill/>
              </a:ln>
              <a:solidFill>
                <a:schemeClr val="accent1">
                  <a:lumMod val="50000"/>
                </a:schemeClr>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NEW\Desktop\Мои документы\ЗАСТАВКИ\ЗАСТАВКИ 2008\фон\322.jpg"/>
          <p:cNvPicPr>
            <a:picLocks noChangeAspect="1" noChangeArrowheads="1"/>
          </p:cNvPicPr>
          <p:nvPr/>
        </p:nvPicPr>
        <p:blipFill>
          <a:blip r:embed="rId2" cstate="print"/>
          <a:srcRect/>
          <a:stretch>
            <a:fillRect/>
          </a:stretch>
        </p:blipFill>
        <p:spPr bwMode="auto">
          <a:xfrm>
            <a:off x="0" y="0"/>
            <a:ext cx="9144000" cy="6857999"/>
          </a:xfrm>
          <a:prstGeom prst="rect">
            <a:avLst/>
          </a:prstGeom>
          <a:noFill/>
        </p:spPr>
      </p:pic>
      <p:graphicFrame>
        <p:nvGraphicFramePr>
          <p:cNvPr id="3" name="Таблица 2"/>
          <p:cNvGraphicFramePr>
            <a:graphicFrameLocks noGrp="1"/>
          </p:cNvGraphicFramePr>
          <p:nvPr/>
        </p:nvGraphicFramePr>
        <p:xfrm>
          <a:off x="683568" y="1196752"/>
          <a:ext cx="7704856" cy="3960440"/>
        </p:xfrm>
        <a:graphic>
          <a:graphicData uri="http://schemas.openxmlformats.org/drawingml/2006/table">
            <a:tbl>
              <a:tblPr/>
              <a:tblGrid>
                <a:gridCol w="1070250"/>
                <a:gridCol w="529977"/>
                <a:gridCol w="529977"/>
                <a:gridCol w="523638"/>
                <a:gridCol w="523638"/>
                <a:gridCol w="515717"/>
                <a:gridCol w="523638"/>
                <a:gridCol w="524431"/>
                <a:gridCol w="637714"/>
                <a:gridCol w="637714"/>
                <a:gridCol w="637714"/>
                <a:gridCol w="525224"/>
                <a:gridCol w="525224"/>
              </a:tblGrid>
              <a:tr h="769876">
                <a:tc rowSpan="2">
                  <a:txBody>
                    <a:bodyPr/>
                    <a:lstStyle/>
                    <a:p>
                      <a:pPr>
                        <a:lnSpc>
                          <a:spcPct val="115000"/>
                        </a:lnSpc>
                        <a:spcAft>
                          <a:spcPts val="0"/>
                        </a:spcAft>
                      </a:pPr>
                      <a:r>
                        <a:rPr lang="ru-RU" sz="1200" dirty="0">
                          <a:solidFill>
                            <a:schemeClr val="accent1">
                              <a:lumMod val="50000"/>
                            </a:schemeClr>
                          </a:solidFill>
                          <a:latin typeface="Times New Roman"/>
                          <a:ea typeface="Calibri"/>
                          <a:cs typeface="Times New Roman"/>
                        </a:rPr>
                        <a:t>Группы детей</a:t>
                      </a:r>
                      <a:endParaRPr lang="ru-RU" sz="1200" dirty="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ru-RU" sz="1200" dirty="0">
                          <a:solidFill>
                            <a:schemeClr val="accent1">
                              <a:lumMod val="50000"/>
                            </a:schemeClr>
                          </a:solidFill>
                          <a:latin typeface="Times New Roman"/>
                          <a:ea typeface="Calibri"/>
                          <a:cs typeface="Times New Roman"/>
                        </a:rPr>
                        <a:t>боевики</a:t>
                      </a:r>
                      <a:endParaRPr lang="ru-RU" sz="1200" dirty="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nSpc>
                          <a:spcPct val="115000"/>
                        </a:lnSpc>
                        <a:spcAft>
                          <a:spcPts val="0"/>
                        </a:spcAft>
                      </a:pPr>
                      <a:r>
                        <a:rPr lang="ru-RU" sz="1200">
                          <a:solidFill>
                            <a:schemeClr val="accent1">
                              <a:lumMod val="50000"/>
                            </a:schemeClr>
                          </a:solidFill>
                          <a:latin typeface="Times New Roman"/>
                          <a:ea typeface="Calibri"/>
                          <a:cs typeface="Times New Roman"/>
                        </a:rPr>
                        <a:t>ужасы</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nSpc>
                          <a:spcPct val="115000"/>
                        </a:lnSpc>
                        <a:spcAft>
                          <a:spcPts val="0"/>
                        </a:spcAft>
                      </a:pPr>
                      <a:r>
                        <a:rPr lang="ru-RU" sz="1200">
                          <a:solidFill>
                            <a:schemeClr val="accent1">
                              <a:lumMod val="50000"/>
                            </a:schemeClr>
                          </a:solidFill>
                          <a:latin typeface="Times New Roman"/>
                          <a:ea typeface="Calibri"/>
                          <a:cs typeface="Times New Roman"/>
                        </a:rPr>
                        <a:t>шоу</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nSpc>
                          <a:spcPct val="115000"/>
                        </a:lnSpc>
                        <a:spcAft>
                          <a:spcPts val="0"/>
                        </a:spcAft>
                      </a:pPr>
                      <a:r>
                        <a:rPr lang="ru-RU" sz="1200">
                          <a:solidFill>
                            <a:schemeClr val="accent1">
                              <a:lumMod val="50000"/>
                            </a:schemeClr>
                          </a:solidFill>
                          <a:latin typeface="Times New Roman"/>
                          <a:ea typeface="Calibri"/>
                          <a:cs typeface="Times New Roman"/>
                        </a:rPr>
                        <a:t>сказки</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nSpc>
                          <a:spcPct val="115000"/>
                        </a:lnSpc>
                        <a:spcAft>
                          <a:spcPts val="0"/>
                        </a:spcAft>
                      </a:pPr>
                      <a:r>
                        <a:rPr lang="ru-RU" sz="1200">
                          <a:solidFill>
                            <a:schemeClr val="accent1">
                              <a:lumMod val="50000"/>
                            </a:schemeClr>
                          </a:solidFill>
                          <a:latin typeface="Times New Roman"/>
                          <a:ea typeface="Calibri"/>
                          <a:cs typeface="Times New Roman"/>
                        </a:rPr>
                        <a:t>исторические фильмы</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nSpc>
                          <a:spcPct val="115000"/>
                        </a:lnSpc>
                        <a:spcAft>
                          <a:spcPts val="0"/>
                        </a:spcAft>
                      </a:pPr>
                      <a:r>
                        <a:rPr lang="ru-RU" sz="1200">
                          <a:solidFill>
                            <a:schemeClr val="accent1">
                              <a:lumMod val="50000"/>
                            </a:schemeClr>
                          </a:solidFill>
                          <a:latin typeface="Times New Roman"/>
                          <a:ea typeface="Calibri"/>
                          <a:cs typeface="Times New Roman"/>
                        </a:rPr>
                        <a:t>другое</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1650812">
                <a:tc vMerge="1">
                  <a:txBody>
                    <a:bodyPr/>
                    <a:lstStyle/>
                    <a:p>
                      <a:endParaRPr lang="ru-RU"/>
                    </a:p>
                  </a:txBody>
                  <a:tcPr/>
                </a:tc>
                <a:tc>
                  <a:txBody>
                    <a:bodyPr/>
                    <a:lstStyle/>
                    <a:p>
                      <a:pPr marL="71755" marR="71755">
                        <a:lnSpc>
                          <a:spcPct val="115000"/>
                        </a:lnSpc>
                        <a:spcAft>
                          <a:spcPts val="0"/>
                        </a:spcAft>
                      </a:pPr>
                      <a:r>
                        <a:rPr lang="ru-RU" sz="1200">
                          <a:solidFill>
                            <a:schemeClr val="accent1">
                              <a:lumMod val="50000"/>
                            </a:schemeClr>
                          </a:solidFill>
                          <a:latin typeface="Times New Roman"/>
                          <a:ea typeface="Calibri"/>
                          <a:cs typeface="Times New Roman"/>
                        </a:rPr>
                        <a:t>желание победить</a:t>
                      </a:r>
                      <a:endParaRPr lang="ru-RU" sz="1200">
                        <a:solidFill>
                          <a:schemeClr val="accent1">
                            <a:lumMod val="50000"/>
                          </a:schemeClr>
                        </a:solidFill>
                        <a:latin typeface="Calibri"/>
                        <a:ea typeface="Calibri"/>
                        <a:cs typeface="Times New Roman"/>
                      </a:endParaRPr>
                    </a:p>
                  </a:txBody>
                  <a:tcPr marL="67692" marR="6769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Aft>
                          <a:spcPts val="0"/>
                        </a:spcAft>
                      </a:pPr>
                      <a:r>
                        <a:rPr lang="ru-RU" sz="1200">
                          <a:solidFill>
                            <a:schemeClr val="accent1">
                              <a:lumMod val="50000"/>
                            </a:schemeClr>
                          </a:solidFill>
                          <a:latin typeface="Times New Roman"/>
                          <a:ea typeface="Calibri"/>
                          <a:cs typeface="Times New Roman"/>
                        </a:rPr>
                        <a:t>причинить боль</a:t>
                      </a:r>
                      <a:endParaRPr lang="ru-RU" sz="1200">
                        <a:solidFill>
                          <a:schemeClr val="accent1">
                            <a:lumMod val="50000"/>
                          </a:schemeClr>
                        </a:solidFill>
                        <a:latin typeface="Calibri"/>
                        <a:ea typeface="Calibri"/>
                        <a:cs typeface="Times New Roman"/>
                      </a:endParaRPr>
                    </a:p>
                  </a:txBody>
                  <a:tcPr marL="67692" marR="6769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Aft>
                          <a:spcPts val="0"/>
                        </a:spcAft>
                      </a:pPr>
                      <a:r>
                        <a:rPr lang="ru-RU" sz="1200" dirty="0">
                          <a:solidFill>
                            <a:schemeClr val="accent1">
                              <a:lumMod val="50000"/>
                            </a:schemeClr>
                          </a:solidFill>
                          <a:latin typeface="Times New Roman"/>
                          <a:ea typeface="Calibri"/>
                          <a:cs typeface="Times New Roman"/>
                        </a:rPr>
                        <a:t>быть напуганным</a:t>
                      </a:r>
                      <a:endParaRPr lang="ru-RU" sz="1200" dirty="0">
                        <a:solidFill>
                          <a:schemeClr val="accent1">
                            <a:lumMod val="50000"/>
                          </a:schemeClr>
                        </a:solidFill>
                        <a:latin typeface="Calibri"/>
                        <a:ea typeface="Calibri"/>
                        <a:cs typeface="Times New Roman"/>
                      </a:endParaRPr>
                    </a:p>
                  </a:txBody>
                  <a:tcPr marL="67692" marR="6769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Aft>
                          <a:spcPts val="0"/>
                        </a:spcAft>
                      </a:pPr>
                      <a:r>
                        <a:rPr lang="ru-RU" sz="1200" dirty="0">
                          <a:solidFill>
                            <a:schemeClr val="accent1">
                              <a:lumMod val="50000"/>
                            </a:schemeClr>
                          </a:solidFill>
                          <a:latin typeface="Times New Roman"/>
                          <a:ea typeface="Calibri"/>
                          <a:cs typeface="Times New Roman"/>
                        </a:rPr>
                        <a:t>проверить себя</a:t>
                      </a:r>
                      <a:endParaRPr lang="ru-RU" sz="1200" dirty="0">
                        <a:solidFill>
                          <a:schemeClr val="accent1">
                            <a:lumMod val="50000"/>
                          </a:schemeClr>
                        </a:solidFill>
                        <a:latin typeface="Calibri"/>
                        <a:ea typeface="Calibri"/>
                        <a:cs typeface="Times New Roman"/>
                      </a:endParaRPr>
                    </a:p>
                  </a:txBody>
                  <a:tcPr marL="67692" marR="6769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Aft>
                          <a:spcPts val="0"/>
                        </a:spcAft>
                      </a:pPr>
                      <a:r>
                        <a:rPr lang="ru-RU" sz="1200" dirty="0">
                          <a:solidFill>
                            <a:schemeClr val="accent1">
                              <a:lumMod val="50000"/>
                            </a:schemeClr>
                          </a:solidFill>
                          <a:latin typeface="Times New Roman"/>
                          <a:ea typeface="Calibri"/>
                          <a:cs typeface="Times New Roman"/>
                        </a:rPr>
                        <a:t>песни, танцы, костюмы</a:t>
                      </a:r>
                      <a:endParaRPr lang="ru-RU" sz="1200" dirty="0">
                        <a:solidFill>
                          <a:schemeClr val="accent1">
                            <a:lumMod val="50000"/>
                          </a:schemeClr>
                        </a:solidFill>
                        <a:latin typeface="Calibri"/>
                        <a:ea typeface="Calibri"/>
                        <a:cs typeface="Times New Roman"/>
                      </a:endParaRPr>
                    </a:p>
                  </a:txBody>
                  <a:tcPr marL="67692" marR="6769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Aft>
                          <a:spcPts val="0"/>
                        </a:spcAft>
                      </a:pPr>
                      <a:r>
                        <a:rPr lang="ru-RU" sz="1200" dirty="0">
                          <a:solidFill>
                            <a:schemeClr val="accent1">
                              <a:lumMod val="50000"/>
                            </a:schemeClr>
                          </a:solidFill>
                          <a:latin typeface="Times New Roman"/>
                          <a:ea typeface="Calibri"/>
                          <a:cs typeface="Times New Roman"/>
                        </a:rPr>
                        <a:t>красивые и нарядные люди</a:t>
                      </a:r>
                      <a:endParaRPr lang="ru-RU" sz="1200" dirty="0">
                        <a:solidFill>
                          <a:schemeClr val="accent1">
                            <a:lumMod val="50000"/>
                          </a:schemeClr>
                        </a:solidFill>
                        <a:latin typeface="Calibri"/>
                        <a:ea typeface="Calibri"/>
                        <a:cs typeface="Times New Roman"/>
                      </a:endParaRPr>
                    </a:p>
                  </a:txBody>
                  <a:tcPr marL="67692" marR="6769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Aft>
                          <a:spcPts val="0"/>
                        </a:spcAft>
                      </a:pPr>
                      <a:r>
                        <a:rPr lang="ru-RU" sz="1200" dirty="0">
                          <a:solidFill>
                            <a:schemeClr val="accent1">
                              <a:lumMod val="50000"/>
                            </a:schemeClr>
                          </a:solidFill>
                          <a:latin typeface="Times New Roman"/>
                          <a:ea typeface="Calibri"/>
                          <a:cs typeface="Times New Roman"/>
                        </a:rPr>
                        <a:t>добро</a:t>
                      </a:r>
                      <a:endParaRPr lang="ru-RU" sz="1200" dirty="0">
                        <a:solidFill>
                          <a:schemeClr val="accent1">
                            <a:lumMod val="50000"/>
                          </a:schemeClr>
                        </a:solidFill>
                        <a:latin typeface="Calibri"/>
                        <a:ea typeface="Calibri"/>
                        <a:cs typeface="Times New Roman"/>
                      </a:endParaRPr>
                    </a:p>
                  </a:txBody>
                  <a:tcPr marL="67692" marR="6769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Aft>
                          <a:spcPts val="0"/>
                        </a:spcAft>
                      </a:pPr>
                      <a:r>
                        <a:rPr lang="ru-RU" sz="1200" dirty="0">
                          <a:solidFill>
                            <a:schemeClr val="accent1">
                              <a:lumMod val="50000"/>
                            </a:schemeClr>
                          </a:solidFill>
                          <a:latin typeface="Times New Roman"/>
                          <a:ea typeface="Calibri"/>
                          <a:cs typeface="Times New Roman"/>
                        </a:rPr>
                        <a:t>зло</a:t>
                      </a:r>
                      <a:endParaRPr lang="ru-RU" sz="1200" dirty="0">
                        <a:solidFill>
                          <a:schemeClr val="accent1">
                            <a:lumMod val="50000"/>
                          </a:schemeClr>
                        </a:solidFill>
                        <a:latin typeface="Calibri"/>
                        <a:ea typeface="Calibri"/>
                        <a:cs typeface="Times New Roman"/>
                      </a:endParaRPr>
                    </a:p>
                  </a:txBody>
                  <a:tcPr marL="67692" marR="6769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Aft>
                          <a:spcPts val="0"/>
                        </a:spcAft>
                      </a:pPr>
                      <a:r>
                        <a:rPr lang="ru-RU" sz="1200" dirty="0">
                          <a:solidFill>
                            <a:schemeClr val="accent1">
                              <a:lumMod val="50000"/>
                            </a:schemeClr>
                          </a:solidFill>
                          <a:latin typeface="Times New Roman"/>
                          <a:ea typeface="Calibri"/>
                          <a:cs typeface="Times New Roman"/>
                        </a:rPr>
                        <a:t>узнаём новое</a:t>
                      </a:r>
                      <a:endParaRPr lang="ru-RU" sz="1200" dirty="0">
                        <a:solidFill>
                          <a:schemeClr val="accent1">
                            <a:lumMod val="50000"/>
                          </a:schemeClr>
                        </a:solidFill>
                        <a:latin typeface="Calibri"/>
                        <a:ea typeface="Calibri"/>
                        <a:cs typeface="Times New Roman"/>
                      </a:endParaRPr>
                    </a:p>
                  </a:txBody>
                  <a:tcPr marL="67692" marR="6769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Aft>
                          <a:spcPts val="0"/>
                        </a:spcAft>
                      </a:pPr>
                      <a:r>
                        <a:rPr lang="ru-RU" sz="1200">
                          <a:solidFill>
                            <a:schemeClr val="accent1">
                              <a:lumMod val="50000"/>
                            </a:schemeClr>
                          </a:solidFill>
                          <a:latin typeface="Times New Roman"/>
                          <a:ea typeface="Calibri"/>
                          <a:cs typeface="Times New Roman"/>
                        </a:rPr>
                        <a:t>увлекательно</a:t>
                      </a:r>
                      <a:endParaRPr lang="ru-RU" sz="1200">
                        <a:solidFill>
                          <a:schemeClr val="accent1">
                            <a:lumMod val="50000"/>
                          </a:schemeClr>
                        </a:solidFill>
                        <a:latin typeface="Calibri"/>
                        <a:ea typeface="Calibri"/>
                        <a:cs typeface="Times New Roman"/>
                      </a:endParaRPr>
                    </a:p>
                  </a:txBody>
                  <a:tcPr marL="67692" marR="6769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Aft>
                          <a:spcPts val="0"/>
                        </a:spcAft>
                      </a:pPr>
                      <a:r>
                        <a:rPr lang="ru-RU" sz="1200">
                          <a:solidFill>
                            <a:schemeClr val="accent1">
                              <a:lumMod val="50000"/>
                            </a:schemeClr>
                          </a:solidFill>
                          <a:latin typeface="Times New Roman"/>
                          <a:ea typeface="Calibri"/>
                          <a:cs typeface="Times New Roman"/>
                        </a:rPr>
                        <a:t>наблюдение</a:t>
                      </a:r>
                      <a:endParaRPr lang="ru-RU" sz="1200">
                        <a:solidFill>
                          <a:schemeClr val="accent1">
                            <a:lumMod val="50000"/>
                          </a:schemeClr>
                        </a:solidFill>
                        <a:latin typeface="Calibri"/>
                        <a:ea typeface="Calibri"/>
                        <a:cs typeface="Times New Roman"/>
                      </a:endParaRPr>
                    </a:p>
                  </a:txBody>
                  <a:tcPr marL="67692" marR="6769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Aft>
                          <a:spcPts val="0"/>
                        </a:spcAft>
                      </a:pPr>
                      <a:r>
                        <a:rPr lang="ru-RU" sz="1200">
                          <a:solidFill>
                            <a:schemeClr val="accent1">
                              <a:lumMod val="50000"/>
                            </a:schemeClr>
                          </a:solidFill>
                          <a:latin typeface="Times New Roman"/>
                          <a:ea typeface="Calibri"/>
                          <a:cs typeface="Times New Roman"/>
                        </a:rPr>
                        <a:t>быть похожим</a:t>
                      </a:r>
                      <a:endParaRPr lang="ru-RU" sz="1200">
                        <a:solidFill>
                          <a:schemeClr val="accent1">
                            <a:lumMod val="50000"/>
                          </a:schemeClr>
                        </a:solidFill>
                        <a:latin typeface="Calibri"/>
                        <a:ea typeface="Calibri"/>
                        <a:cs typeface="Times New Roman"/>
                      </a:endParaRPr>
                    </a:p>
                  </a:txBody>
                  <a:tcPr marL="67692" marR="6769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9876">
                <a:tc>
                  <a:txBody>
                    <a:bodyPr/>
                    <a:lstStyle/>
                    <a:p>
                      <a:pPr algn="ctr">
                        <a:lnSpc>
                          <a:spcPct val="115000"/>
                        </a:lnSpc>
                        <a:spcAft>
                          <a:spcPts val="0"/>
                        </a:spcAft>
                      </a:pPr>
                      <a:r>
                        <a:rPr lang="ru-RU" sz="1200">
                          <a:solidFill>
                            <a:schemeClr val="accent1">
                              <a:lumMod val="50000"/>
                            </a:schemeClr>
                          </a:solidFill>
                          <a:latin typeface="Times New Roman"/>
                          <a:ea typeface="Calibri"/>
                          <a:cs typeface="Times New Roman"/>
                        </a:rPr>
                        <a:t>мальчики</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solidFill>
                            <a:schemeClr val="accent1">
                              <a:lumMod val="50000"/>
                            </a:schemeClr>
                          </a:solidFill>
                          <a:latin typeface="Times New Roman"/>
                          <a:ea typeface="Calibri"/>
                          <a:cs typeface="Times New Roman"/>
                        </a:rPr>
                        <a:t>30%</a:t>
                      </a:r>
                      <a:endParaRPr lang="ru-RU" sz="1200" dirty="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solidFill>
                            <a:schemeClr val="accent1">
                              <a:lumMod val="50000"/>
                            </a:schemeClr>
                          </a:solidFill>
                          <a:latin typeface="Times New Roman"/>
                          <a:ea typeface="Calibri"/>
                          <a:cs typeface="Times New Roman"/>
                        </a:rPr>
                        <a:t>36%</a:t>
                      </a:r>
                      <a:endParaRPr lang="ru-RU" sz="1200" dirty="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solidFill>
                            <a:schemeClr val="accent1">
                              <a:lumMod val="50000"/>
                            </a:schemeClr>
                          </a:solidFill>
                          <a:latin typeface="Times New Roman"/>
                          <a:ea typeface="Calibri"/>
                          <a:cs typeface="Times New Roman"/>
                        </a:rPr>
                        <a:t>9%</a:t>
                      </a:r>
                      <a:endParaRPr lang="ru-RU" sz="1200" dirty="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solidFill>
                            <a:schemeClr val="accent1">
                              <a:lumMod val="50000"/>
                            </a:schemeClr>
                          </a:solidFill>
                          <a:latin typeface="Times New Roman"/>
                          <a:ea typeface="Calibri"/>
                          <a:cs typeface="Times New Roman"/>
                        </a:rPr>
                        <a:t>10%</a:t>
                      </a:r>
                      <a:endParaRPr lang="ru-RU" sz="1200" dirty="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solidFill>
                            <a:schemeClr val="accent1">
                              <a:lumMod val="50000"/>
                            </a:schemeClr>
                          </a:solidFill>
                          <a:latin typeface="Times New Roman"/>
                          <a:ea typeface="Calibri"/>
                          <a:cs typeface="Times New Roman"/>
                        </a:rPr>
                        <a:t>-</a:t>
                      </a:r>
                      <a:endParaRPr lang="ru-RU" sz="1200" dirty="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solidFill>
                            <a:schemeClr val="accent1">
                              <a:lumMod val="50000"/>
                            </a:schemeClr>
                          </a:solidFill>
                          <a:latin typeface="Times New Roman"/>
                          <a:ea typeface="Calibri"/>
                          <a:cs typeface="Times New Roman"/>
                        </a:rPr>
                        <a:t>1%</a:t>
                      </a:r>
                      <a:endParaRPr lang="ru-RU" sz="1200" dirty="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solidFill>
                            <a:schemeClr val="accent1">
                              <a:lumMod val="50000"/>
                            </a:schemeClr>
                          </a:solidFill>
                          <a:latin typeface="Times New Roman"/>
                          <a:ea typeface="Calibri"/>
                          <a:cs typeface="Times New Roman"/>
                        </a:rPr>
                        <a:t>-</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solidFill>
                            <a:schemeClr val="accent1">
                              <a:lumMod val="50000"/>
                            </a:schemeClr>
                          </a:solidFill>
                          <a:latin typeface="Times New Roman"/>
                          <a:ea typeface="Calibri"/>
                          <a:cs typeface="Times New Roman"/>
                        </a:rPr>
                        <a:t>-</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solidFill>
                            <a:schemeClr val="accent1">
                              <a:lumMod val="50000"/>
                            </a:schemeClr>
                          </a:solidFill>
                          <a:latin typeface="Times New Roman"/>
                          <a:ea typeface="Calibri"/>
                          <a:cs typeface="Times New Roman"/>
                        </a:rPr>
                        <a:t>-</a:t>
                      </a:r>
                      <a:endParaRPr lang="ru-RU" sz="1200" dirty="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solidFill>
                            <a:schemeClr val="accent1">
                              <a:lumMod val="50000"/>
                            </a:schemeClr>
                          </a:solidFill>
                          <a:latin typeface="Times New Roman"/>
                          <a:ea typeface="Calibri"/>
                          <a:cs typeface="Times New Roman"/>
                        </a:rPr>
                        <a:t>-</a:t>
                      </a:r>
                      <a:endParaRPr lang="ru-RU" sz="1200" dirty="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solidFill>
                            <a:schemeClr val="accent1">
                              <a:lumMod val="50000"/>
                            </a:schemeClr>
                          </a:solidFill>
                          <a:latin typeface="Times New Roman"/>
                          <a:ea typeface="Calibri"/>
                          <a:cs typeface="Times New Roman"/>
                        </a:rPr>
                        <a:t>13%</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solidFill>
                            <a:schemeClr val="accent1">
                              <a:lumMod val="50000"/>
                            </a:schemeClr>
                          </a:solidFill>
                          <a:latin typeface="Times New Roman"/>
                          <a:ea typeface="Calibri"/>
                          <a:cs typeface="Times New Roman"/>
                        </a:rPr>
                        <a:t>18%</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9876">
                <a:tc>
                  <a:txBody>
                    <a:bodyPr/>
                    <a:lstStyle/>
                    <a:p>
                      <a:pPr algn="ctr">
                        <a:lnSpc>
                          <a:spcPct val="115000"/>
                        </a:lnSpc>
                        <a:spcAft>
                          <a:spcPts val="0"/>
                        </a:spcAft>
                      </a:pPr>
                      <a:r>
                        <a:rPr lang="ru-RU" sz="1200">
                          <a:solidFill>
                            <a:schemeClr val="accent1">
                              <a:lumMod val="50000"/>
                            </a:schemeClr>
                          </a:solidFill>
                          <a:latin typeface="Times New Roman"/>
                          <a:ea typeface="Calibri"/>
                          <a:cs typeface="Times New Roman"/>
                        </a:rPr>
                        <a:t>девочки</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solidFill>
                            <a:schemeClr val="accent1">
                              <a:lumMod val="50000"/>
                            </a:schemeClr>
                          </a:solidFill>
                          <a:latin typeface="Times New Roman"/>
                          <a:ea typeface="Calibri"/>
                          <a:cs typeface="Times New Roman"/>
                        </a:rPr>
                        <a:t>8%</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solidFill>
                            <a:schemeClr val="accent1">
                              <a:lumMod val="50000"/>
                            </a:schemeClr>
                          </a:solidFill>
                          <a:latin typeface="Times New Roman"/>
                          <a:ea typeface="Calibri"/>
                          <a:cs typeface="Times New Roman"/>
                        </a:rPr>
                        <a:t>-</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solidFill>
                            <a:schemeClr val="accent1">
                              <a:lumMod val="50000"/>
                            </a:schemeClr>
                          </a:solidFill>
                          <a:latin typeface="Times New Roman"/>
                          <a:ea typeface="Calibri"/>
                          <a:cs typeface="Times New Roman"/>
                        </a:rPr>
                        <a:t>5%</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solidFill>
                            <a:schemeClr val="accent1">
                              <a:lumMod val="50000"/>
                            </a:schemeClr>
                          </a:solidFill>
                          <a:latin typeface="Times New Roman"/>
                          <a:ea typeface="Calibri"/>
                          <a:cs typeface="Times New Roman"/>
                        </a:rPr>
                        <a:t>8%</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solidFill>
                            <a:schemeClr val="accent1">
                              <a:lumMod val="50000"/>
                            </a:schemeClr>
                          </a:solidFill>
                          <a:latin typeface="Times New Roman"/>
                          <a:ea typeface="Calibri"/>
                          <a:cs typeface="Times New Roman"/>
                        </a:rPr>
                        <a:t>16%</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solidFill>
                            <a:schemeClr val="accent1">
                              <a:lumMod val="50000"/>
                            </a:schemeClr>
                          </a:solidFill>
                          <a:latin typeface="Times New Roman"/>
                          <a:ea typeface="Calibri"/>
                          <a:cs typeface="Times New Roman"/>
                        </a:rPr>
                        <a:t>20%</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solidFill>
                            <a:schemeClr val="accent1">
                              <a:lumMod val="50000"/>
                            </a:schemeClr>
                          </a:solidFill>
                          <a:latin typeface="Times New Roman"/>
                          <a:ea typeface="Calibri"/>
                          <a:cs typeface="Times New Roman"/>
                        </a:rPr>
                        <a:t>20%</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solidFill>
                            <a:schemeClr val="accent1">
                              <a:lumMod val="50000"/>
                            </a:schemeClr>
                          </a:solidFill>
                          <a:latin typeface="Times New Roman"/>
                          <a:ea typeface="Calibri"/>
                          <a:cs typeface="Times New Roman"/>
                        </a:rPr>
                        <a:t>-</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solidFill>
                            <a:schemeClr val="accent1">
                              <a:lumMod val="50000"/>
                            </a:schemeClr>
                          </a:solidFill>
                          <a:latin typeface="Times New Roman"/>
                          <a:ea typeface="Calibri"/>
                          <a:cs typeface="Times New Roman"/>
                        </a:rPr>
                        <a:t>14%</a:t>
                      </a:r>
                      <a:endParaRPr lang="ru-RU" sz="120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solidFill>
                            <a:schemeClr val="accent1">
                              <a:lumMod val="50000"/>
                            </a:schemeClr>
                          </a:solidFill>
                          <a:latin typeface="Times New Roman"/>
                          <a:ea typeface="Calibri"/>
                          <a:cs typeface="Times New Roman"/>
                        </a:rPr>
                        <a:t>-</a:t>
                      </a:r>
                      <a:endParaRPr lang="ru-RU" sz="1200" dirty="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solidFill>
                            <a:schemeClr val="accent1">
                              <a:lumMod val="50000"/>
                            </a:schemeClr>
                          </a:solidFill>
                          <a:latin typeface="Times New Roman"/>
                          <a:ea typeface="Calibri"/>
                          <a:cs typeface="Times New Roman"/>
                        </a:rPr>
                        <a:t>3%</a:t>
                      </a:r>
                      <a:endParaRPr lang="ru-RU" sz="1200" dirty="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solidFill>
                            <a:schemeClr val="accent1">
                              <a:lumMod val="50000"/>
                            </a:schemeClr>
                          </a:solidFill>
                          <a:latin typeface="Times New Roman"/>
                          <a:ea typeface="Calibri"/>
                          <a:cs typeface="Times New Roman"/>
                        </a:rPr>
                        <a:t>8%</a:t>
                      </a:r>
                      <a:endParaRPr lang="ru-RU" sz="1200" dirty="0">
                        <a:solidFill>
                          <a:schemeClr val="accent1">
                            <a:lumMod val="50000"/>
                          </a:schemeClr>
                        </a:solidFill>
                        <a:latin typeface="Calibri"/>
                        <a:ea typeface="Calibri"/>
                        <a:cs typeface="Times New Roman"/>
                      </a:endParaRPr>
                    </a:p>
                  </a:txBody>
                  <a:tcPr marL="67692" marR="676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195" name="Rectangle 3"/>
          <p:cNvSpPr>
            <a:spLocks noChangeArrowheads="1"/>
          </p:cNvSpPr>
          <p:nvPr/>
        </p:nvSpPr>
        <p:spPr bwMode="auto">
          <a:xfrm>
            <a:off x="0" y="233444"/>
            <a:ext cx="7955511"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4800" b="1" i="1" u="none" strike="noStrike" cap="none" normalizeH="0" baseline="0" dirty="0" smtClean="0">
                <a:ln>
                  <a:noFill/>
                </a:ln>
                <a:solidFill>
                  <a:schemeClr val="accent1">
                    <a:lumMod val="50000"/>
                  </a:schemeClr>
                </a:solidFill>
                <a:effectLst/>
                <a:latin typeface="Times New Roman" pitchFamily="18" charset="0"/>
                <a:ea typeface="Calibri" pitchFamily="34" charset="0"/>
                <a:cs typeface="Times New Roman" pitchFamily="18" charset="0"/>
              </a:rPr>
              <a:t>Ответы на 2 вопрос.                </a:t>
            </a:r>
            <a:endParaRPr kumimoji="0" lang="ru-RU" sz="4800" b="1" i="1" u="none" strike="noStrike" cap="none" normalizeH="0" baseline="0" dirty="0" smtClean="0">
              <a:ln>
                <a:noFill/>
              </a:ln>
              <a:solidFill>
                <a:schemeClr val="accent1">
                  <a:lumMod val="50000"/>
                </a:schemeClr>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TotalTime>
  <Words>624</Words>
  <Application>Microsoft Office PowerPoint</Application>
  <PresentationFormat>Экран (4:3)</PresentationFormat>
  <Paragraphs>149</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NEW</dc:creator>
  <cp:lastModifiedBy>NEW</cp:lastModifiedBy>
  <cp:revision>12</cp:revision>
  <dcterms:created xsi:type="dcterms:W3CDTF">2011-10-27T15:07:49Z</dcterms:created>
  <dcterms:modified xsi:type="dcterms:W3CDTF">2011-10-27T16:14:49Z</dcterms:modified>
</cp:coreProperties>
</file>