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92" r:id="rId3"/>
    <p:sldId id="291" r:id="rId4"/>
    <p:sldId id="302" r:id="rId5"/>
    <p:sldId id="304" r:id="rId6"/>
    <p:sldId id="305" r:id="rId7"/>
    <p:sldId id="306" r:id="rId8"/>
    <p:sldId id="308" r:id="rId9"/>
    <p:sldId id="295" r:id="rId10"/>
    <p:sldId id="300" r:id="rId11"/>
    <p:sldId id="298" r:id="rId12"/>
    <p:sldId id="299" r:id="rId13"/>
    <p:sldId id="290" r:id="rId14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1ABAF"/>
    <a:srgbClr val="FF3300"/>
    <a:srgbClr val="CCFF66"/>
    <a:srgbClr val="FF9900"/>
    <a:srgbClr val="0000FF"/>
    <a:srgbClr val="FFFF00"/>
    <a:srgbClr val="FFCC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548" autoAdjust="0"/>
  </p:normalViewPr>
  <p:slideViewPr>
    <p:cSldViewPr>
      <p:cViewPr varScale="1">
        <p:scale>
          <a:sx n="76" d="100"/>
          <a:sy n="76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6D341-4A65-42ED-8F8E-EC2CE4D1D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0C36F-451C-446E-ACB0-B83BC1D6D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7F9E-5A82-4D4C-8387-72779B644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247A-9F3C-4E87-81FB-734E3527E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A36BD-FE06-4170-A3E3-9301A93C7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92A63-C0F1-48DD-8B56-5C84D4C77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9C951-E9AB-4AE6-9AAE-547275BA1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328B6-4D93-4FD5-8E19-D98B60401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0DAD3-5122-439C-AF7F-B8557422E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BF7BF-CBB5-4E9C-8A0E-8B0A6F8DB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725E-A175-4F27-8E78-CC18D7DD1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94D92-4122-439D-9333-62AFC0ACB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BEE7D-BB33-4B67-A6E8-38388E760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14595-7638-4138-8477-316A5C29B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0F9DC57B-5594-4B42-87AC-779465873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1.bp.blogspot.com/-g27kdl0t85Y/UYsKxnT6txI/AAAAAAAABas/H7gYDHlAf_c/s1600/IMG_0535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hyperlink" Target="http://3.bp.blogspot.com/-HJCX6-NsPP4/UYsKjylEN5I/AAAAAAAABak/POwmGJHOZT8/s1600/IMG_0534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214414" y="1700213"/>
            <a:ext cx="7215238" cy="208597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Эмоциональная готовность к школе </a:t>
            </a:r>
            <a:endParaRPr lang="ru-RU" sz="3600" kern="10" dirty="0">
              <a:ln w="9525">
                <a:solidFill>
                  <a:srgbClr val="3333FF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2" name="Picture 5" descr="ZCHAXCA8OJ6S9CAOYFQNCCABIO859CAV0SGM5CATJ5P7ACA2EG60ICAPM2DOBCAB1OWWNCA8XJL4ACADS2E7DCA13HYEPCAB5RXYZCAJM1NVVCAAJG4UWCA5Q62LCCAZZBKWFCA3Q2WPICAY4Z5M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7FB"/>
              </a:clrFrom>
              <a:clrTo>
                <a:srgbClr val="FDF7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0"/>
            <a:ext cx="34194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world-of-emotions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286124"/>
            <a:ext cx="450850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 descr="sun1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639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057292"/>
          </a:xfrm>
        </p:spPr>
        <p:txBody>
          <a:bodyPr/>
          <a:lstStyle/>
          <a:p>
            <a:r>
              <a:rPr lang="ru-RU" dirty="0" smtClean="0"/>
              <a:t>Подготовила Беляева В.Н., воспитатель ГБДОУ детский сад № 5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5852" y="928670"/>
            <a:ext cx="64294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Дети рассматривают плакаты и им задаются вопросы:</a:t>
            </a:r>
            <a:endParaRPr lang="ru-RU" b="1" i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b="1" i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С кем из гномиков (снеговиков) вам хотелось бы поиграть? Почему?</a:t>
            </a:r>
            <a:endParaRPr lang="ru-RU" b="1" i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b="1" i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Кто испугался прививки? Почему вы так думаете?</a:t>
            </a:r>
            <a:endParaRPr lang="ru-RU" b="1" i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b="1" i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Кто из гномов (снеговиков) разбил свою любимую чашку? и т. д.</a:t>
            </a:r>
            <a:endParaRPr lang="ru-RU" b="1" i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ru-RU" i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1.bp.blogspot.com/-g27kdl0t85Y/UYsKxnT6txI/AAAAAAAABas/H7gYDHlAf_c/s400/IMG_0535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88" y="3571852"/>
            <a:ext cx="492922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5" descr="http://3.bp.blogspot.com/-HJCX6-NsPP4/UYsKjylEN5I/AAAAAAAABak/POwmGJHOZT8/s400/IMG_0534.jpg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428976"/>
            <a:ext cx="450059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2643182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Цель: учить детей различать эмоциональные состояния радости, страха, грусти, злости.</a:t>
            </a:r>
          </a:p>
        </p:txBody>
      </p:sp>
    </p:spTree>
  </p:cSld>
  <p:clrMapOvr>
    <a:masterClrMapping/>
  </p:clrMapOvr>
  <p:transition spd="med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7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5329238" cy="1800225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2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3661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Упражнение «Лица».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Picture 5" descr="C:\Users\--\Desktop\КОНКУРС\Картинки-эмоции\удивление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28604"/>
            <a:ext cx="3455987" cy="25923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Picture 7" descr="C:\Users\--\Desktop\КОНКУРС\Картинки-эмоции\злость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3816350" cy="28257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3" descr="C:\Users\--\Desktop\КОНКУРС\Картинки-эмоции\страх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716338"/>
            <a:ext cx="3529013" cy="26463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Picture 4" descr="C:\Users\--\Desktop\КОНКУРС\Картинки-эмоции\страх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714752"/>
            <a:ext cx="4036368" cy="285749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28660" y="0"/>
            <a:ext cx="10144196" cy="5447645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>
            <a:spAutoFit/>
          </a:bodyPr>
          <a:lstStyle/>
          <a:p>
            <a:r>
              <a:rPr lang="ru-RU" b="1" i="0" dirty="0" smtClean="0"/>
              <a:t> </a:t>
            </a:r>
            <a:r>
              <a:rPr lang="ru-RU" sz="2400" b="1" i="0" dirty="0" smtClean="0">
                <a:solidFill>
                  <a:srgbClr val="FF0000"/>
                </a:solidFill>
              </a:rPr>
              <a:t>                                         ДОРОГИЕ  РОДИТЕЛИ!</a:t>
            </a:r>
            <a:endParaRPr lang="ru-RU" sz="2400" i="0" dirty="0" smtClean="0">
              <a:solidFill>
                <a:srgbClr val="FF0000"/>
              </a:solidFill>
            </a:endParaRPr>
          </a:p>
          <a:p>
            <a:r>
              <a:rPr lang="ru-RU" sz="1800" b="1" i="0" dirty="0" smtClean="0"/>
              <a:t>Вы - первые и самые важные учителя вашего ребенка. Первая его школа - Ваш дом - окажет огромное влияние на то, что он будет считать важным в жизни, на формирование его системы ценностей. Две вещи Вы можете подарить своему ребенку на всю жизнь:</a:t>
            </a:r>
          </a:p>
          <a:p>
            <a:r>
              <a:rPr lang="ru-RU" sz="1800" b="1" i="0" dirty="0" smtClean="0"/>
              <a:t>одна - корни,</a:t>
            </a:r>
          </a:p>
          <a:p>
            <a:r>
              <a:rPr lang="ru-RU" sz="1800" b="1" i="0" dirty="0" smtClean="0"/>
              <a:t>а другая - крылья.</a:t>
            </a:r>
          </a:p>
          <a:p>
            <a:r>
              <a:rPr lang="ru-RU" sz="1800" b="1" i="0" dirty="0" smtClean="0"/>
              <a:t>Умение говорить, слушать, пользоваться языком также относится к числу вещей, которые ребенок, живущий среди людей, постигает очень рано. И прежде чем начать читать, он должен достаточно овладеть языковыми навыками, умением слушать и говорить.</a:t>
            </a:r>
          </a:p>
          <a:p>
            <a:r>
              <a:rPr lang="ru-RU" sz="1800" b="1" i="0" dirty="0" smtClean="0"/>
              <a:t>В течение этих первых лет выдаются очень суматошные дни, и родители будут недоумевать: "Где тут взять время, чтобы еще чему-то учить?!" Но не следует забывать, что даже ровный, успокаивающий тон в ситуациях разбитых коленок, набитых шишек, раздражения взрослых может послужить основой формирования личности, укрепить связи между детьми и родителями и способствовать выработке позитивного отношения, способности воспринимать то, чему учат отец и мать.</a:t>
            </a:r>
          </a:p>
          <a:p>
            <a:r>
              <a:rPr lang="ru-RU" sz="1800" b="1" i="0" dirty="0" smtClean="0"/>
              <a:t> </a:t>
            </a:r>
          </a:p>
          <a:p>
            <a:r>
              <a:rPr lang="ru-RU" sz="1800" b="1" i="0" dirty="0" smtClean="0"/>
              <a:t> </a:t>
            </a:r>
            <a:endParaRPr lang="ru-RU" sz="1800" b="1" i="0" dirty="0"/>
          </a:p>
        </p:txBody>
      </p:sp>
      <p:pic>
        <p:nvPicPr>
          <p:cNvPr id="6" name="Picture 6" descr="baby0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0"/>
            <a:ext cx="151288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0241160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6842" y="4357694"/>
            <a:ext cx="18732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авпв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090737" y="4214818"/>
            <a:ext cx="209073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B0F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85813" y="785793"/>
            <a:ext cx="7286649" cy="1143019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4400" b="0" i="1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Спасибо за внимание!</a:t>
            </a:r>
            <a:endParaRPr kumimoji="0" lang="ru-RU" sz="44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Содержимое 4" descr="8c2e29e827a6t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240" y="2000240"/>
            <a:ext cx="4452949" cy="4144826"/>
          </a:xfrm>
        </p:spPr>
      </p:pic>
    </p:spTree>
  </p:cSld>
  <p:clrMapOvr>
    <a:masterClrMapping/>
  </p:clrMapOvr>
  <p:transition spd="med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1ABAF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c06b33fa99c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29"/>
          <a:stretch>
            <a:fillRect/>
          </a:stretch>
        </p:blipFill>
        <p:spPr bwMode="auto">
          <a:xfrm>
            <a:off x="285720" y="0"/>
            <a:ext cx="19653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785794"/>
            <a:ext cx="66437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0" dirty="0" smtClean="0">
                <a:solidFill>
                  <a:srgbClr val="FF0000"/>
                </a:solidFill>
              </a:rPr>
              <a:t>Чтобы понять, как именно происходит формирование эмоций у личности, необходимо вначале рассмотреть вопрос о том, что же такое эмоции человека и, в частности, ребенка.</a:t>
            </a:r>
          </a:p>
          <a:p>
            <a:r>
              <a:rPr lang="ru-RU" sz="1400" b="1" i="0" dirty="0" smtClean="0"/>
              <a:t>По мере развития ребенка его поведение становится произвольным, то есть обладает способностью подчинять свои поступки целям, которые сознательно ставит перед собой. Поставив цель, следует позаботиться о том, чтобы она была эмоционально принята и приобрела для ребенка внутренний смысл. </a:t>
            </a:r>
          </a:p>
          <a:p>
            <a:r>
              <a:rPr lang="ru-RU" sz="1400" b="1" i="0" dirty="0" smtClean="0">
                <a:solidFill>
                  <a:srgbClr val="FF0000"/>
                </a:solidFill>
              </a:rPr>
              <a:t>Основные трудности </a:t>
            </a:r>
            <a:r>
              <a:rPr lang="ru-RU" sz="1400" b="1" i="0" dirty="0" smtClean="0"/>
              <a:t>связаны вовсе не с невозможностью, довести до сознания дошкольника, что следует делать и чего не следует. Главная трудность не в том, что не всегда удается добиться, чтобы эти "хорошо", "нужно", "плохо", "не нужно" приобрели для них соответствующий личностный смысл.</a:t>
            </a:r>
          </a:p>
          <a:p>
            <a:r>
              <a:rPr lang="ru-RU" sz="1400" b="1" i="0" dirty="0" smtClean="0">
                <a:solidFill>
                  <a:srgbClr val="FF0000"/>
                </a:solidFill>
              </a:rPr>
              <a:t>Таким образом, именно эмоции становятся той основой, с помощью которой ребенок ставит перед собой цели, принимает решения и выполняет какое-либо дело.</a:t>
            </a:r>
          </a:p>
          <a:p>
            <a:r>
              <a:rPr lang="ru-RU" sz="1400" b="1" i="0" dirty="0" smtClean="0"/>
              <a:t>К началу дошкольного возраста ребенок приходит уже с относительно богатым эмоциональным опытом. Чтобы управлять своими эмоциями и чувствами, ребенка нужно научить контролировать свои внутренние ощущения, осознавать их, различать, сравнивать и произвольно менять характер.</a:t>
            </a:r>
            <a:endParaRPr lang="ru-RU" sz="1400" b="1" i="0" dirty="0"/>
          </a:p>
        </p:txBody>
      </p:sp>
    </p:spTree>
  </p:cSld>
  <p:clrMapOvr>
    <a:masterClrMapping/>
  </p:clrMapOvr>
  <p:transition spd="med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B0F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world-of-emotions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286256"/>
            <a:ext cx="45085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42976" y="1043732"/>
            <a:ext cx="70009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0" dirty="0" smtClean="0">
                <a:solidFill>
                  <a:srgbClr val="FF0000"/>
                </a:solidFill>
              </a:rPr>
              <a:t>Эмоциональная сфера ребенка</a:t>
            </a:r>
            <a:r>
              <a:rPr lang="ru-RU" b="1" i="0" dirty="0" smtClean="0"/>
              <a:t>, как и другая, не дана ему от рождения. Она формируется, начиная с самого рождения, но особенно важным считается этап ее становления у детей старшего дошкольного возраста.</a:t>
            </a:r>
          </a:p>
          <a:p>
            <a:r>
              <a:rPr lang="ru-RU" sz="1800" b="1" i="0" dirty="0" smtClean="0">
                <a:solidFill>
                  <a:srgbClr val="FF0000"/>
                </a:solidFill>
              </a:rPr>
              <a:t>Эмоции</a:t>
            </a:r>
            <a:r>
              <a:rPr lang="ru-RU" b="1" i="0" dirty="0" smtClean="0"/>
              <a:t> помогают ребенку приспособиться к той или иной ситуации, участвуют в формировании социальных взаимодействий и привязанностей. Они влияют на будущее поведение человека, способствуют социальному и нравственному развитию. Кроме того, эмоции являются источником радости и страдания, а жизнь без эмоций - как положительных, так и отрицательных- пресна и бесцветна.</a:t>
            </a:r>
          </a:p>
          <a:p>
            <a:r>
              <a:rPr lang="ru-RU" b="1" i="0" dirty="0" smtClean="0">
                <a:solidFill>
                  <a:srgbClr val="FF0000"/>
                </a:solidFill>
              </a:rPr>
              <a:t>Именно поэтому так важно научить ребенка уже в дошкольном возрасте управлять своими чувствами и эмоциями, регулировать их самому.</a:t>
            </a:r>
            <a:endParaRPr lang="ru-RU" b="1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214290"/>
            <a:ext cx="8715404" cy="6001643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b="1" i="0" dirty="0" smtClean="0"/>
              <a:t>Развивая эмоциональную сферу своего ребенка, </a:t>
            </a:r>
            <a:r>
              <a:rPr lang="ru-RU" b="1" i="0" dirty="0" smtClean="0">
                <a:solidFill>
                  <a:srgbClr val="FF0000"/>
                </a:solidFill>
              </a:rPr>
              <a:t>родителям необходимо учитывать следующие моменты.</a:t>
            </a:r>
          </a:p>
          <a:p>
            <a:r>
              <a:rPr lang="ru-RU" b="1" i="0" dirty="0" smtClean="0"/>
              <a:t>• </a:t>
            </a:r>
            <a:r>
              <a:rPr lang="ru-RU" b="1" i="0" u="sng" dirty="0" smtClean="0">
                <a:solidFill>
                  <a:srgbClr val="FF0000"/>
                </a:solidFill>
              </a:rPr>
              <a:t>Обогащайте активный словарь ребенка словами</a:t>
            </a:r>
            <a:r>
              <a:rPr lang="ru-RU" b="1" i="0" dirty="0" smtClean="0"/>
              <a:t>, обозначающие эмоциональные состояния. Помогут вам в этом герои сказок и мультфильмов. Беседуйте о том, какие эмоции испытывают герои в той или иной момент, как меняется их настроение и почему.</a:t>
            </a:r>
          </a:p>
          <a:p>
            <a:r>
              <a:rPr lang="ru-RU" b="1" i="0" u="sng" dirty="0" smtClean="0">
                <a:solidFill>
                  <a:srgbClr val="FF0000"/>
                </a:solidFill>
              </a:rPr>
              <a:t>• Называя эмоциональное состояние</a:t>
            </a:r>
            <a:r>
              <a:rPr lang="ru-RU" b="1" i="0" dirty="0" smtClean="0"/>
              <a:t>, точно определяйте его словесно: «радость», «удивление», «грусть» и т. д. запомните сами и объясните ребенку: чувства не делятся на «хорошие» и «плохие». Злость иногда помогает вскрыть недовольство чужим поведением или собраться и справиться с тем, что давно не получалось. Страх не дает забывать о правилах безопасности и поэтому позволяет быть осторожным.</a:t>
            </a:r>
          </a:p>
          <a:p>
            <a:r>
              <a:rPr lang="ru-RU" b="1" i="0" u="sng" dirty="0" smtClean="0">
                <a:solidFill>
                  <a:srgbClr val="FF0000"/>
                </a:solidFill>
              </a:rPr>
              <a:t>• Научите ребенка разделять чувства и поступки</a:t>
            </a:r>
            <a:r>
              <a:rPr lang="ru-RU" b="1" i="0" dirty="0" smtClean="0"/>
              <a:t>: нет плохих чувств, есть плохие поступки: «Владик рассердился на тебя, ударил. Он поступил нехорошо. Он не нашел подходящих слов, чтобы выразить свое недовольство».</a:t>
            </a:r>
          </a:p>
          <a:p>
            <a:r>
              <a:rPr lang="ru-RU" b="1" i="0" u="sng" dirty="0" smtClean="0">
                <a:solidFill>
                  <a:srgbClr val="FF0000"/>
                </a:solidFill>
              </a:rPr>
              <a:t>• С уважением отнеситесь к чувствам малыша</a:t>
            </a:r>
            <a:r>
              <a:rPr lang="ru-RU" b="1" i="0" dirty="0" smtClean="0"/>
              <a:t>: он, как и взрослые, имеет право испытывать страх, гнев, грусть. Не призывайте его отказаться, например, от проявления гнева: «Не смей грубить мне! ». Лучше помогите ему понять свое состояние: «Я понимаю, ты сердишься на меня из-за того, что я занималась с твоим маленьким братом».</a:t>
            </a:r>
          </a:p>
          <a:p>
            <a:r>
              <a:rPr lang="ru-RU" b="1" i="0" dirty="0" smtClean="0"/>
              <a:t>В этой работе необходимо быть последовательным и помнить, что одни ситуации разрешаются быстро, а другие требуют времени и терпения. Главное - не терять из виду цель, которую вы ставите перед ребенком и перед собой, обязательно отмечая успехи ребенка.</a:t>
            </a:r>
            <a:endParaRPr lang="ru-RU" b="1" i="0" dirty="0"/>
          </a:p>
        </p:txBody>
      </p:sp>
      <p:pic>
        <p:nvPicPr>
          <p:cNvPr id="7" name="Picture 17" descr="IMG_428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0849831">
            <a:off x="-2008854" y="235804"/>
            <a:ext cx="2342485" cy="1497487"/>
          </a:xfrm>
          <a:noFill/>
          <a:ln w="57150" cmpd="thickThin">
            <a:solidFill>
              <a:srgbClr val="FF0000"/>
            </a:solidFill>
          </a:ln>
        </p:spPr>
      </p:pic>
      <p:pic>
        <p:nvPicPr>
          <p:cNvPr id="8" name="Picture 5" descr="baby0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58280" y="0"/>
            <a:ext cx="14065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ac06b33fa99c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29"/>
          <a:stretch>
            <a:fillRect/>
          </a:stretch>
        </p:blipFill>
        <p:spPr bwMode="auto">
          <a:xfrm>
            <a:off x="-1357354" y="4657725"/>
            <a:ext cx="19653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305068"/>
            <a:ext cx="7929618" cy="5109091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1800" b="1" i="0" dirty="0" smtClean="0">
                <a:solidFill>
                  <a:srgbClr val="FF0000"/>
                </a:solidFill>
              </a:rPr>
              <a:t>Рост эмоционально-психического напряжения среди взрослых приводит к распространению невротических явлений среди детей. </a:t>
            </a:r>
            <a:r>
              <a:rPr lang="ru-RU" sz="2000" b="1" dirty="0" smtClean="0"/>
              <a:t>Сокращение свободного времени родителей, психологические перегрузки, стрессы и наличие множества других патогенных факторов стимулируют развитие у родителей раздражительности, агрессивности, синдрома хронической усталости. Многие родители, находясь под прессом возникающих проблем, считают возможным выплеснуть свои негативные эмоции на маленького ребенка, который не может противостоять психологической, а часто и физической агрессии, казалось бы, самых близких ему людей</a:t>
            </a:r>
            <a:r>
              <a:rPr lang="ru-RU" b="1" dirty="0" smtClean="0"/>
              <a:t>. </a:t>
            </a:r>
            <a:r>
              <a:rPr lang="ru-RU" sz="1800" b="1" i="0" dirty="0" smtClean="0">
                <a:solidFill>
                  <a:srgbClr val="FF0000"/>
                </a:solidFill>
              </a:rPr>
              <a:t>Именно таким образом дети становятся полностью зависимыми от настроения, эмоций и физического состояния родителей. Это далеко не лучшим образом сказывается на их психическом здоровье, установках в общении и поведении на этапе взросления.</a:t>
            </a:r>
            <a:endParaRPr lang="ru-RU" sz="1800" b="1" i="0" dirty="0">
              <a:solidFill>
                <a:srgbClr val="FF0000"/>
              </a:solidFill>
            </a:endParaRPr>
          </a:p>
        </p:txBody>
      </p:sp>
      <p:pic>
        <p:nvPicPr>
          <p:cNvPr id="5" name="Picture 9" descr="world-of-emotions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5000636"/>
            <a:ext cx="3571868" cy="160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0241163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4984750"/>
            <a:ext cx="163353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-2708"/>
            <a:ext cx="67151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FF0000"/>
                </a:solidFill>
              </a:rPr>
              <a:t>Как воспитать ребенка, который будет помогать другим?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/>
              <a:t>• </a:t>
            </a:r>
            <a:r>
              <a:rPr lang="ru-RU" sz="1800" b="1" i="0" dirty="0" smtClean="0"/>
              <a:t>Создать для ребенка соответствующую семейную атмосферу – полную тепла и любви, в которой родители ясно объясняют различные социальные ситуации. 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i="0" dirty="0" smtClean="0"/>
              <a:t>• Знакомить ребенка с принципами жизни в обществе, объяснять, почему необходимо поступать по отношению к другим тем или иным способом, какие последствия несет для других поведение ребенка.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i="0" dirty="0" smtClean="0"/>
              <a:t>• Приписывать ребенку (его внутреннему характеру) позитивные </a:t>
            </a:r>
            <a:r>
              <a:rPr lang="ru-RU" sz="1800" b="1" i="0" dirty="0" err="1" smtClean="0"/>
              <a:t>просоциальные</a:t>
            </a:r>
            <a:r>
              <a:rPr lang="ru-RU" sz="1800" b="1" i="0" dirty="0" smtClean="0"/>
              <a:t> черты.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i="0" dirty="0" smtClean="0"/>
              <a:t>• Склонять ребенка делать полезные вещи, хвалить его, обеспечивать чувство удовлетворенности после хорошо выполненного задания, учить исполнять обязанности, помогать другим.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i="0" dirty="0" smtClean="0"/>
              <a:t>• Моделировать </a:t>
            </a:r>
            <a:r>
              <a:rPr lang="ru-RU" sz="1800" b="1" i="0" dirty="0" err="1" smtClean="0"/>
              <a:t>просоциальное</a:t>
            </a:r>
            <a:r>
              <a:rPr lang="ru-RU" sz="1800" b="1" i="0" dirty="0" smtClean="0"/>
              <a:t>, заботливое и альтруистическое поведение – быть для ребенка примером для подражания, то есть самостоятельно придерживаться тех же принципов, которые прививаются ребенку</a:t>
            </a:r>
            <a:r>
              <a:rPr lang="ru-RU" b="1" i="0" dirty="0" smtClean="0"/>
              <a:t>.</a:t>
            </a:r>
            <a:endParaRPr lang="ru-RU" b="1" dirty="0"/>
          </a:p>
        </p:txBody>
      </p:sp>
      <p:pic>
        <p:nvPicPr>
          <p:cNvPr id="5" name="Picture 10" descr="41270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31944">
            <a:off x="7568377" y="1136871"/>
            <a:ext cx="20764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95fd059e7024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30"/>
          <a:stretch>
            <a:fillRect/>
          </a:stretch>
        </p:blipFill>
        <p:spPr bwMode="auto">
          <a:xfrm>
            <a:off x="-357222" y="4143380"/>
            <a:ext cx="1781176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012954"/>
            <a:ext cx="54292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FF0000"/>
                </a:solidFill>
              </a:rPr>
              <a:t>Как сформировать </a:t>
            </a:r>
            <a:r>
              <a:rPr lang="ru-RU" sz="2800" b="1" i="0" dirty="0" err="1" smtClean="0">
                <a:solidFill>
                  <a:srgbClr val="FF0000"/>
                </a:solidFill>
              </a:rPr>
              <a:t>эмпатию</a:t>
            </a:r>
            <a:r>
              <a:rPr lang="ru-RU" sz="2800" b="1" i="0" dirty="0" smtClean="0">
                <a:solidFill>
                  <a:srgbClr val="FF0000"/>
                </a:solidFill>
              </a:rPr>
              <a:t> и эмоциональный интеллект ребенка?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0" dirty="0" smtClean="0"/>
              <a:t>• Необходимо сопереживать ребенку, рассказывать о своих чувствах, расспрашивать о его.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/>
              <a:t>• Использовать сообщения, подтверждающие чувства ребенка (не отрицательные).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/>
              <a:t>• Рассказывать ребенку, какое влияние на чьи-то чувства оказывает его поведение.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/>
              <a:t>• Описывать вместе с ребенком эмоции людей, изображенных на фото или картинках.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/>
              <a:t>• Репетировать вместе с ним эмоции перед зеркалом.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/>
              <a:t>• Играть в эмоциональные игры.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0" dirty="0" smtClean="0"/>
              <a:t>• Практиковать поведение, связанное с выражением эмоций – в открытый и безопасный способ для ребенка и других людей.</a:t>
            </a:r>
            <a:endParaRPr lang="ru-RU" b="1" dirty="0"/>
          </a:p>
        </p:txBody>
      </p:sp>
      <p:pic>
        <p:nvPicPr>
          <p:cNvPr id="5" name="Picture 10" descr="41270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31944">
            <a:off x="281734" y="279640"/>
            <a:ext cx="20764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643050"/>
            <a:ext cx="3571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b="1" dirty="0" smtClean="0">
                <a:latin typeface="Arial" pitchFamily="34" charset="0"/>
              </a:rPr>
              <a:t>Сегодняшние дошкольники должны обладать высоким уровнем коммуникативных умений и навыков, быть инициативными, любознательными, умением жить среди людей,  отвечать за свои поступки. Огромную роль в этом играет целенаправленное развитие эмоциональной сферы ребёнка</a:t>
            </a:r>
            <a:r>
              <a:rPr lang="ru-RU" altLang="ru-RU" b="1" dirty="0" smtClean="0">
                <a:latin typeface="Arial" pitchFamily="34" charset="0"/>
              </a:rPr>
              <a:t>.</a:t>
            </a:r>
            <a:endParaRPr lang="ru-RU" b="1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 l="15768" t="4399" r="20657" b="9023"/>
          <a:stretch>
            <a:fillRect/>
          </a:stretch>
        </p:blipFill>
        <p:spPr bwMode="auto">
          <a:xfrm>
            <a:off x="7715272" y="285728"/>
            <a:ext cx="12033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 l="2617" t="3928" r="8022" b="8180"/>
          <a:stretch>
            <a:fillRect/>
          </a:stretch>
        </p:blipFill>
        <p:spPr bwMode="auto">
          <a:xfrm>
            <a:off x="5857884" y="357166"/>
            <a:ext cx="16589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 l="3963" t="4939" r="3564" b="13196"/>
          <a:stretch>
            <a:fillRect/>
          </a:stretch>
        </p:blipFill>
        <p:spPr bwMode="auto">
          <a:xfrm>
            <a:off x="4286248" y="428604"/>
            <a:ext cx="14779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/>
          <a:srcRect t="22009" r="14432" b="11057"/>
          <a:stretch>
            <a:fillRect/>
          </a:stretch>
        </p:blipFill>
        <p:spPr bwMode="auto">
          <a:xfrm>
            <a:off x="7416800" y="3000372"/>
            <a:ext cx="17272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/>
          <a:srcRect l="5492" r="3204" b="5180"/>
          <a:stretch>
            <a:fillRect/>
          </a:stretch>
        </p:blipFill>
        <p:spPr bwMode="auto">
          <a:xfrm>
            <a:off x="6000750" y="3000375"/>
            <a:ext cx="136842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/>
          <a:srcRect l="16907" r="19049" b="8688"/>
          <a:stretch>
            <a:fillRect/>
          </a:stretch>
        </p:blipFill>
        <p:spPr bwMode="auto">
          <a:xfrm>
            <a:off x="4572000" y="3000375"/>
            <a:ext cx="14668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Игры и упражнения для развития эмоциональной сферы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357298"/>
            <a:ext cx="5929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/>
              <a:t>"Улыбка".</a:t>
            </a:r>
            <a:endParaRPr lang="ru-RU" i="0" dirty="0" smtClean="0"/>
          </a:p>
          <a:p>
            <a:r>
              <a:rPr lang="ru-RU" b="1" dirty="0" smtClean="0"/>
              <a:t>Инструкция.</a:t>
            </a:r>
          </a:p>
          <a:p>
            <a:r>
              <a:rPr lang="ru-RU" i="0" dirty="0" smtClean="0"/>
              <a:t>Вы видите перед собой на рисунке красивое солнышко, рот которого расплылся в широкой улыбке. Улыбайтесь в ответ солнышку и почувствуйте, как улыбка переходит в ваши руки, доходит до ладоней. Сделайте еще раз и попробуйте улыбнуться пошире. Растягиваются ваши губы, напрягаются мышцы щек: Дышите и улыбайтесь: Ваши руки и ладошки наполняются улыбающейся силой солнышка.</a:t>
            </a:r>
          </a:p>
          <a:p>
            <a:r>
              <a:rPr lang="ru-RU" b="1" i="0" dirty="0" smtClean="0"/>
              <a:t>"Солнечный зайчик".</a:t>
            </a:r>
            <a:endParaRPr lang="ru-RU" i="0" dirty="0" smtClean="0"/>
          </a:p>
          <a:p>
            <a:r>
              <a:rPr lang="ru-RU" b="1" dirty="0" smtClean="0"/>
              <a:t>Инструкция</a:t>
            </a:r>
          </a:p>
          <a:p>
            <a:r>
              <a:rPr lang="ru-RU" i="0" dirty="0" smtClean="0"/>
              <a:t>Представьте себе, что солнечный зайчик заглянул вам в глаза. Закройте их. Он побежал дальше по лицу. Нежно погладьте его ладонями: на лбу, на носу, на ротике, на щечках, на подбородке. Поглаживайте аккуратно, чтобы не спугнуть, голову, шею, животик, руки, ноги. Он забрался за шиворот - погладьте его и там. Он не озорник - он ловит и ласкает вас, а вы погладьте его и подружитесь с ним.</a:t>
            </a:r>
            <a:endParaRPr lang="ru-RU" i="0" dirty="0"/>
          </a:p>
        </p:txBody>
      </p:sp>
      <p:pic>
        <p:nvPicPr>
          <p:cNvPr id="7" name="Picture 16" descr="3c5f7588f030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40205"/>
              </a:clrFrom>
              <a:clrTo>
                <a:srgbClr val="040205">
                  <a:alpha val="0"/>
                </a:srgbClr>
              </a:clrTo>
            </a:clrChange>
          </a:blip>
          <a:srcRect l="2777" t="4050" b="7632"/>
          <a:stretch>
            <a:fillRect/>
          </a:stretch>
        </p:blipFill>
        <p:spPr bwMode="auto">
          <a:xfrm>
            <a:off x="214282" y="3571876"/>
            <a:ext cx="1785950" cy="180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985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Подготовила Беляева В.Н., воспитатель ГБДОУ детский сад № 5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Игры и упражнения для развития эмоциональной сферы</vt:lpstr>
      <vt:lpstr>Слайд 10</vt:lpstr>
      <vt:lpstr>Слайд 11</vt:lpstr>
      <vt:lpstr>Слайд 12</vt:lpstr>
      <vt:lpstr>Слайд 13</vt:lpstr>
    </vt:vector>
  </TitlesOfParts>
  <Company>DetSad_9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122</cp:revision>
  <dcterms:created xsi:type="dcterms:W3CDTF">2010-12-15T08:40:56Z</dcterms:created>
  <dcterms:modified xsi:type="dcterms:W3CDTF">2015-09-01T18:57:07Z</dcterms:modified>
</cp:coreProperties>
</file>