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4218133-8EDC-4943-B671-CF5E1804A4B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438128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Предупреждение ошибок чтения и письма.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Группа ошибок при письме.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Не может определить звуковой состав слова</a:t>
            </a:r>
          </a:p>
          <a:p>
            <a:r>
              <a:rPr lang="ru-RU" sz="1800" dirty="0" smtClean="0"/>
              <a:t>Пропуски букв в словах («</a:t>
            </a:r>
            <a:r>
              <a:rPr lang="ru-RU" sz="1800" dirty="0" err="1" smtClean="0"/>
              <a:t>лто</a:t>
            </a:r>
            <a:r>
              <a:rPr lang="ru-RU" sz="1800" dirty="0" smtClean="0"/>
              <a:t>» вместо лето);</a:t>
            </a:r>
          </a:p>
          <a:p>
            <a:r>
              <a:rPr lang="ru-RU" sz="1800" dirty="0" smtClean="0"/>
              <a:t>Вставка лишних букв (« </a:t>
            </a:r>
            <a:r>
              <a:rPr lang="ru-RU" sz="1800" dirty="0" err="1" smtClean="0"/>
              <a:t>стлол</a:t>
            </a:r>
            <a:r>
              <a:rPr lang="ru-RU" sz="1800" dirty="0" smtClean="0"/>
              <a:t> – стол);</a:t>
            </a:r>
          </a:p>
          <a:p>
            <a:r>
              <a:rPr lang="ru-RU" sz="1800" dirty="0" smtClean="0"/>
              <a:t>Перестановка букв («</a:t>
            </a:r>
            <a:r>
              <a:rPr lang="ru-RU" sz="1800" dirty="0" err="1" smtClean="0"/>
              <a:t>вебра</a:t>
            </a:r>
            <a:r>
              <a:rPr lang="ru-RU" sz="1800" dirty="0" smtClean="0"/>
              <a:t>» –верба);</a:t>
            </a:r>
          </a:p>
          <a:p>
            <a:pPr>
              <a:buNone/>
            </a:pPr>
            <a:r>
              <a:rPr lang="ru-RU" sz="1800" b="1" dirty="0" smtClean="0"/>
              <a:t>Определение слогового состава слова</a:t>
            </a:r>
          </a:p>
          <a:p>
            <a:r>
              <a:rPr lang="ru-RU" sz="1800" dirty="0" smtClean="0"/>
              <a:t>Пропуски слогов в словах («</a:t>
            </a:r>
            <a:r>
              <a:rPr lang="ru-RU" sz="1800" dirty="0" err="1" smtClean="0"/>
              <a:t>гова</a:t>
            </a:r>
            <a:r>
              <a:rPr lang="ru-RU" sz="1800" dirty="0" smtClean="0"/>
              <a:t>»-голова);</a:t>
            </a:r>
          </a:p>
          <a:p>
            <a:r>
              <a:rPr lang="ru-RU" sz="1800" dirty="0" smtClean="0"/>
              <a:t>Вставка лишних слогов («</a:t>
            </a:r>
            <a:r>
              <a:rPr lang="ru-RU" sz="1800" dirty="0" err="1" smtClean="0"/>
              <a:t>гололова</a:t>
            </a:r>
            <a:r>
              <a:rPr lang="ru-RU" sz="1800" dirty="0" smtClean="0"/>
              <a:t>»);</a:t>
            </a:r>
          </a:p>
          <a:p>
            <a:r>
              <a:rPr lang="ru-RU" sz="1800" dirty="0" smtClean="0"/>
              <a:t>Перестановка слогов («</a:t>
            </a:r>
            <a:r>
              <a:rPr lang="ru-RU" sz="1800" dirty="0" err="1" smtClean="0"/>
              <a:t>мотолок</a:t>
            </a:r>
            <a:r>
              <a:rPr lang="ru-RU" sz="1800" dirty="0" smtClean="0"/>
              <a:t>»- молоток);</a:t>
            </a:r>
          </a:p>
          <a:p>
            <a:pPr>
              <a:buNone/>
            </a:pPr>
            <a:r>
              <a:rPr lang="ru-RU" sz="1800" b="1" dirty="0" smtClean="0"/>
              <a:t>Определение количества слов в предложении</a:t>
            </a:r>
          </a:p>
          <a:p>
            <a:r>
              <a:rPr lang="ru-RU" sz="1800" dirty="0" smtClean="0"/>
              <a:t>Слияние </a:t>
            </a:r>
            <a:r>
              <a:rPr lang="ru-RU" sz="1800" dirty="0" err="1" smtClean="0"/>
              <a:t>нескольки</a:t>
            </a:r>
            <a:r>
              <a:rPr lang="ru-RU" sz="1800" dirty="0" smtClean="0"/>
              <a:t> слов в одно слово («</a:t>
            </a:r>
            <a:r>
              <a:rPr lang="ru-RU" sz="1800" dirty="0" err="1" smtClean="0"/>
              <a:t>детиигралинаулице</a:t>
            </a:r>
            <a:r>
              <a:rPr lang="ru-RU" sz="1800" dirty="0" smtClean="0"/>
              <a:t>»);</a:t>
            </a:r>
          </a:p>
          <a:p>
            <a:r>
              <a:rPr lang="ru-RU" sz="1800" dirty="0" smtClean="0"/>
              <a:t>Разделение одного слова на части (« у  </a:t>
            </a:r>
            <a:r>
              <a:rPr lang="ru-RU" sz="1800" dirty="0" err="1" smtClean="0"/>
              <a:t>тюг</a:t>
            </a:r>
            <a:r>
              <a:rPr lang="ru-RU" sz="1800" dirty="0" smtClean="0"/>
              <a:t>, о  </a:t>
            </a:r>
            <a:r>
              <a:rPr lang="ru-RU" sz="1800" dirty="0" err="1" smtClean="0"/>
              <a:t>кно</a:t>
            </a:r>
            <a:r>
              <a:rPr lang="ru-RU" sz="1800" dirty="0" smtClean="0"/>
              <a:t>»).</a:t>
            </a:r>
          </a:p>
          <a:p>
            <a:pPr algn="ctr">
              <a:buNone/>
            </a:pPr>
            <a:r>
              <a:rPr lang="ru-RU" sz="3600" b="1" dirty="0" smtClean="0"/>
              <a:t>Причины этих ошибок – </a:t>
            </a:r>
          </a:p>
          <a:p>
            <a:pPr algn="ctr">
              <a:buNone/>
            </a:pPr>
            <a:r>
              <a:rPr lang="ru-RU" sz="3600" b="1" dirty="0" smtClean="0"/>
              <a:t>недоразвитие фонематического восприятия!</a:t>
            </a:r>
            <a:endParaRPr lang="ru-RU" sz="36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078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Упражнения для предупреждения ошибок при чтении и письме.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Упражнения в анализе предложения.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Определить количество слов в предложении и их последовательность. 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Придумывание ребёнком предложений состоящих из определенного количества слов.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Составить предложение из предложенных слов.</a:t>
            </a:r>
            <a:endParaRPr lang="ru-RU" sz="3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+mn-lt"/>
              </a:rPr>
              <a:t>Упражнения в слоговом анализе и синтезе слов.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ru-RU" dirty="0" smtClean="0"/>
              <a:t>Определить количество слогов в слове и их последовательность.</a:t>
            </a:r>
          </a:p>
          <a:p>
            <a:endParaRPr lang="ru-RU" dirty="0" smtClean="0"/>
          </a:p>
          <a:p>
            <a:r>
              <a:rPr lang="ru-RU" dirty="0" smtClean="0"/>
              <a:t>Придумывание ребенком слов с определенным количеством слогов.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Составление слов из слогов.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Упражнения в звуковом анализе и синтезе слов.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Определить количество звуков в слове и их последовательность.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Придумывание слов с определенным количеством звуков.</a:t>
            </a:r>
          </a:p>
          <a:p>
            <a:pPr>
              <a:buNone/>
            </a:pP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72616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+mn-lt"/>
              </a:rPr>
              <a:t>Спасибо за внимание!</a:t>
            </a:r>
            <a:endParaRPr lang="ru-RU" sz="5400" dirty="0"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Возрастное косноязычие 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1854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02432"/>
                <a:gridCol w="7427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й-ль-л</a:t>
                      </a:r>
                      <a:r>
                        <a:rPr lang="ru-RU" b="1" dirty="0" smtClean="0"/>
                        <a:t>  (</a:t>
                      </a:r>
                      <a:r>
                        <a:rPr lang="ru-RU" b="1" dirty="0" err="1" smtClean="0"/>
                        <a:t>йампа</a:t>
                      </a:r>
                      <a:r>
                        <a:rPr lang="ru-RU" b="1" dirty="0" smtClean="0"/>
                        <a:t>  -  </a:t>
                      </a:r>
                      <a:r>
                        <a:rPr lang="ru-RU" b="1" dirty="0" err="1" smtClean="0"/>
                        <a:t>лямпа</a:t>
                      </a:r>
                      <a:r>
                        <a:rPr lang="ru-RU" b="1" dirty="0" smtClean="0"/>
                        <a:t> -  лампа)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й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ль-л-р</a:t>
                      </a:r>
                      <a:r>
                        <a:rPr lang="ru-RU" b="1" baseline="0" dirty="0" smtClean="0"/>
                        <a:t>  (</a:t>
                      </a:r>
                      <a:r>
                        <a:rPr lang="ru-RU" b="1" baseline="0" dirty="0" err="1" smtClean="0"/>
                        <a:t>йиба</a:t>
                      </a:r>
                      <a:r>
                        <a:rPr lang="ru-RU" b="1" baseline="0" dirty="0" smtClean="0"/>
                        <a:t> – </a:t>
                      </a:r>
                      <a:r>
                        <a:rPr lang="ru-RU" b="1" baseline="0" dirty="0" err="1" smtClean="0"/>
                        <a:t>либа</a:t>
                      </a:r>
                      <a:r>
                        <a:rPr lang="ru-RU" b="1" baseline="0" dirty="0" smtClean="0"/>
                        <a:t> – </a:t>
                      </a:r>
                      <a:r>
                        <a:rPr lang="ru-RU" b="1" baseline="0" dirty="0" err="1" smtClean="0"/>
                        <a:t>лыба</a:t>
                      </a:r>
                      <a:r>
                        <a:rPr lang="ru-RU" b="1" baseline="0" dirty="0" smtClean="0"/>
                        <a:t> - рыба)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ть</a:t>
                      </a:r>
                      <a:r>
                        <a:rPr lang="ru-RU" b="1" dirty="0" smtClean="0"/>
                        <a:t>- </a:t>
                      </a:r>
                      <a:r>
                        <a:rPr lang="ru-RU" b="1" dirty="0" err="1" smtClean="0"/>
                        <a:t>сь-с</a:t>
                      </a:r>
                      <a:r>
                        <a:rPr lang="ru-RU" b="1" dirty="0" smtClean="0"/>
                        <a:t>  (</a:t>
                      </a:r>
                      <a:r>
                        <a:rPr lang="ru-RU" b="1" dirty="0" err="1" smtClean="0"/>
                        <a:t>тянки</a:t>
                      </a:r>
                      <a:r>
                        <a:rPr lang="ru-RU" b="1" dirty="0" smtClean="0"/>
                        <a:t> - </a:t>
                      </a:r>
                      <a:r>
                        <a:rPr lang="ru-RU" b="1" dirty="0" err="1" smtClean="0"/>
                        <a:t>сянки</a:t>
                      </a:r>
                      <a:r>
                        <a:rPr lang="ru-RU" b="1" dirty="0" smtClean="0"/>
                        <a:t> - санки)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Ш: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ть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сь-с-ш</a:t>
                      </a:r>
                      <a:r>
                        <a:rPr lang="ru-RU" b="1" baseline="0" dirty="0" smtClean="0"/>
                        <a:t> (</a:t>
                      </a:r>
                      <a:r>
                        <a:rPr lang="ru-RU" b="1" baseline="0" dirty="0" err="1" smtClean="0"/>
                        <a:t>тюба</a:t>
                      </a:r>
                      <a:r>
                        <a:rPr lang="ru-RU" b="1" baseline="0" dirty="0" smtClean="0"/>
                        <a:t> – </a:t>
                      </a:r>
                      <a:r>
                        <a:rPr lang="ru-RU" b="1" baseline="0" dirty="0" err="1" smtClean="0"/>
                        <a:t>сюба</a:t>
                      </a:r>
                      <a:r>
                        <a:rPr lang="ru-RU" b="1" baseline="0" dirty="0" smtClean="0"/>
                        <a:t> – </a:t>
                      </a:r>
                      <a:r>
                        <a:rPr lang="ru-RU" b="1" baseline="0" dirty="0" err="1" smtClean="0"/>
                        <a:t>суба</a:t>
                      </a:r>
                      <a:r>
                        <a:rPr lang="ru-RU" b="1" baseline="0" dirty="0" smtClean="0"/>
                        <a:t> – шуба)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Ц: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ть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сь</a:t>
                      </a:r>
                      <a:r>
                        <a:rPr lang="ru-RU" b="1" baseline="0" dirty="0" smtClean="0"/>
                        <a:t> –</a:t>
                      </a:r>
                      <a:r>
                        <a:rPr lang="ru-RU" b="1" baseline="0" dirty="0" err="1" smtClean="0"/>
                        <a:t>ц</a:t>
                      </a:r>
                      <a:r>
                        <a:rPr lang="ru-RU" b="1" baseline="0" dirty="0" smtClean="0"/>
                        <a:t> (</a:t>
                      </a:r>
                      <a:r>
                        <a:rPr lang="ru-RU" b="1" baseline="0" dirty="0" err="1" smtClean="0"/>
                        <a:t>тяпля</a:t>
                      </a:r>
                      <a:r>
                        <a:rPr lang="ru-RU" b="1" baseline="0" dirty="0" smtClean="0"/>
                        <a:t> – </a:t>
                      </a:r>
                      <a:r>
                        <a:rPr lang="ru-RU" b="1" baseline="0" dirty="0" err="1" smtClean="0"/>
                        <a:t>сяпля</a:t>
                      </a:r>
                      <a:r>
                        <a:rPr lang="ru-RU" b="1" baseline="0" dirty="0" smtClean="0"/>
                        <a:t> – цапля)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+mn-lt"/>
              </a:rPr>
              <a:t>Примерные сроки окончательного усвоения детьми гласных и согласных звуков</a:t>
            </a:r>
            <a:r>
              <a:rPr lang="ru-RU" dirty="0" smtClean="0">
                <a:latin typeface="+mn-lt"/>
              </a:rPr>
              <a:t>.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57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323528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 появления звуков </a:t>
                      </a:r>
                    </a:p>
                    <a:p>
                      <a:r>
                        <a:rPr lang="ru-RU" dirty="0" smtClean="0"/>
                        <a:t>(в годах)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1</a:t>
                      </a:r>
                      <a:r>
                        <a:rPr lang="ru-RU" baseline="0" dirty="0" smtClean="0">
                          <a:latin typeface="Arial Black" pitchFamily="34" charset="0"/>
                        </a:rPr>
                        <a:t> -2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Black" pitchFamily="34" charset="0"/>
                        </a:rPr>
                        <a:t>2</a:t>
                      </a:r>
                      <a:r>
                        <a:rPr lang="ru-RU" b="1" baseline="0" dirty="0" smtClean="0">
                          <a:latin typeface="Arial Black" pitchFamily="34" charset="0"/>
                        </a:rPr>
                        <a:t> -3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3</a:t>
                      </a:r>
                      <a:r>
                        <a:rPr lang="ru-RU" baseline="0" dirty="0" smtClean="0">
                          <a:latin typeface="Arial Black" pitchFamily="34" charset="0"/>
                        </a:rPr>
                        <a:t> -5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5</a:t>
                      </a:r>
                      <a:r>
                        <a:rPr lang="ru-RU" baseline="0" dirty="0" smtClean="0">
                          <a:latin typeface="Arial Black" pitchFamily="34" charset="0"/>
                        </a:rPr>
                        <a:t> -6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2487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Звуки   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А, О, Э,</a:t>
                      </a:r>
                      <a:r>
                        <a:rPr lang="ru-RU" baseline="0" dirty="0" smtClean="0"/>
                        <a:t> П, Б,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И, Ы,</a:t>
                      </a:r>
                      <a:r>
                        <a:rPr lang="ru-RU" baseline="0" dirty="0" smtClean="0"/>
                        <a:t> У, Ф, В, Т, Д, Н, К, Г, Х, 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С, З, Ц, Ш, Ж, Ч, Щ.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Л,</a:t>
                      </a:r>
                      <a:r>
                        <a:rPr lang="ru-RU" baseline="0" dirty="0" smtClean="0"/>
                        <a:t> Р.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+mn-lt"/>
              </a:rPr>
              <a:t>Основные виды нарушений звукопроизношения.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Полное отсутствие звука </a:t>
            </a:r>
            <a:r>
              <a:rPr lang="ru-RU" sz="2600" dirty="0" smtClean="0"/>
              <a:t>(</a:t>
            </a:r>
            <a:r>
              <a:rPr lang="ru-RU" sz="2600" dirty="0" err="1" smtClean="0"/>
              <a:t>ыба</a:t>
            </a:r>
            <a:r>
              <a:rPr lang="ru-RU" sz="2600" dirty="0" smtClean="0"/>
              <a:t> вместо рыба).</a:t>
            </a:r>
            <a:endParaRPr lang="ru-RU" sz="3600" dirty="0" smtClean="0"/>
          </a:p>
          <a:p>
            <a:r>
              <a:rPr lang="ru-RU" sz="3600" dirty="0" smtClean="0"/>
              <a:t>Полная замена одного звука речи другим </a:t>
            </a:r>
            <a:r>
              <a:rPr lang="ru-RU" dirty="0" smtClean="0"/>
              <a:t>(звук Р на звук Л, звук Ш на звук С).</a:t>
            </a:r>
          </a:p>
          <a:p>
            <a:r>
              <a:rPr lang="ru-RU" sz="3600" dirty="0" smtClean="0"/>
              <a:t>Искаженное произношение звука </a:t>
            </a:r>
            <a:r>
              <a:rPr lang="ru-RU" dirty="0" smtClean="0"/>
              <a:t>(«картавое»Р, хлюпающие, межзубное произношение звуков – патология в любом возрасте).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+mn-lt"/>
              </a:rPr>
              <a:t>Основные причины мешающие ребёнку своевременно овладеть правильным произношением звуков речи.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/>
          <a:lstStyle/>
          <a:p>
            <a:r>
              <a:rPr lang="ru-RU" dirty="0" smtClean="0"/>
              <a:t>Трудности различения некоторых сходных звуков на слух (при отсутствии снижения слуха).</a:t>
            </a:r>
          </a:p>
          <a:p>
            <a:r>
              <a:rPr lang="ru-RU" dirty="0" smtClean="0"/>
              <a:t>Выраженные дефекты в строении речевых органов ( губы, зубы, челюсти, языка, мягкого и твердого неба).</a:t>
            </a:r>
          </a:p>
          <a:p>
            <a:r>
              <a:rPr lang="ru-RU" dirty="0" smtClean="0"/>
              <a:t>Недостаточная подвижность губ и языка.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Разнообразные замены в группе сонорных согласных.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 – Л,        </a:t>
            </a:r>
            <a:r>
              <a:rPr lang="ru-RU" dirty="0" err="1" smtClean="0"/>
              <a:t>г</a:t>
            </a:r>
            <a:r>
              <a:rPr lang="ru-RU" i="1" dirty="0" err="1" smtClean="0"/>
              <a:t>л</a:t>
            </a:r>
            <a:r>
              <a:rPr lang="ru-RU" dirty="0" err="1" smtClean="0"/>
              <a:t>ачи</a:t>
            </a:r>
            <a:r>
              <a:rPr lang="ru-RU" dirty="0" smtClean="0"/>
              <a:t>  – грачи</a:t>
            </a:r>
          </a:p>
          <a:p>
            <a:pPr>
              <a:buNone/>
            </a:pPr>
            <a:r>
              <a:rPr lang="ru-RU" dirty="0" smtClean="0"/>
              <a:t>                      </a:t>
            </a:r>
            <a:r>
              <a:rPr lang="ru-RU" i="1" dirty="0" err="1" smtClean="0"/>
              <a:t>л</a:t>
            </a:r>
            <a:r>
              <a:rPr lang="ru-RU" dirty="0" err="1" smtClean="0"/>
              <a:t>едиска</a:t>
            </a:r>
            <a:r>
              <a:rPr lang="ru-RU" dirty="0" smtClean="0"/>
              <a:t> – редиска;</a:t>
            </a:r>
          </a:p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Р-Й,          </a:t>
            </a:r>
            <a:r>
              <a:rPr lang="ru-RU" dirty="0" err="1" smtClean="0"/>
              <a:t>го</a:t>
            </a:r>
            <a:r>
              <a:rPr lang="ru-RU" i="1" dirty="0" err="1" smtClean="0"/>
              <a:t>й</a:t>
            </a:r>
            <a:r>
              <a:rPr lang="ru-RU" dirty="0" err="1" smtClean="0"/>
              <a:t>ка</a:t>
            </a:r>
            <a:r>
              <a:rPr lang="ru-RU" dirty="0" smtClean="0"/>
              <a:t> – горка;</a:t>
            </a:r>
          </a:p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Й – Ль,    </a:t>
            </a:r>
            <a:r>
              <a:rPr lang="ru-RU" dirty="0" err="1" smtClean="0"/>
              <a:t>сара</a:t>
            </a:r>
            <a:r>
              <a:rPr lang="ru-RU" i="1" dirty="0" err="1" smtClean="0"/>
              <a:t>ль</a:t>
            </a:r>
            <a:r>
              <a:rPr lang="ru-RU" i="1" dirty="0" smtClean="0"/>
              <a:t> </a:t>
            </a:r>
            <a:r>
              <a:rPr lang="ru-RU" dirty="0" smtClean="0"/>
              <a:t>– сарай.</a:t>
            </a:r>
          </a:p>
          <a:p>
            <a:pPr>
              <a:buNone/>
            </a:pPr>
            <a:r>
              <a:rPr lang="ru-RU" dirty="0" smtClean="0"/>
              <a:t>                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Звуковые замены в группах рано появившихся звуков.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312368"/>
          </a:xfrm>
        </p:spPr>
        <p:txBody>
          <a:bodyPr/>
          <a:lstStyle/>
          <a:p>
            <a:r>
              <a:rPr lang="ru-RU" dirty="0" smtClean="0"/>
              <a:t>П –Б,   </a:t>
            </a:r>
            <a:r>
              <a:rPr lang="ru-RU" i="1" dirty="0" smtClean="0"/>
              <a:t>почка – бочка;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 </a:t>
            </a:r>
            <a:r>
              <a:rPr lang="ru-RU" dirty="0" smtClean="0"/>
              <a:t>– </a:t>
            </a:r>
            <a:r>
              <a:rPr lang="ru-RU" dirty="0" smtClean="0"/>
              <a:t>Т,  </a:t>
            </a:r>
            <a:r>
              <a:rPr lang="ru-RU" i="1" dirty="0" smtClean="0"/>
              <a:t>д</a:t>
            </a:r>
            <a:r>
              <a:rPr lang="ru-RU" i="1" dirty="0" smtClean="0"/>
              <a:t>ачка </a:t>
            </a:r>
            <a:r>
              <a:rPr lang="ru-RU" i="1" dirty="0" smtClean="0"/>
              <a:t>– </a:t>
            </a:r>
            <a:r>
              <a:rPr lang="ru-RU" i="1" dirty="0" smtClean="0"/>
              <a:t>тачка</a:t>
            </a:r>
            <a:r>
              <a:rPr lang="ru-RU" i="1" dirty="0" smtClean="0"/>
              <a:t>;</a:t>
            </a:r>
            <a:endParaRPr lang="ru-RU" dirty="0" smtClean="0"/>
          </a:p>
          <a:p>
            <a:r>
              <a:rPr lang="ru-RU" dirty="0" smtClean="0"/>
              <a:t> К –Г,    </a:t>
            </a:r>
            <a:r>
              <a:rPr lang="ru-RU" i="1" dirty="0" smtClean="0"/>
              <a:t>кости – гости;</a:t>
            </a:r>
          </a:p>
          <a:p>
            <a:r>
              <a:rPr lang="ru-RU" dirty="0" smtClean="0"/>
              <a:t>Ф – В,   </a:t>
            </a:r>
            <a:r>
              <a:rPr lang="ru-RU" i="1" dirty="0" smtClean="0"/>
              <a:t>Фаня - Ваня ;</a:t>
            </a:r>
          </a:p>
          <a:p>
            <a:r>
              <a:rPr lang="ru-RU" dirty="0" smtClean="0"/>
              <a:t> С – З,   </a:t>
            </a:r>
            <a:r>
              <a:rPr lang="ru-RU" dirty="0" err="1" smtClean="0"/>
              <a:t>суб</a:t>
            </a:r>
            <a:r>
              <a:rPr lang="ru-RU" dirty="0" smtClean="0"/>
              <a:t> </a:t>
            </a:r>
            <a:r>
              <a:rPr lang="ru-RU" dirty="0" smtClean="0"/>
              <a:t>– зуб;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Ш, </a:t>
            </a:r>
            <a:r>
              <a:rPr lang="ru-RU" i="1" dirty="0" err="1" smtClean="0"/>
              <a:t>с</a:t>
            </a:r>
            <a:r>
              <a:rPr lang="ru-RU" i="1" dirty="0" err="1" smtClean="0"/>
              <a:t>ар</a:t>
            </a:r>
            <a:r>
              <a:rPr lang="ru-RU" i="1" dirty="0" smtClean="0"/>
              <a:t> </a:t>
            </a:r>
            <a:r>
              <a:rPr lang="ru-RU" i="1" dirty="0" smtClean="0"/>
              <a:t>– </a:t>
            </a:r>
            <a:r>
              <a:rPr lang="ru-RU" i="1" dirty="0" smtClean="0"/>
              <a:t>шар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+mn-lt"/>
              </a:rPr>
              <a:t>Дети на слух не различают акустически близких твердых и мягких  согласных.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П-Пь</a:t>
            </a:r>
            <a:r>
              <a:rPr lang="ru-RU" dirty="0" smtClean="0"/>
              <a:t>,      пальцы-п</a:t>
            </a:r>
            <a:r>
              <a:rPr lang="ru-RU" i="1" dirty="0" smtClean="0"/>
              <a:t>я</a:t>
            </a:r>
            <a:r>
              <a:rPr lang="ru-RU" dirty="0" smtClean="0"/>
              <a:t>льцы;</a:t>
            </a:r>
          </a:p>
          <a:p>
            <a:r>
              <a:rPr lang="ru-RU" dirty="0" err="1" smtClean="0"/>
              <a:t>М-Мь</a:t>
            </a:r>
            <a:r>
              <a:rPr lang="ru-RU" dirty="0" smtClean="0"/>
              <a:t>,     мышка-м</a:t>
            </a:r>
            <a:r>
              <a:rPr lang="ru-RU" i="1" dirty="0" smtClean="0"/>
              <a:t>и</a:t>
            </a:r>
            <a:r>
              <a:rPr lang="ru-RU" dirty="0" smtClean="0"/>
              <a:t>шка;</a:t>
            </a:r>
          </a:p>
          <a:p>
            <a:r>
              <a:rPr lang="ru-RU" dirty="0" err="1" smtClean="0"/>
              <a:t>Т-Ть</a:t>
            </a:r>
            <a:r>
              <a:rPr lang="ru-RU" dirty="0" smtClean="0"/>
              <a:t>,        тапки- т</a:t>
            </a:r>
            <a:r>
              <a:rPr lang="ru-RU" i="1" dirty="0" smtClean="0"/>
              <a:t>я</a:t>
            </a:r>
            <a:r>
              <a:rPr lang="ru-RU" dirty="0" smtClean="0"/>
              <a:t>пки;</a:t>
            </a:r>
          </a:p>
          <a:p>
            <a:r>
              <a:rPr lang="ru-RU" dirty="0" err="1" smtClean="0"/>
              <a:t>Н-Нь</a:t>
            </a:r>
            <a:r>
              <a:rPr lang="ru-RU" dirty="0" smtClean="0"/>
              <a:t>,       нос- нес;</a:t>
            </a:r>
          </a:p>
          <a:p>
            <a:r>
              <a:rPr lang="ru-RU" dirty="0" err="1" smtClean="0"/>
              <a:t>Р-Рь</a:t>
            </a:r>
            <a:r>
              <a:rPr lang="ru-RU" dirty="0" smtClean="0"/>
              <a:t>,         круг-крюк;</a:t>
            </a:r>
          </a:p>
          <a:p>
            <a:r>
              <a:rPr lang="ru-RU" dirty="0" err="1" smtClean="0"/>
              <a:t>Б-Бь</a:t>
            </a:r>
            <a:r>
              <a:rPr lang="ru-RU" dirty="0" smtClean="0"/>
              <a:t>,        прибывает- прибивает;</a:t>
            </a:r>
          </a:p>
          <a:p>
            <a:r>
              <a:rPr lang="ru-RU" dirty="0" err="1" smtClean="0"/>
              <a:t>Д-Дь</a:t>
            </a:r>
            <a:r>
              <a:rPr lang="ru-RU" dirty="0" smtClean="0"/>
              <a:t>,       дымка-Димка;</a:t>
            </a:r>
          </a:p>
          <a:p>
            <a:r>
              <a:rPr lang="ru-RU" dirty="0" err="1" smtClean="0"/>
              <a:t>С-Сь</a:t>
            </a:r>
            <a:r>
              <a:rPr lang="ru-RU" dirty="0" smtClean="0"/>
              <a:t>,        осы-оси;</a:t>
            </a:r>
          </a:p>
          <a:p>
            <a:r>
              <a:rPr lang="ru-RU" dirty="0" err="1" smtClean="0"/>
              <a:t>Л-Ль</a:t>
            </a:r>
            <a:r>
              <a:rPr lang="ru-RU" dirty="0" smtClean="0"/>
              <a:t>,       угол-уголь.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Все звуковые замены впоследствии перейдут в буквенные замены при письме.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Причины всех звуковых замен – </a:t>
            </a:r>
            <a:r>
              <a:rPr lang="ru-RU" sz="5400" b="1" dirty="0" smtClean="0"/>
              <a:t>недоразвитие фонематического слуха!</a:t>
            </a:r>
            <a:endParaRPr lang="ru-RU" sz="54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234</TotalTime>
  <Words>609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Предупреждение ошибок чтения и письма.</vt:lpstr>
      <vt:lpstr>Возрастное косноязычие </vt:lpstr>
      <vt:lpstr>Примерные сроки окончательного усвоения детьми гласных и согласных звуков.</vt:lpstr>
      <vt:lpstr>Основные виды нарушений звукопроизношения.</vt:lpstr>
      <vt:lpstr>Основные причины мешающие ребёнку своевременно овладеть правильным произношением звуков речи.</vt:lpstr>
      <vt:lpstr>Разнообразные замены в группе сонорных согласных.</vt:lpstr>
      <vt:lpstr>Звуковые замены в группах рано появившихся звуков.</vt:lpstr>
      <vt:lpstr>Дети на слух не различают акустически близких твердых и мягких  согласных.</vt:lpstr>
      <vt:lpstr>Все звуковые замены впоследствии перейдут в буквенные замены при письме.</vt:lpstr>
      <vt:lpstr>Группа ошибок при письме.</vt:lpstr>
      <vt:lpstr>Упражнения для предупреждения ошибок при чтении и письме.</vt:lpstr>
      <vt:lpstr>Упражнения в анализе предложения.</vt:lpstr>
      <vt:lpstr>Упражнения в слоговом анализе и синтезе слов.</vt:lpstr>
      <vt:lpstr>Упражнения в звуковом анализе и синтезе слов.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ошибок чтения и письма.</dc:title>
  <dc:creator>User</dc:creator>
  <cp:lastModifiedBy>User</cp:lastModifiedBy>
  <cp:revision>26</cp:revision>
  <dcterms:created xsi:type="dcterms:W3CDTF">2012-12-07T08:02:34Z</dcterms:created>
  <dcterms:modified xsi:type="dcterms:W3CDTF">2014-01-10T11:41:58Z</dcterms:modified>
</cp:coreProperties>
</file>