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61" r:id="rId15"/>
    <p:sldId id="260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E441-7FC9-4EE7-8EC4-34436C8CAB71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4DAB2-543C-4D0B-8C3E-095713B28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ECF8D-95F4-452D-B4B7-178EA59016D8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5328-0E50-407B-B76E-A0E9624B1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232EE-BEC4-41A0-8DBD-1405BD455E76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F96CC-D286-4232-B4C0-217741185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40E87F-4BBF-4056-A8C2-E6A19D65DB70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1FE277-3B53-4860-A242-A49C9A4F7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979C3-DE52-4050-BFB6-1D15B9F437DA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2608D-E246-4D60-A70B-A27252B8A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3534-B113-4703-A39A-E53326B0D83A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7371-94FD-4ED8-9D6A-CF8BF7022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38F2-DD67-4D39-83C1-AAA09B9EFD50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431C5-0B74-48F2-A57C-AC9AC9D6B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9F8312-5165-4762-B08F-9B3B6AEE978D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E51F477-CACA-41B8-A00D-CF52A9BE2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306E5-1B9E-486A-AE9B-C423B8BF9ECC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8A0DF-A7CA-4D55-A446-5CA9C8E81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72EF43-0029-43B6-B6D5-7B2E30820710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8FB7A4-5C11-4102-9CB9-731C6926F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885F29-10F1-46E4-BF45-20B798D72A7F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5DC19D-E454-476E-B01F-9A4194D06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943D584-3778-4837-BCEB-265DE9DDD316}" type="datetimeFigureOut">
              <a:rPr lang="ru-RU"/>
              <a:pPr>
                <a:defRPr/>
              </a:pPr>
              <a:t>16.11.2012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B9F8EFA-CE5C-4ED4-838C-5FBB34907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7" r:id="rId4"/>
    <p:sldLayoutId id="2147483668" r:id="rId5"/>
    <p:sldLayoutId id="2147483675" r:id="rId6"/>
    <p:sldLayoutId id="2147483669" r:id="rId7"/>
    <p:sldLayoutId id="2147483676" r:id="rId8"/>
    <p:sldLayoutId id="2147483677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6" descr="fdb489f354e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71438"/>
            <a:ext cx="7399338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2988" y="2133600"/>
            <a:ext cx="7772400" cy="19034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3800" dirty="0" smtClean="0">
                <a:solidFill>
                  <a:schemeClr val="accent1">
                    <a:lumMod val="75000"/>
                  </a:schemeClr>
                </a:solidFill>
              </a:rPr>
              <a:t>ГРИБЫ</a:t>
            </a:r>
            <a:endParaRPr lang="ru-RU" sz="13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549275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00" cap="none" smtClean="0"/>
              <a:t>НЕСЪЕДОБНЫЕ</a:t>
            </a:r>
          </a:p>
        </p:txBody>
      </p:sp>
      <p:pic>
        <p:nvPicPr>
          <p:cNvPr id="22530" name="Рисунок 4" descr="6ol6ityc_zolotoi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92263"/>
            <a:ext cx="7500937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3" descr="0923686611dc67fe12d9a7c14dde95c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86000"/>
            <a:ext cx="3665538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7375" y="642938"/>
            <a:ext cx="6172200" cy="20542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dirty="0" smtClean="0"/>
              <a:t>ПРАВИЛА СБОРА</a:t>
            </a:r>
            <a:endParaRPr lang="ru-RU" sz="8000" dirty="0"/>
          </a:p>
        </p:txBody>
      </p:sp>
      <p:pic>
        <p:nvPicPr>
          <p:cNvPr id="23554" name="Рисунок 4" descr="1188906897mushroom_0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714625"/>
            <a:ext cx="6072187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3"/>
          <p:cNvSpPr>
            <a:spLocks noChangeArrowheads="1"/>
          </p:cNvSpPr>
          <p:nvPr/>
        </p:nvSpPr>
        <p:spPr bwMode="auto">
          <a:xfrm>
            <a:off x="428625" y="357188"/>
            <a:ext cx="7786688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600">
                <a:latin typeface="Century Schoolbook" pitchFamily="18" charset="0"/>
              </a:rPr>
              <a:t>В лес за грибами нужно идти в удобной одежде и обуви – прогулка должна доставлять вам удовольствие.</a:t>
            </a:r>
          </a:p>
          <a:p>
            <a:pPr>
              <a:buFont typeface="Arial" charset="0"/>
              <a:buChar char="•"/>
            </a:pPr>
            <a:endParaRPr lang="ru-RU" sz="1600">
              <a:latin typeface="Century Schoolbook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1600">
                <a:latin typeface="Century Schoolbook" pitchFamily="18" charset="0"/>
              </a:rPr>
              <a:t>Собирайте только те грибы, которые хорошо вам известны. Если возникают сомнения, посоветуйтесь со специалистами. А если специалиста рядом нет, не берите сомнительный гриб.</a:t>
            </a:r>
          </a:p>
          <a:p>
            <a:pPr>
              <a:buFont typeface="Arial" charset="0"/>
              <a:buChar char="•"/>
            </a:pPr>
            <a:endParaRPr lang="ru-RU" sz="1600">
              <a:latin typeface="Century Schoolbook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1600">
                <a:latin typeface="Century Schoolbook" pitchFamily="18" charset="0"/>
              </a:rPr>
              <a:t>Нельзя собирать грибы в городе, и за городом вдоль шоссейных дорог.</a:t>
            </a:r>
          </a:p>
          <a:p>
            <a:pPr>
              <a:buFont typeface="Arial" charset="0"/>
              <a:buChar char="•"/>
            </a:pPr>
            <a:endParaRPr lang="ru-RU" sz="1600">
              <a:latin typeface="Century Schoolbook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1600">
                <a:latin typeface="Century Schoolbook" pitchFamily="18" charset="0"/>
              </a:rPr>
              <a:t>Не берите старые перезревшие грибы. Даже в съедобных боровиках, подберезовиках могут размножаться ядовитые для человека микроорганизмы.</a:t>
            </a:r>
          </a:p>
          <a:p>
            <a:pPr>
              <a:buFont typeface="Arial" charset="0"/>
              <a:buChar char="•"/>
            </a:pPr>
            <a:endParaRPr lang="ru-RU" sz="1600">
              <a:latin typeface="Century Schoolbook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1600">
                <a:latin typeface="Century Schoolbook" pitchFamily="18" charset="0"/>
              </a:rPr>
              <a:t>Не кладите свою «добычу» в полиэтиленовые пакеты! Грибы в них мнутся и ломаются. Кроме того, температура внутри пакета бывает настолько высокой, что грибы «задыхаются и портятся».</a:t>
            </a:r>
          </a:p>
          <a:p>
            <a:pPr>
              <a:buFont typeface="Arial" charset="0"/>
              <a:buChar char="•"/>
            </a:pPr>
            <a:endParaRPr lang="ru-RU" sz="1600">
              <a:latin typeface="Century Schoolbook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1600">
                <a:latin typeface="Century Schoolbook" pitchFamily="18" charset="0"/>
              </a:rPr>
              <a:t>Перерабатывать грибы нужно сразу же, как вернетесь домой из леса. Иначе за несколько часов грибы успеют зачервиветь.</a:t>
            </a:r>
          </a:p>
          <a:p>
            <a:pPr>
              <a:buFont typeface="Arial" charset="0"/>
              <a:buChar char="•"/>
            </a:pPr>
            <a:endParaRPr lang="ru-RU" sz="1600">
              <a:latin typeface="Century Schoolbook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1600">
                <a:latin typeface="Century Schoolbook" pitchFamily="18" charset="0"/>
              </a:rPr>
              <a:t>Грибы лучше срезать ножом. Но можно и аккуратно выкручивать из земли. Главное не ворошить, не разгребать под «корешком» мох, сухие листья, хвою, не разрушать грибницу.</a:t>
            </a:r>
          </a:p>
          <a:p>
            <a:pPr>
              <a:buFont typeface="Arial" charset="0"/>
              <a:buChar char="•"/>
            </a:pPr>
            <a:endParaRPr lang="ru-RU" sz="1600">
              <a:latin typeface="Century Schoolbook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1600">
                <a:latin typeface="Century Schoolbook" pitchFamily="18" charset="0"/>
              </a:rPr>
              <a:t>Мухоморы и поганки не сшибайте, не топчите ногами.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1143000"/>
            <a:ext cx="6172200" cy="2054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/>
              <a:t>ПОЛЬЗА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214313" y="142875"/>
            <a:ext cx="80724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Человек использует полезные свойства грибов в различных областях промышленности. В пищевой промышленности используют дрожжевые грибки и плесени. В медицине из некоторых грибов изготовляют антибиотики.</a:t>
            </a:r>
            <a:endParaRPr lang="ru-RU" sz="2800">
              <a:latin typeface="Century Schoolbook" pitchFamily="18" charset="0"/>
            </a:endParaRPr>
          </a:p>
        </p:txBody>
      </p:sp>
      <p:pic>
        <p:nvPicPr>
          <p:cNvPr id="26626" name="Рисунок 2" descr="4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2357438"/>
            <a:ext cx="5786437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3"/>
          <p:cNvSpPr>
            <a:spLocks noChangeArrowheads="1"/>
          </p:cNvSpPr>
          <p:nvPr/>
        </p:nvSpPr>
        <p:spPr bwMode="auto">
          <a:xfrm>
            <a:off x="285750" y="285750"/>
            <a:ext cx="83581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В природе грибы выполняют важнейшую функцию: устраняют остатки отмерших животных, растений. Это способствует круговороту веществ в природе.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endParaRPr lang="ru-RU" sz="2800">
              <a:latin typeface="Century Schoolbook" pitchFamily="18" charset="0"/>
            </a:endParaRPr>
          </a:p>
        </p:txBody>
      </p:sp>
      <p:pic>
        <p:nvPicPr>
          <p:cNvPr id="27650" name="Рисунок 5" descr="imag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865313"/>
            <a:ext cx="5429250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500313"/>
            <a:ext cx="6172200" cy="189388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-142875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/>
              <a:t>Цель: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000125"/>
            <a:ext cx="7467600" cy="4873625"/>
          </a:xfrm>
        </p:spPr>
        <p:txBody>
          <a:bodyPr/>
          <a:lstStyle/>
          <a:p>
            <a:r>
              <a:rPr lang="ru-RU" smtClean="0"/>
              <a:t>Сформировать представление о грибах как части живой природы, выделив группы съедобных и несъедобных грибов.</a:t>
            </a:r>
          </a:p>
        </p:txBody>
      </p:sp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285750" y="2555875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4800">
                <a:solidFill>
                  <a:schemeClr val="tx2"/>
                </a:solidFill>
                <a:latin typeface="Century Schoolbook" pitchFamily="18" charset="0"/>
              </a:rPr>
              <a:t>Задачи:</a:t>
            </a:r>
          </a:p>
        </p:txBody>
      </p:sp>
      <p:sp>
        <p:nvSpPr>
          <p:cNvPr id="14340" name="Содержимое 2"/>
          <p:cNvSpPr txBox="1">
            <a:spLocks/>
          </p:cNvSpPr>
          <p:nvPr/>
        </p:nvSpPr>
        <p:spPr bwMode="auto">
          <a:xfrm>
            <a:off x="285750" y="3770313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sz="2400">
                <a:latin typeface="Century Schoolbook" pitchFamily="18" charset="0"/>
              </a:rPr>
              <a:t>Знакомство с царством грибов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sz="2400">
                <a:latin typeface="Century Schoolbook" pitchFamily="18" charset="0"/>
              </a:rPr>
              <a:t>Выделение групп съедобных и несъедобных грибов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sz="2400">
                <a:latin typeface="Century Schoolbook" pitchFamily="18" charset="0"/>
              </a:rPr>
              <a:t>Знакомство со строением гриба для правильного сбора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sz="2400">
                <a:latin typeface="Century Schoolbook" pitchFamily="18" charset="0"/>
              </a:rPr>
              <a:t>Воспитание бережного отношения к природе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85750" y="2500313"/>
            <a:ext cx="8286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85750" y="2571750"/>
            <a:ext cx="828675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714375"/>
            <a:ext cx="8501063" cy="25717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Грибы – удивительные создания, ведь их нельзя назвать ни растениями, ни животными.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Они образуют особое самостоятельное царство и занимают промежуточное положение между животными и растениями.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Рисунок 3" descr="12428187824a13e8debeb6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571750"/>
            <a:ext cx="5214938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3"/>
          <p:cNvSpPr>
            <a:spLocks noChangeArrowheads="1"/>
          </p:cNvSpPr>
          <p:nvPr/>
        </p:nvSpPr>
        <p:spPr bwMode="auto">
          <a:xfrm>
            <a:off x="428625" y="4643438"/>
            <a:ext cx="8001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Изучают грибы микологи. Они–то и установили, что наиважнейшими признаками грибов является то, что свойственно по отдельности животному и растительному царствам.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endParaRPr lang="ru-RU" sz="2800">
              <a:latin typeface="Century Schoolbook" pitchFamily="18" charset="0"/>
            </a:endParaRPr>
          </a:p>
        </p:txBody>
      </p:sp>
      <p:pic>
        <p:nvPicPr>
          <p:cNvPr id="16386" name="Рисунок 4" descr="h_s15zj0OydxcQVIqFYXG72mvtwS6KBPa8_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500063"/>
            <a:ext cx="5357812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3"/>
          <p:cNvSpPr>
            <a:spLocks noChangeArrowheads="1"/>
          </p:cNvSpPr>
          <p:nvPr/>
        </p:nvSpPr>
        <p:spPr bwMode="auto">
          <a:xfrm>
            <a:off x="285750" y="357188"/>
            <a:ext cx="85010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Грибы растут по всюду, но чаще всего на земле, лесной подстилке, на гниющей или живой древесине. Реже они встречаются на мусорной или навозной кучах и на месте пожарищ.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endParaRPr lang="ru-RU" sz="2800">
              <a:latin typeface="Century Schoolbook" pitchFamily="18" charset="0"/>
            </a:endParaRPr>
          </a:p>
        </p:txBody>
      </p:sp>
      <p:pic>
        <p:nvPicPr>
          <p:cNvPr id="17410" name="Рисунок 4" descr="katerinarusan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428875"/>
            <a:ext cx="5595937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3860800"/>
            <a:ext cx="7483475" cy="3032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8800" cap="none" smtClean="0"/>
              <a:t>СТРОЕНИЕ ГРИБА</a:t>
            </a:r>
          </a:p>
        </p:txBody>
      </p:sp>
      <p:pic>
        <p:nvPicPr>
          <p:cNvPr id="4" name="Рисунок 3" descr="s01_gribi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29322" y="2857506"/>
            <a:ext cx="3121954" cy="4000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stroenie_grib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500063"/>
            <a:ext cx="4262438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4" descr="1240748021_stroeni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D5D5D3"/>
              </a:clrFrom>
              <a:clrTo>
                <a:srgbClr val="D5D5D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2286000"/>
            <a:ext cx="3714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88" y="1071563"/>
            <a:ext cx="6172200" cy="20542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/>
              <a:t>ВИДЫ ГРИБОВ</a:t>
            </a:r>
            <a:endParaRPr lang="ru-RU" sz="9600" dirty="0"/>
          </a:p>
        </p:txBody>
      </p:sp>
      <p:pic>
        <p:nvPicPr>
          <p:cNvPr id="20482" name="Рисунок 4" descr="52631665_1261228927_s_muhomorom.png"/>
          <p:cNvPicPr>
            <a:picLocks noChangeAspect="1"/>
          </p:cNvPicPr>
          <p:nvPr/>
        </p:nvPicPr>
        <p:blipFill>
          <a:blip r:embed="rId2"/>
          <a:srcRect l="60463"/>
          <a:stretch>
            <a:fillRect/>
          </a:stretch>
        </p:blipFill>
        <p:spPr bwMode="auto">
          <a:xfrm>
            <a:off x="5357813" y="1643063"/>
            <a:ext cx="3509962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smtClean="0"/>
              <a:t>СЪЕДОБНЫЕ</a:t>
            </a:r>
            <a:endParaRPr lang="ru-RU" sz="6600" dirty="0"/>
          </a:p>
        </p:txBody>
      </p:sp>
      <p:pic>
        <p:nvPicPr>
          <p:cNvPr id="21506" name="Рисунок 4" descr="46829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643063"/>
            <a:ext cx="4000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5" descr="grib-1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1"/>
              </a:clrFrom>
              <a:clrTo>
                <a:srgbClr val="FDFD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1571625"/>
            <a:ext cx="39878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</TotalTime>
  <Words>306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Century Schoolbook</vt:lpstr>
      <vt:lpstr>Arial</vt:lpstr>
      <vt:lpstr>Wingdings</vt:lpstr>
      <vt:lpstr>Wingdings 2</vt:lpstr>
      <vt:lpstr>Calibri</vt:lpstr>
      <vt:lpstr>Times New Roman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ГРИБЫ</vt:lpstr>
      <vt:lpstr>ЦЕЛЬ:</vt:lpstr>
      <vt:lpstr>ГРИБЫ – УДИВИТЕЛЬНЫЕ СОЗДАНИЯ, ВЕДЬ ИХ НЕЛЬЗЯ НАЗВАТЬ НИ РАСТЕНИЯМИ, НИ ЖИВОТНЫМИ. ОНИ ОБРАЗУЮТ ОСОБОЕ САМОСТОЯТЕЛЬНОЕ ЦАРСТВО И ЗАНИМАЮТ ПРОМЕЖУТОЧНОЕ ПОЛОЖЕНИЕ МЕЖДУ ЖИВОТНЫМИ И РАСТЕНИЯМИ.   </vt:lpstr>
      <vt:lpstr>Слайд 4</vt:lpstr>
      <vt:lpstr>Слайд 5</vt:lpstr>
      <vt:lpstr>СТРОЕНИЕ ГРИБА</vt:lpstr>
      <vt:lpstr>Слайд 7</vt:lpstr>
      <vt:lpstr>ВИДЫ ГРИБОВ</vt:lpstr>
      <vt:lpstr>СЪЕДОБНЫЕ</vt:lpstr>
      <vt:lpstr>НЕСЪЕДОБНЫЕ</vt:lpstr>
      <vt:lpstr>ПРАВИЛА СБОРА</vt:lpstr>
      <vt:lpstr>Слайд 12</vt:lpstr>
      <vt:lpstr>ПОЛЬЗА</vt:lpstr>
      <vt:lpstr>Слайд 14</vt:lpstr>
      <vt:lpstr>Слайд 15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мышка</dc:creator>
  <cp:lastModifiedBy>name</cp:lastModifiedBy>
  <cp:revision>11</cp:revision>
  <dcterms:created xsi:type="dcterms:W3CDTF">2010-01-17T11:47:04Z</dcterms:created>
  <dcterms:modified xsi:type="dcterms:W3CDTF">2012-11-16T10:45:57Z</dcterms:modified>
</cp:coreProperties>
</file>